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306" r:id="rId12"/>
    <p:sldId id="266" r:id="rId13"/>
    <p:sldId id="267" r:id="rId14"/>
    <p:sldId id="269" r:id="rId15"/>
    <p:sldId id="270" r:id="rId16"/>
    <p:sldId id="271" r:id="rId17"/>
    <p:sldId id="272" r:id="rId18"/>
    <p:sldId id="273" r:id="rId19"/>
    <p:sldId id="313" r:id="rId20"/>
    <p:sldId id="308" r:id="rId21"/>
    <p:sldId id="284" r:id="rId22"/>
    <p:sldId id="285" r:id="rId23"/>
    <p:sldId id="311" r:id="rId24"/>
    <p:sldId id="312" r:id="rId25"/>
    <p:sldId id="316" r:id="rId26"/>
    <p:sldId id="314" r:id="rId27"/>
    <p:sldId id="276" r:id="rId28"/>
    <p:sldId id="274" r:id="rId29"/>
    <p:sldId id="275" r:id="rId30"/>
    <p:sldId id="278" r:id="rId31"/>
    <p:sldId id="279" r:id="rId32"/>
    <p:sldId id="317" r:id="rId33"/>
    <p:sldId id="307" r:id="rId34"/>
    <p:sldId id="385" r:id="rId35"/>
    <p:sldId id="315" r:id="rId36"/>
    <p:sldId id="288" r:id="rId37"/>
    <p:sldId id="291" r:id="rId38"/>
    <p:sldId id="290" r:id="rId39"/>
    <p:sldId id="292" r:id="rId40"/>
    <p:sldId id="293" r:id="rId41"/>
    <p:sldId id="294" r:id="rId42"/>
    <p:sldId id="295" r:id="rId43"/>
    <p:sldId id="296" r:id="rId44"/>
    <p:sldId id="297" r:id="rId45"/>
    <p:sldId id="383" r:id="rId46"/>
    <p:sldId id="298" r:id="rId47"/>
    <p:sldId id="384" r:id="rId48"/>
    <p:sldId id="300" r:id="rId49"/>
    <p:sldId id="299" r:id="rId50"/>
    <p:sldId id="301" r:id="rId51"/>
    <p:sldId id="372" r:id="rId52"/>
    <p:sldId id="303" r:id="rId53"/>
    <p:sldId id="304" r:id="rId54"/>
    <p:sldId id="330" r:id="rId55"/>
    <p:sldId id="331" r:id="rId56"/>
    <p:sldId id="332" r:id="rId57"/>
    <p:sldId id="309" r:id="rId58"/>
    <p:sldId id="310" r:id="rId59"/>
    <p:sldId id="334" r:id="rId60"/>
    <p:sldId id="335" r:id="rId61"/>
    <p:sldId id="336" r:id="rId62"/>
    <p:sldId id="337" r:id="rId63"/>
    <p:sldId id="386" r:id="rId64"/>
    <p:sldId id="338" r:id="rId65"/>
    <p:sldId id="339" r:id="rId66"/>
    <p:sldId id="340" r:id="rId67"/>
    <p:sldId id="342" r:id="rId68"/>
    <p:sldId id="375" r:id="rId69"/>
    <p:sldId id="376" r:id="rId70"/>
    <p:sldId id="378" r:id="rId71"/>
    <p:sldId id="345" r:id="rId72"/>
    <p:sldId id="380" r:id="rId73"/>
    <p:sldId id="371" r:id="rId74"/>
    <p:sldId id="377" r:id="rId75"/>
    <p:sldId id="370" r:id="rId76"/>
    <p:sldId id="379" r:id="rId77"/>
    <p:sldId id="346" r:id="rId78"/>
    <p:sldId id="347" r:id="rId79"/>
    <p:sldId id="348" r:id="rId80"/>
    <p:sldId id="349" r:id="rId81"/>
    <p:sldId id="350" r:id="rId82"/>
    <p:sldId id="390" r:id="rId83"/>
    <p:sldId id="391" r:id="rId84"/>
    <p:sldId id="392" r:id="rId85"/>
    <p:sldId id="351" r:id="rId86"/>
    <p:sldId id="352" r:id="rId87"/>
    <p:sldId id="381"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2A01"/>
    <a:srgbClr val="130FB1"/>
    <a:srgbClr val="290DB3"/>
    <a:srgbClr val="0BB517"/>
    <a:srgbClr val="08B858"/>
    <a:srgbClr val="07B1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93" autoAdjust="0"/>
    <p:restoredTop sz="94660"/>
  </p:normalViewPr>
  <p:slideViewPr>
    <p:cSldViewPr snapToGrid="0" showGuides="1">
      <p:cViewPr varScale="1">
        <p:scale>
          <a:sx n="67" d="100"/>
          <a:sy n="67" d="100"/>
        </p:scale>
        <p:origin x="332"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60366-341F-4173-97E5-0F985BDB700A}" type="datetimeFigureOut">
              <a:rPr lang="zh-CN" altLang="en-US" smtClean="0"/>
              <a:t>2018/12/23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A772D-915F-41EE-B60F-BCB0AFA36E8B}" type="slidenum">
              <a:rPr lang="zh-CN" altLang="en-US" smtClean="0"/>
              <a:t>‹#›</a:t>
            </a:fld>
            <a:endParaRPr lang="zh-CN" altLang="en-US"/>
          </a:p>
        </p:txBody>
      </p:sp>
    </p:spTree>
    <p:extLst>
      <p:ext uri="{BB962C8B-B14F-4D97-AF65-F5344CB8AC3E}">
        <p14:creationId xmlns:p14="http://schemas.microsoft.com/office/powerpoint/2010/main" val="196942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26A772D-915F-41EE-B60F-BCB0AFA36E8B}" type="slidenum">
              <a:rPr lang="zh-CN" altLang="en-US" smtClean="0"/>
              <a:t>1</a:t>
            </a:fld>
            <a:endParaRPr lang="zh-CN" altLang="en-US"/>
          </a:p>
        </p:txBody>
      </p:sp>
    </p:spTree>
    <p:extLst>
      <p:ext uri="{BB962C8B-B14F-4D97-AF65-F5344CB8AC3E}">
        <p14:creationId xmlns:p14="http://schemas.microsoft.com/office/powerpoint/2010/main" val="1467500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A42D1E-75BC-4CE4-A9AE-4D26ED1C57AD}"/>
              </a:ext>
            </a:extLst>
          </p:cNvPr>
          <p:cNvSpPr>
            <a:spLocks noGrp="1"/>
          </p:cNvSpPr>
          <p:nvPr>
            <p:ph type="dt" sz="half" idx="10"/>
          </p:nvPr>
        </p:nvSpPr>
        <p:spPr/>
        <p:txBody>
          <a:bodyPr/>
          <a:lstStyle/>
          <a:p>
            <a:fld id="{AE0FEB0B-D764-4902-A42D-4DCE19433934}" type="datetime1">
              <a:rPr lang="zh-CN" altLang="en-US" smtClean="0"/>
              <a:t>2018/12/23</a:t>
            </a:fld>
            <a:endParaRPr lang="zh-CN" altLang="en-US"/>
          </a:p>
        </p:txBody>
      </p:sp>
      <p:sp>
        <p:nvSpPr>
          <p:cNvPr id="3" name="页脚占位符 2">
            <a:extLst>
              <a:ext uri="{FF2B5EF4-FFF2-40B4-BE49-F238E27FC236}">
                <a16:creationId xmlns:a16="http://schemas.microsoft.com/office/drawing/2014/main" id="{8239ABC7-2363-40B2-B00E-822E003A454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9980A7-88D8-40CB-AD99-8E985F87D0BB}"/>
              </a:ext>
            </a:extLst>
          </p:cNvPr>
          <p:cNvSpPr>
            <a:spLocks noGrp="1"/>
          </p:cNvSpPr>
          <p:nvPr>
            <p:ph type="sldNum" sz="quarter" idx="12"/>
          </p:nvPr>
        </p:nvSpPr>
        <p:spPr/>
        <p:txBody>
          <a:bodyPr/>
          <a:lstStyle/>
          <a:p>
            <a:fld id="{25F43C6C-6CC1-4831-8DEA-3206EFFA1157}" type="slidenum">
              <a:rPr lang="zh-CN" altLang="en-US" smtClean="0"/>
              <a:t>‹#›</a:t>
            </a:fld>
            <a:endParaRPr lang="zh-CN" altLang="en-US"/>
          </a:p>
        </p:txBody>
      </p:sp>
      <p:sp>
        <p:nvSpPr>
          <p:cNvPr id="5" name="标题 4">
            <a:extLst>
              <a:ext uri="{FF2B5EF4-FFF2-40B4-BE49-F238E27FC236}">
                <a16:creationId xmlns:a16="http://schemas.microsoft.com/office/drawing/2014/main" id="{BDA6CBDD-973E-4D56-9869-A164BC0DD2A9}"/>
              </a:ext>
            </a:extLst>
          </p:cNvPr>
          <p:cNvSpPr>
            <a:spLocks noGrp="1"/>
          </p:cNvSpPr>
          <p:nvPr>
            <p:ph type="title"/>
          </p:nvPr>
        </p:nvSpPr>
        <p:spPr>
          <a:xfrm>
            <a:off x="370840" y="313690"/>
            <a:ext cx="10515600" cy="499110"/>
          </a:xfrm>
        </p:spPr>
        <p:txBody>
          <a:bodyPr>
            <a:noAutofit/>
          </a:bodyPr>
          <a:lstStyle>
            <a:lvl1pPr>
              <a:defRPr sz="3200" b="1"/>
            </a:lvl1pPr>
          </a:lstStyle>
          <a:p>
            <a:r>
              <a:rPr lang="zh-CN" altLang="en-US"/>
              <a:t>单击此处编辑母版标题样式</a:t>
            </a:r>
          </a:p>
        </p:txBody>
      </p:sp>
    </p:spTree>
    <p:extLst>
      <p:ext uri="{BB962C8B-B14F-4D97-AF65-F5344CB8AC3E}">
        <p14:creationId xmlns:p14="http://schemas.microsoft.com/office/powerpoint/2010/main" val="24458856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5CB4F8-FEC2-41C6-9858-2BAF239CF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5436B88-270F-4280-BE3B-A8763B3305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9DFB8CF-0D96-4F38-B3C8-2EE99EE82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BA76C-9DA3-488D-8C51-1528D53564D9}" type="datetime1">
              <a:rPr lang="zh-CN" altLang="en-US" smtClean="0"/>
              <a:t>2018/12/23</a:t>
            </a:fld>
            <a:endParaRPr lang="zh-CN" altLang="en-US"/>
          </a:p>
        </p:txBody>
      </p:sp>
      <p:sp>
        <p:nvSpPr>
          <p:cNvPr id="5" name="页脚占位符 4">
            <a:extLst>
              <a:ext uri="{FF2B5EF4-FFF2-40B4-BE49-F238E27FC236}">
                <a16:creationId xmlns:a16="http://schemas.microsoft.com/office/drawing/2014/main" id="{9FE96ABD-5791-4E6E-9DF3-644F00933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FC7AE6-655E-4446-B9A2-1B5B5E52DC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43C6C-6CC1-4831-8DEA-3206EFFA1157}" type="slidenum">
              <a:rPr lang="zh-CN" altLang="en-US" smtClean="0"/>
              <a:t>‹#›</a:t>
            </a:fld>
            <a:endParaRPr lang="zh-CN" altLang="en-US"/>
          </a:p>
        </p:txBody>
      </p:sp>
    </p:spTree>
    <p:extLst>
      <p:ext uri="{BB962C8B-B14F-4D97-AF65-F5344CB8AC3E}">
        <p14:creationId xmlns:p14="http://schemas.microsoft.com/office/powerpoint/2010/main" val="787376035"/>
      </p:ext>
    </p:extLst>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hyperlink" Target="http://www.china.com.cn/international/txt/2008-09/25/content_16530371.htm" TargetMode="External"/><Relationship Id="rId5" Type="http://schemas.openxmlformats.org/officeDocument/2006/relationships/image" Target="../media/image57.png"/><Relationship Id="rId4" Type="http://schemas.openxmlformats.org/officeDocument/2006/relationships/image" Target="../media/image56.jpeg"/></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hyperlink" Target="http://baike.baidu.com/pic/12/11950842647325966.jp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en.wikipedia.org/wiki/File:Charles_J._Pedersen.jpg" TargetMode="Externa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tif"/><Relationship Id="rId4" Type="http://schemas.openxmlformats.org/officeDocument/2006/relationships/image" Target="../media/image4.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7.wmf"/><Relationship Id="rId5" Type="http://schemas.openxmlformats.org/officeDocument/2006/relationships/oleObject" Target="../embeddings/oleObject4.bin"/><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8.wmf"/></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11.bin"/><Relationship Id="rId18" Type="http://schemas.openxmlformats.org/officeDocument/2006/relationships/image" Target="../media/image19.jpeg"/><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15.emf"/><Relationship Id="rId17" Type="http://schemas.openxmlformats.org/officeDocument/2006/relationships/image" Target="../media/image18.jpg"/><Relationship Id="rId2" Type="http://schemas.openxmlformats.org/officeDocument/2006/relationships/slideLayout" Target="../slideLayouts/slideLayout1.xml"/><Relationship Id="rId16" Type="http://schemas.openxmlformats.org/officeDocument/2006/relationships/image" Target="../media/image17.jpeg"/><Relationship Id="rId1" Type="http://schemas.openxmlformats.org/officeDocument/2006/relationships/vmlDrawing" Target="../drawings/vmlDrawing5.vml"/><Relationship Id="rId6" Type="http://schemas.openxmlformats.org/officeDocument/2006/relationships/image" Target="../media/image12.e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hyperlink" Target="https://en.wikipedia.org/wiki/File:Charles_J._Pedersen.jpg" TargetMode="External"/><Relationship Id="rId10" Type="http://schemas.openxmlformats.org/officeDocument/2006/relationships/image" Target="../media/image14.emf"/><Relationship Id="rId4" Type="http://schemas.openxmlformats.org/officeDocument/2006/relationships/image" Target="../media/image11.emf"/><Relationship Id="rId9" Type="http://schemas.openxmlformats.org/officeDocument/2006/relationships/oleObject" Target="../embeddings/oleObject9.bin"/><Relationship Id="rId14" Type="http://schemas.openxmlformats.org/officeDocument/2006/relationships/image" Target="../media/image16.emf"/></Relationships>
</file>

<file path=ppt/slides/_rels/slide2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17.bin"/><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15.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2.e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4.emf"/><Relationship Id="rId4" Type="http://schemas.openxmlformats.org/officeDocument/2006/relationships/image" Target="../media/image11.emf"/><Relationship Id="rId9" Type="http://schemas.openxmlformats.org/officeDocument/2006/relationships/oleObject" Target="../embeddings/oleObject15.bin"/><Relationship Id="rId14" Type="http://schemas.openxmlformats.org/officeDocument/2006/relationships/image" Target="../media/image16.emf"/></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sigmaaldrich.com/catalog/product/aldrich/f408?lang=zh&amp;region=CN" TargetMode="External"/><Relationship Id="rId1" Type="http://schemas.openxmlformats.org/officeDocument/2006/relationships/slideLayout" Target="../slideLayouts/slideLayout1.xml"/><Relationship Id="rId4" Type="http://schemas.openxmlformats.org/officeDocument/2006/relationships/image" Target="../media/image23.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tif"/></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51.w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53.wmf"/><Relationship Id="rId5" Type="http://schemas.openxmlformats.org/officeDocument/2006/relationships/oleObject" Target="../embeddings/oleObject20.bin"/><Relationship Id="rId4" Type="http://schemas.openxmlformats.org/officeDocument/2006/relationships/image" Target="../media/image52.wmf"/><Relationship Id="rId9" Type="http://schemas.openxmlformats.org/officeDocument/2006/relationships/oleObject" Target="../embeddings/oleObject23.bin"/></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42ED14B7-04D9-41E9-96DD-C55BF9A07102}"/>
              </a:ext>
            </a:extLst>
          </p:cNvPr>
          <p:cNvSpPr txBox="1">
            <a:spLocks noChangeArrowheads="1"/>
          </p:cNvSpPr>
          <p:nvPr/>
        </p:nvSpPr>
        <p:spPr bwMode="auto">
          <a:xfrm>
            <a:off x="457200" y="1262349"/>
            <a:ext cx="86868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just" eaLnBrk="1" hangingPunct="1">
              <a:spcBef>
                <a:spcPct val="0"/>
              </a:spcBef>
              <a:buClrTx/>
              <a:buSzTx/>
              <a:buFontTx/>
              <a:buNone/>
            </a:pPr>
            <a:r>
              <a:rPr lang="en-US" altLang="zh-CN" sz="2800" b="1" dirty="0">
                <a:latin typeface="Times New Roman" panose="02020603050405020304" pitchFamily="18" charset="0"/>
                <a:ea typeface="+mn-ea"/>
                <a:cs typeface="+mn-ea"/>
              </a:rPr>
              <a:t>FeCl</a:t>
            </a:r>
            <a:r>
              <a:rPr lang="en-US" altLang="zh-CN" sz="2800" b="1" baseline="-30000" dirty="0">
                <a:latin typeface="Times New Roman" panose="02020603050405020304" pitchFamily="18" charset="0"/>
                <a:ea typeface="+mn-ea"/>
                <a:cs typeface="+mn-ea"/>
              </a:rPr>
              <a:t>3</a:t>
            </a:r>
            <a:endParaRPr lang="en-US" altLang="zh-CN" sz="2800" b="1" dirty="0">
              <a:latin typeface="Times New Roman" panose="02020603050405020304" pitchFamily="18" charset="0"/>
              <a:ea typeface="+mn-ea"/>
              <a:cs typeface="+mn-ea"/>
            </a:endParaRPr>
          </a:p>
          <a:p>
            <a:pPr algn="just" eaLnBrk="1" hangingPunct="1">
              <a:spcBef>
                <a:spcPct val="0"/>
              </a:spcBef>
              <a:buClrTx/>
              <a:buSzTx/>
              <a:buFontTx/>
              <a:buNone/>
            </a:pPr>
            <a:endParaRPr lang="en-US" altLang="zh-CN" sz="2800" b="1" dirty="0">
              <a:latin typeface="Times New Roman" panose="02020603050405020304" pitchFamily="18" charset="0"/>
              <a:ea typeface="+mn-ea"/>
              <a:cs typeface="+mn-ea"/>
            </a:endParaRPr>
          </a:p>
          <a:p>
            <a:pPr algn="just">
              <a:spcBef>
                <a:spcPct val="0"/>
              </a:spcBef>
              <a:buClrTx/>
              <a:buSzTx/>
              <a:buFontTx/>
              <a:buNone/>
            </a:pPr>
            <a:r>
              <a:rPr lang="en-US" altLang="zh-CN" sz="2800" b="1" dirty="0">
                <a:latin typeface="Times New Roman" panose="02020603050405020304" pitchFamily="18" charset="0"/>
                <a:ea typeface="+mn-ea"/>
                <a:cs typeface="+mn-ea"/>
              </a:rPr>
              <a:t>(NH</a:t>
            </a:r>
            <a:r>
              <a:rPr lang="en-US" altLang="zh-CN" sz="2800" b="1" baseline="-30000" dirty="0">
                <a:latin typeface="Times New Roman" panose="02020603050405020304" pitchFamily="18" charset="0"/>
                <a:ea typeface="+mn-ea"/>
                <a:cs typeface="+mn-ea"/>
              </a:rPr>
              <a:t>4</a:t>
            </a:r>
            <a:r>
              <a:rPr lang="en-US" altLang="zh-CN" sz="2800" b="1" dirty="0">
                <a:latin typeface="Times New Roman" panose="02020603050405020304" pitchFamily="18" charset="0"/>
                <a:ea typeface="+mn-ea"/>
                <a:cs typeface="+mn-ea"/>
              </a:rPr>
              <a:t>)</a:t>
            </a:r>
            <a:r>
              <a:rPr lang="en-US" altLang="zh-CN" sz="2800" b="1" baseline="-30000" dirty="0">
                <a:latin typeface="Times New Roman" panose="02020603050405020304" pitchFamily="18" charset="0"/>
                <a:ea typeface="+mn-ea"/>
                <a:cs typeface="+mn-ea"/>
              </a:rPr>
              <a:t>2</a:t>
            </a:r>
            <a:r>
              <a:rPr lang="en-US" altLang="zh-CN" sz="2800" b="1" dirty="0">
                <a:latin typeface="Times New Roman" panose="02020603050405020304" pitchFamily="18" charset="0"/>
                <a:ea typeface="+mn-ea"/>
                <a:cs typeface="+mn-ea"/>
              </a:rPr>
              <a:t>SO</a:t>
            </a:r>
            <a:r>
              <a:rPr lang="en-US" altLang="zh-CN" sz="2800" b="1" baseline="-30000" dirty="0">
                <a:latin typeface="Times New Roman" panose="02020603050405020304" pitchFamily="18" charset="0"/>
                <a:ea typeface="+mn-ea"/>
                <a:cs typeface="+mn-ea"/>
              </a:rPr>
              <a:t>4</a:t>
            </a:r>
            <a:r>
              <a:rPr lang="en-US" altLang="zh-CN" sz="2800" b="1" dirty="0">
                <a:latin typeface="Times New Roman" panose="02020603050405020304" pitchFamily="18" charset="0"/>
                <a:ea typeface="+mn-ea"/>
                <a:cs typeface="+mn-ea"/>
              </a:rPr>
              <a:t>·Fe</a:t>
            </a:r>
            <a:r>
              <a:rPr lang="en-US" altLang="zh-CN" sz="2800" b="1" baseline="-30000" dirty="0">
                <a:latin typeface="Times New Roman" panose="02020603050405020304" pitchFamily="18" charset="0"/>
                <a:ea typeface="+mn-ea"/>
                <a:cs typeface="+mn-ea"/>
              </a:rPr>
              <a:t>2</a:t>
            </a:r>
            <a:r>
              <a:rPr lang="en-US" altLang="zh-CN" sz="2800" b="1" dirty="0">
                <a:latin typeface="Times New Roman" panose="02020603050405020304" pitchFamily="18" charset="0"/>
                <a:ea typeface="+mn-ea"/>
                <a:cs typeface="+mn-ea"/>
              </a:rPr>
              <a:t>(SO</a:t>
            </a:r>
            <a:r>
              <a:rPr lang="en-US" altLang="zh-CN" sz="2800" b="1" baseline="-30000" dirty="0">
                <a:latin typeface="Times New Roman" panose="02020603050405020304" pitchFamily="18" charset="0"/>
                <a:ea typeface="+mn-ea"/>
                <a:cs typeface="+mn-ea"/>
              </a:rPr>
              <a:t>4</a:t>
            </a:r>
            <a:r>
              <a:rPr lang="en-US" altLang="zh-CN" sz="2800" b="1" dirty="0">
                <a:latin typeface="Times New Roman" panose="02020603050405020304" pitchFamily="18" charset="0"/>
                <a:ea typeface="+mn-ea"/>
                <a:cs typeface="+mn-ea"/>
              </a:rPr>
              <a:t>)</a:t>
            </a:r>
            <a:r>
              <a:rPr lang="en-US" altLang="zh-CN" sz="2800" b="1" baseline="-30000" dirty="0">
                <a:latin typeface="Times New Roman" panose="02020603050405020304" pitchFamily="18" charset="0"/>
                <a:ea typeface="+mn-ea"/>
                <a:cs typeface="+mn-ea"/>
              </a:rPr>
              <a:t>3       </a:t>
            </a:r>
            <a:r>
              <a:rPr lang="en-US" altLang="zh-CN" sz="2800" b="1" dirty="0">
                <a:latin typeface="Times New Roman" panose="02020603050405020304" pitchFamily="18" charset="0"/>
                <a:ea typeface="+mn-ea"/>
                <a:cs typeface="+mn-ea"/>
              </a:rPr>
              <a:t>+ KSCN</a:t>
            </a:r>
          </a:p>
          <a:p>
            <a:pPr algn="just">
              <a:spcBef>
                <a:spcPct val="0"/>
              </a:spcBef>
              <a:buClrTx/>
              <a:buSzTx/>
              <a:buFontTx/>
              <a:buNone/>
            </a:pPr>
            <a:endParaRPr lang="en-US" altLang="zh-CN" sz="2800" b="1" dirty="0">
              <a:latin typeface="Times New Roman" panose="02020603050405020304" pitchFamily="18" charset="0"/>
              <a:ea typeface="+mn-ea"/>
              <a:cs typeface="+mn-ea"/>
            </a:endParaRPr>
          </a:p>
          <a:p>
            <a:pPr algn="just">
              <a:spcBef>
                <a:spcPct val="0"/>
              </a:spcBef>
              <a:buClrTx/>
              <a:buSzTx/>
              <a:buFontTx/>
              <a:buNone/>
            </a:pPr>
            <a:r>
              <a:rPr lang="en-US" altLang="zh-CN" sz="2800" b="1" dirty="0">
                <a:latin typeface="Times New Roman" panose="02020603050405020304" pitchFamily="18" charset="0"/>
                <a:ea typeface="+mn-ea"/>
                <a:cs typeface="+mn-ea"/>
              </a:rPr>
              <a:t>K</a:t>
            </a:r>
            <a:r>
              <a:rPr lang="en-US" altLang="zh-CN" sz="2800" b="1" baseline="-30000" dirty="0">
                <a:latin typeface="Times New Roman" panose="02020603050405020304" pitchFamily="18" charset="0"/>
                <a:ea typeface="+mn-ea"/>
                <a:cs typeface="+mn-ea"/>
              </a:rPr>
              <a:t>3</a:t>
            </a:r>
            <a:r>
              <a:rPr lang="en-US" altLang="zh-CN" sz="2800" b="1" dirty="0">
                <a:solidFill>
                  <a:schemeClr val="folHlink"/>
                </a:solidFill>
                <a:latin typeface="Times New Roman" panose="02020603050405020304" pitchFamily="18" charset="0"/>
                <a:ea typeface="+mn-ea"/>
                <a:cs typeface="+mn-ea"/>
              </a:rPr>
              <a:t>[Fe (CN)</a:t>
            </a:r>
            <a:r>
              <a:rPr lang="en-US" altLang="zh-CN" sz="2800" b="1" baseline="-30000" dirty="0">
                <a:solidFill>
                  <a:schemeClr val="folHlink"/>
                </a:solidFill>
                <a:latin typeface="Times New Roman" panose="02020603050405020304" pitchFamily="18" charset="0"/>
                <a:ea typeface="+mn-ea"/>
                <a:cs typeface="+mn-ea"/>
              </a:rPr>
              <a:t>6</a:t>
            </a:r>
            <a:r>
              <a:rPr lang="en-US" altLang="zh-CN" sz="2800" b="1" dirty="0">
                <a:solidFill>
                  <a:schemeClr val="folHlink"/>
                </a:solidFill>
                <a:latin typeface="Times New Roman" panose="02020603050405020304" pitchFamily="18" charset="0"/>
                <a:ea typeface="+mn-ea"/>
                <a:cs typeface="+mn-ea"/>
              </a:rPr>
              <a:t>]</a:t>
            </a:r>
          </a:p>
          <a:p>
            <a:pPr algn="just">
              <a:spcBef>
                <a:spcPct val="0"/>
              </a:spcBef>
              <a:buClrTx/>
              <a:buSzTx/>
              <a:buFontTx/>
              <a:buNone/>
            </a:pPr>
            <a:endParaRPr lang="en-US" altLang="zh-CN" sz="2800" b="1" dirty="0">
              <a:solidFill>
                <a:schemeClr val="folHlink"/>
              </a:solidFill>
              <a:latin typeface="Times New Roman" panose="02020603050405020304" pitchFamily="18" charset="0"/>
              <a:ea typeface="+mn-ea"/>
              <a:cs typeface="+mn-ea"/>
            </a:endParaRPr>
          </a:p>
          <a:p>
            <a:pPr algn="just">
              <a:spcBef>
                <a:spcPct val="0"/>
              </a:spcBef>
              <a:buClrTx/>
              <a:buSzTx/>
              <a:buFontTx/>
              <a:buNone/>
            </a:pPr>
            <a:endParaRPr lang="en-US" altLang="zh-CN" sz="2800" b="1" dirty="0">
              <a:latin typeface="Times New Roman" panose="02020603050405020304" pitchFamily="18" charset="0"/>
              <a:ea typeface="+mn-ea"/>
              <a:cs typeface="+mn-ea"/>
            </a:endParaRPr>
          </a:p>
          <a:p>
            <a:pPr algn="just">
              <a:spcBef>
                <a:spcPct val="0"/>
              </a:spcBef>
              <a:buClrTx/>
              <a:buSzTx/>
              <a:buFontTx/>
              <a:buNone/>
            </a:pPr>
            <a:endParaRPr lang="en-US" altLang="zh-CN" sz="2800" b="1" dirty="0">
              <a:latin typeface="Times New Roman" panose="02020603050405020304" pitchFamily="18" charset="0"/>
              <a:ea typeface="+mn-ea"/>
              <a:cs typeface="+mn-ea"/>
            </a:endParaRPr>
          </a:p>
          <a:p>
            <a:pPr algn="just">
              <a:spcBef>
                <a:spcPct val="0"/>
              </a:spcBef>
              <a:buClrTx/>
              <a:buSzTx/>
              <a:buFontTx/>
              <a:buNone/>
            </a:pPr>
            <a:endParaRPr lang="en-US" altLang="zh-CN" sz="2800" b="1" dirty="0">
              <a:latin typeface="Times New Roman" panose="02020603050405020304" pitchFamily="18" charset="0"/>
              <a:ea typeface="+mn-ea"/>
              <a:cs typeface="+mn-ea"/>
            </a:endParaRPr>
          </a:p>
          <a:p>
            <a:pPr eaLnBrk="1" hangingPunct="1">
              <a:spcBef>
                <a:spcPct val="50000"/>
              </a:spcBef>
              <a:buClrTx/>
              <a:buSzTx/>
              <a:buFontTx/>
              <a:buNone/>
            </a:pPr>
            <a:endParaRPr lang="zh-CN" altLang="en-US" sz="2800" b="1" dirty="0">
              <a:ea typeface="+mn-ea"/>
              <a:cs typeface="+mn-ea"/>
            </a:endParaRPr>
          </a:p>
        </p:txBody>
      </p:sp>
      <p:sp>
        <p:nvSpPr>
          <p:cNvPr id="3" name="AutoShape 3">
            <a:extLst>
              <a:ext uri="{FF2B5EF4-FFF2-40B4-BE49-F238E27FC236}">
                <a16:creationId xmlns:a16="http://schemas.microsoft.com/office/drawing/2014/main" id="{F18F414F-39E8-44D2-AC14-03815E5A5B64}"/>
              </a:ext>
            </a:extLst>
          </p:cNvPr>
          <p:cNvSpPr>
            <a:spLocks/>
          </p:cNvSpPr>
          <p:nvPr/>
        </p:nvSpPr>
        <p:spPr bwMode="auto">
          <a:xfrm>
            <a:off x="3657600" y="1262349"/>
            <a:ext cx="304800" cy="2286000"/>
          </a:xfrm>
          <a:prstGeom prst="rightBrace">
            <a:avLst>
              <a:gd name="adj1" fmla="val 62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endParaRPr lang="zh-CN" altLang="en-US" sz="2400">
              <a:ea typeface="+mn-ea"/>
              <a:cs typeface="+mn-ea"/>
            </a:endParaRPr>
          </a:p>
        </p:txBody>
      </p:sp>
      <p:sp>
        <p:nvSpPr>
          <p:cNvPr id="4" name="Line 4">
            <a:extLst>
              <a:ext uri="{FF2B5EF4-FFF2-40B4-BE49-F238E27FC236}">
                <a16:creationId xmlns:a16="http://schemas.microsoft.com/office/drawing/2014/main" id="{781F2941-07BF-4698-B9E9-495A60AED4D7}"/>
              </a:ext>
            </a:extLst>
          </p:cNvPr>
          <p:cNvSpPr>
            <a:spLocks noChangeShapeType="1"/>
          </p:cNvSpPr>
          <p:nvPr/>
        </p:nvSpPr>
        <p:spPr bwMode="auto">
          <a:xfrm>
            <a:off x="6019800" y="2405349"/>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ea typeface="+mn-ea"/>
              <a:cs typeface="+mn-ea"/>
            </a:endParaRPr>
          </a:p>
        </p:txBody>
      </p:sp>
      <p:sp>
        <p:nvSpPr>
          <p:cNvPr id="5" name="AutoShape 5">
            <a:extLst>
              <a:ext uri="{FF2B5EF4-FFF2-40B4-BE49-F238E27FC236}">
                <a16:creationId xmlns:a16="http://schemas.microsoft.com/office/drawing/2014/main" id="{752E4678-A66F-4961-901F-BF17068352D5}"/>
              </a:ext>
            </a:extLst>
          </p:cNvPr>
          <p:cNvSpPr>
            <a:spLocks/>
          </p:cNvSpPr>
          <p:nvPr/>
        </p:nvSpPr>
        <p:spPr bwMode="auto">
          <a:xfrm>
            <a:off x="6705600" y="1262349"/>
            <a:ext cx="381000" cy="2362200"/>
          </a:xfrm>
          <a:prstGeom prst="leftBrace">
            <a:avLst>
              <a:gd name="adj1" fmla="val 51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endParaRPr lang="zh-CN" altLang="en-US" sz="2400">
              <a:ea typeface="+mn-ea"/>
              <a:cs typeface="+mn-ea"/>
            </a:endParaRPr>
          </a:p>
        </p:txBody>
      </p:sp>
      <p:sp>
        <p:nvSpPr>
          <p:cNvPr id="6" name="Text Box 6">
            <a:extLst>
              <a:ext uri="{FF2B5EF4-FFF2-40B4-BE49-F238E27FC236}">
                <a16:creationId xmlns:a16="http://schemas.microsoft.com/office/drawing/2014/main" id="{EAE1DE6F-0A2C-483F-B155-EED18EEE43F3}"/>
              </a:ext>
            </a:extLst>
          </p:cNvPr>
          <p:cNvSpPr txBox="1">
            <a:spLocks noChangeArrowheads="1"/>
          </p:cNvSpPr>
          <p:nvPr/>
        </p:nvSpPr>
        <p:spPr bwMode="auto">
          <a:xfrm>
            <a:off x="468313" y="4085974"/>
            <a:ext cx="80772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just">
              <a:spcBef>
                <a:spcPct val="0"/>
              </a:spcBef>
              <a:buClrTx/>
              <a:buSzTx/>
              <a:buFontTx/>
              <a:buNone/>
            </a:pPr>
            <a:r>
              <a:rPr lang="en-US" altLang="zh-CN" sz="2800" b="1" dirty="0">
                <a:latin typeface="Times New Roman" panose="02020603050405020304" pitchFamily="18" charset="0"/>
                <a:ea typeface="+mn-ea"/>
                <a:cs typeface="+mn-ea"/>
              </a:rPr>
              <a:t>Fe </a:t>
            </a:r>
            <a:r>
              <a:rPr lang="en-US" altLang="zh-CN" sz="2800" b="1" baseline="30000" dirty="0">
                <a:latin typeface="Times New Roman" panose="02020603050405020304" pitchFamily="18" charset="0"/>
                <a:ea typeface="+mn-ea"/>
                <a:cs typeface="+mn-ea"/>
              </a:rPr>
              <a:t>3+</a:t>
            </a:r>
            <a:r>
              <a:rPr lang="en-US" altLang="zh-CN" sz="2800" b="1" dirty="0">
                <a:latin typeface="Times New Roman" panose="02020603050405020304" pitchFamily="18" charset="0"/>
                <a:ea typeface="+mn-ea"/>
                <a:cs typeface="+mn-ea"/>
              </a:rPr>
              <a:t>+ 6 SCN </a:t>
            </a:r>
            <a:r>
              <a:rPr lang="en-US" altLang="zh-CN" sz="2800" b="1" baseline="30000" dirty="0">
                <a:latin typeface="Times New Roman" panose="02020603050405020304" pitchFamily="18" charset="0"/>
                <a:ea typeface="+mn-ea"/>
                <a:cs typeface="+mn-ea"/>
              </a:rPr>
              <a:t>-</a:t>
            </a:r>
            <a:r>
              <a:rPr lang="en-US" altLang="zh-CN" sz="2800" b="1" dirty="0">
                <a:latin typeface="Times New Roman" panose="02020603050405020304" pitchFamily="18" charset="0"/>
                <a:ea typeface="+mn-ea"/>
                <a:cs typeface="+mn-ea"/>
              </a:rPr>
              <a:t> </a:t>
            </a:r>
            <a:r>
              <a:rPr lang="en-US" altLang="zh-CN" sz="2800" b="1" dirty="0">
                <a:ea typeface="+mn-ea"/>
                <a:cs typeface="+mn-ea"/>
              </a:rPr>
              <a:t>⇌</a:t>
            </a:r>
            <a:r>
              <a:rPr lang="en-US" altLang="zh-CN" sz="2800" b="1" dirty="0">
                <a:latin typeface="Times New Roman" panose="02020603050405020304" pitchFamily="18" charset="0"/>
                <a:ea typeface="+mn-ea"/>
                <a:cs typeface="+mn-ea"/>
              </a:rPr>
              <a:t> </a:t>
            </a:r>
            <a:r>
              <a:rPr lang="en-US" altLang="zh-CN" sz="2800" b="1" dirty="0">
                <a:solidFill>
                  <a:srgbClr val="FF0000"/>
                </a:solidFill>
                <a:latin typeface="Times New Roman" panose="02020603050405020304" pitchFamily="18" charset="0"/>
                <a:ea typeface="+mn-ea"/>
                <a:cs typeface="+mn-ea"/>
              </a:rPr>
              <a:t>[ Fe(SCN)</a:t>
            </a:r>
            <a:r>
              <a:rPr lang="en-US" altLang="zh-CN" sz="2800" b="1" baseline="-30000" dirty="0">
                <a:solidFill>
                  <a:srgbClr val="FF0000"/>
                </a:solidFill>
                <a:latin typeface="Times New Roman" panose="02020603050405020304" pitchFamily="18" charset="0"/>
                <a:ea typeface="+mn-ea"/>
                <a:cs typeface="+mn-ea"/>
              </a:rPr>
              <a:t>6</a:t>
            </a:r>
            <a:r>
              <a:rPr lang="en-US" altLang="zh-CN" sz="2800" b="1" dirty="0">
                <a:solidFill>
                  <a:srgbClr val="FF0000"/>
                </a:solidFill>
                <a:latin typeface="Times New Roman" panose="02020603050405020304" pitchFamily="18" charset="0"/>
                <a:ea typeface="+mn-ea"/>
                <a:cs typeface="+mn-ea"/>
              </a:rPr>
              <a:t> ] </a:t>
            </a:r>
            <a:r>
              <a:rPr lang="en-US" altLang="zh-CN" sz="2800" b="1" baseline="30000" dirty="0">
                <a:solidFill>
                  <a:srgbClr val="FF0000"/>
                </a:solidFill>
                <a:latin typeface="Times New Roman" panose="02020603050405020304" pitchFamily="18" charset="0"/>
                <a:ea typeface="+mn-ea"/>
                <a:cs typeface="+mn-ea"/>
              </a:rPr>
              <a:t>3-</a:t>
            </a:r>
            <a:r>
              <a:rPr lang="en-US" altLang="zh-CN" sz="2800" b="1" dirty="0">
                <a:solidFill>
                  <a:srgbClr val="FF0000"/>
                </a:solidFill>
                <a:latin typeface="Times New Roman" panose="02020603050405020304" pitchFamily="18" charset="0"/>
                <a:ea typeface="+mn-ea"/>
                <a:cs typeface="+mn-ea"/>
              </a:rPr>
              <a:t>  </a:t>
            </a:r>
            <a:r>
              <a:rPr lang="zh-CN" altLang="en-US" sz="2800" b="1" dirty="0">
                <a:solidFill>
                  <a:srgbClr val="FF0000"/>
                </a:solidFill>
                <a:latin typeface="Times New Roman" panose="02020603050405020304" pitchFamily="18" charset="0"/>
                <a:ea typeface="+mn-ea"/>
                <a:cs typeface="+mn-ea"/>
              </a:rPr>
              <a:t>血红色 </a:t>
            </a:r>
            <a:r>
              <a:rPr lang="en-US" altLang="zh-CN" sz="2800" b="1" dirty="0">
                <a:latin typeface="Times New Roman" panose="02020603050405020304" pitchFamily="18" charset="0"/>
                <a:ea typeface="+mn-ea"/>
                <a:cs typeface="+mn-ea"/>
              </a:rPr>
              <a:t> </a:t>
            </a:r>
          </a:p>
          <a:p>
            <a:pPr eaLnBrk="1" hangingPunct="1">
              <a:spcBef>
                <a:spcPct val="50000"/>
              </a:spcBef>
              <a:buClrTx/>
              <a:buSzTx/>
              <a:buFontTx/>
              <a:buNone/>
            </a:pPr>
            <a:endParaRPr lang="zh-CN" altLang="en-US" sz="2000" dirty="0">
              <a:ea typeface="+mn-ea"/>
              <a:cs typeface="+mn-ea"/>
            </a:endParaRPr>
          </a:p>
        </p:txBody>
      </p:sp>
      <p:sp>
        <p:nvSpPr>
          <p:cNvPr id="7" name="Text Box 7">
            <a:extLst>
              <a:ext uri="{FF2B5EF4-FFF2-40B4-BE49-F238E27FC236}">
                <a16:creationId xmlns:a16="http://schemas.microsoft.com/office/drawing/2014/main" id="{070FB438-F7B1-4A30-9D03-9C04E8918FFB}"/>
              </a:ext>
            </a:extLst>
          </p:cNvPr>
          <p:cNvSpPr txBox="1">
            <a:spLocks noChangeArrowheads="1"/>
          </p:cNvSpPr>
          <p:nvPr/>
        </p:nvSpPr>
        <p:spPr bwMode="auto">
          <a:xfrm>
            <a:off x="7086600" y="1262349"/>
            <a:ext cx="2057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just" eaLnBrk="1" hangingPunct="1">
              <a:spcBef>
                <a:spcPct val="0"/>
              </a:spcBef>
              <a:buClrTx/>
              <a:buSzTx/>
              <a:buFontTx/>
              <a:buNone/>
            </a:pPr>
            <a:r>
              <a:rPr lang="zh-CN" altLang="en-US" sz="2800" b="1" dirty="0">
                <a:solidFill>
                  <a:srgbClr val="FF0000"/>
                </a:solidFill>
                <a:latin typeface="Times New Roman" panose="02020603050405020304" pitchFamily="18" charset="0"/>
                <a:ea typeface="+mn-ea"/>
                <a:cs typeface="+mn-ea"/>
              </a:rPr>
              <a:t>变红 </a:t>
            </a:r>
          </a:p>
          <a:p>
            <a:pPr algn="just" eaLnBrk="1" hangingPunct="1">
              <a:spcBef>
                <a:spcPct val="0"/>
              </a:spcBef>
              <a:buClrTx/>
              <a:buSzTx/>
              <a:buFontTx/>
              <a:buNone/>
            </a:pPr>
            <a:endParaRPr lang="zh-CN" altLang="en-US" sz="2800" b="1" dirty="0">
              <a:latin typeface="Times New Roman" panose="02020603050405020304" pitchFamily="18" charset="0"/>
              <a:ea typeface="+mn-ea"/>
              <a:cs typeface="+mn-ea"/>
            </a:endParaRPr>
          </a:p>
          <a:p>
            <a:pPr algn="just">
              <a:spcBef>
                <a:spcPct val="0"/>
              </a:spcBef>
              <a:buClrTx/>
              <a:buSzTx/>
              <a:buFontTx/>
              <a:buNone/>
            </a:pPr>
            <a:r>
              <a:rPr lang="zh-CN" altLang="en-US" sz="2800" b="1" dirty="0">
                <a:solidFill>
                  <a:srgbClr val="FF0000"/>
                </a:solidFill>
                <a:latin typeface="Times New Roman" panose="02020603050405020304" pitchFamily="18" charset="0"/>
                <a:ea typeface="+mn-ea"/>
                <a:cs typeface="+mn-ea"/>
              </a:rPr>
              <a:t>变红 </a:t>
            </a:r>
          </a:p>
          <a:p>
            <a:pPr algn="just">
              <a:spcBef>
                <a:spcPct val="0"/>
              </a:spcBef>
              <a:buClrTx/>
              <a:buSzTx/>
              <a:buFontTx/>
              <a:buNone/>
            </a:pPr>
            <a:endParaRPr lang="zh-CN" altLang="en-US" sz="2800" b="1" dirty="0">
              <a:latin typeface="Times New Roman" panose="02020603050405020304" pitchFamily="18" charset="0"/>
              <a:ea typeface="+mn-ea"/>
              <a:cs typeface="+mn-ea"/>
            </a:endParaRPr>
          </a:p>
          <a:p>
            <a:pPr algn="just">
              <a:spcBef>
                <a:spcPct val="0"/>
              </a:spcBef>
              <a:buClrTx/>
              <a:buSzTx/>
              <a:buFontTx/>
              <a:buNone/>
            </a:pPr>
            <a:r>
              <a:rPr lang="zh-CN" altLang="en-US" sz="2800" b="1" dirty="0">
                <a:latin typeface="Times New Roman" panose="02020603050405020304" pitchFamily="18" charset="0"/>
                <a:ea typeface="+mn-ea"/>
                <a:cs typeface="+mn-ea"/>
              </a:rPr>
              <a:t>无变化</a:t>
            </a:r>
          </a:p>
        </p:txBody>
      </p:sp>
      <p:sp>
        <p:nvSpPr>
          <p:cNvPr id="9" name="标题 1">
            <a:extLst>
              <a:ext uri="{FF2B5EF4-FFF2-40B4-BE49-F238E27FC236}">
                <a16:creationId xmlns:a16="http://schemas.microsoft.com/office/drawing/2014/main" id="{C8A1D024-1B11-4320-8FCD-25712529F040}"/>
              </a:ext>
            </a:extLst>
          </p:cNvPr>
          <p:cNvSpPr>
            <a:spLocks noGrp="1"/>
          </p:cNvSpPr>
          <p:nvPr>
            <p:ph type="title"/>
          </p:nvPr>
        </p:nvSpPr>
        <p:spPr>
          <a:xfrm>
            <a:off x="370840" y="344170"/>
            <a:ext cx="10515600" cy="447675"/>
          </a:xfrm>
        </p:spPr>
        <p:txBody>
          <a:bodyPr>
            <a:noAutofit/>
          </a:bodyPr>
          <a:lstStyle/>
          <a:p>
            <a:r>
              <a:rPr lang="zh-CN" altLang="en-US" dirty="0">
                <a:cs typeface="+mn-ea"/>
              </a:rPr>
              <a:t>实验</a:t>
            </a:r>
            <a:endParaRPr lang="zh-CN" altLang="en-US" dirty="0"/>
          </a:p>
        </p:txBody>
      </p:sp>
      <p:sp>
        <p:nvSpPr>
          <p:cNvPr id="8" name="灯片编号占位符 7">
            <a:extLst>
              <a:ext uri="{FF2B5EF4-FFF2-40B4-BE49-F238E27FC236}">
                <a16:creationId xmlns:a16="http://schemas.microsoft.com/office/drawing/2014/main" id="{C3493D0F-8282-4E83-82B2-6B1FB8EB958A}"/>
              </a:ext>
            </a:extLst>
          </p:cNvPr>
          <p:cNvSpPr>
            <a:spLocks noGrp="1"/>
          </p:cNvSpPr>
          <p:nvPr>
            <p:ph type="sldNum" sz="quarter" idx="12"/>
          </p:nvPr>
        </p:nvSpPr>
        <p:spPr/>
        <p:txBody>
          <a:bodyPr/>
          <a:lstStyle/>
          <a:p>
            <a:fld id="{25F43C6C-6CC1-4831-8DEA-3206EFFA1157}" type="slidenum">
              <a:rPr lang="zh-CN" altLang="en-US" smtClean="0"/>
              <a:t>1</a:t>
            </a:fld>
            <a:endParaRPr lang="zh-CN" altLang="en-US"/>
          </a:p>
        </p:txBody>
      </p:sp>
    </p:spTree>
    <p:extLst>
      <p:ext uri="{BB962C8B-B14F-4D97-AF65-F5344CB8AC3E}">
        <p14:creationId xmlns:p14="http://schemas.microsoft.com/office/powerpoint/2010/main" val="12626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79309E-46CA-4F8F-9602-7CC4341049DF}"/>
              </a:ext>
            </a:extLst>
          </p:cNvPr>
          <p:cNvSpPr>
            <a:spLocks noGrp="1"/>
          </p:cNvSpPr>
          <p:nvPr>
            <p:ph type="title"/>
          </p:nvPr>
        </p:nvSpPr>
        <p:spPr>
          <a:xfrm>
            <a:off x="272956" y="874395"/>
            <a:ext cx="11655188" cy="499110"/>
          </a:xfrm>
        </p:spPr>
        <p:txBody>
          <a:bodyPr/>
          <a:lstStyle/>
          <a:p>
            <a:pPr>
              <a:lnSpc>
                <a:spcPct val="150000"/>
              </a:lnSpc>
            </a:pPr>
            <a:r>
              <a:rPr lang="zh-CN" altLang="en-US" sz="2800" dirty="0"/>
              <a:t>（</a:t>
            </a:r>
            <a:r>
              <a:rPr lang="en-US" altLang="zh-CN" sz="2800" dirty="0"/>
              <a:t>4</a:t>
            </a:r>
            <a:r>
              <a:rPr lang="zh-CN" altLang="en-US" sz="2800" dirty="0"/>
              <a:t>） 配位原子 </a:t>
            </a:r>
            <a:r>
              <a:rPr lang="en-US" altLang="zh-CN" sz="2800" dirty="0"/>
              <a:t>—— </a:t>
            </a:r>
            <a:r>
              <a:rPr lang="zh-CN" altLang="en-US" sz="2800" dirty="0">
                <a:solidFill>
                  <a:srgbClr val="FF3300"/>
                </a:solidFill>
                <a:latin typeface="+mn-ea"/>
                <a:ea typeface="+mn-ea"/>
                <a:cs typeface="+mn-ea"/>
              </a:rPr>
              <a:t>配体中</a:t>
            </a:r>
            <a:r>
              <a:rPr lang="zh-CN" altLang="en-US" sz="2800" dirty="0">
                <a:latin typeface="+mn-ea"/>
                <a:ea typeface="+mn-ea"/>
                <a:cs typeface="+mn-ea"/>
              </a:rPr>
              <a:t>提供孤电子对与中心原子形成配位键的原子</a:t>
            </a:r>
            <a:br>
              <a:rPr lang="zh-CN" altLang="en-US" dirty="0">
                <a:latin typeface="+mn-ea"/>
                <a:ea typeface="+mn-ea"/>
                <a:cs typeface="+mn-ea"/>
              </a:rPr>
            </a:br>
            <a:endParaRPr lang="zh-CN" altLang="en-US" dirty="0"/>
          </a:p>
        </p:txBody>
      </p:sp>
      <p:sp>
        <p:nvSpPr>
          <p:cNvPr id="7" name="Text Box 7">
            <a:extLst>
              <a:ext uri="{FF2B5EF4-FFF2-40B4-BE49-F238E27FC236}">
                <a16:creationId xmlns:a16="http://schemas.microsoft.com/office/drawing/2014/main" id="{EDB28AC3-F5B8-42DF-A164-309B79745909}"/>
              </a:ext>
            </a:extLst>
          </p:cNvPr>
          <p:cNvSpPr txBox="1">
            <a:spLocks noChangeArrowheads="1"/>
          </p:cNvSpPr>
          <p:nvPr/>
        </p:nvSpPr>
        <p:spPr bwMode="auto">
          <a:xfrm>
            <a:off x="1476298" y="1623060"/>
            <a:ext cx="489585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buClrTx/>
              <a:buSzTx/>
              <a:buFontTx/>
              <a:buNone/>
            </a:pPr>
            <a:r>
              <a:rPr lang="en-US" altLang="zh-CN" sz="4000" b="1" dirty="0">
                <a:latin typeface="Times New Roman" panose="02020603050405020304" pitchFamily="18" charset="0"/>
                <a:ea typeface="+mn-ea"/>
                <a:cs typeface="+mn-ea"/>
              </a:rPr>
              <a:t>H</a:t>
            </a:r>
            <a:r>
              <a:rPr lang="en-US" altLang="zh-CN" sz="4000" b="1" dirty="0">
                <a:solidFill>
                  <a:schemeClr val="hlink"/>
                </a:solidFill>
                <a:latin typeface="Times New Roman" panose="02020603050405020304" pitchFamily="18" charset="0"/>
                <a:ea typeface="+mn-ea"/>
                <a:cs typeface="+mn-ea"/>
              </a:rPr>
              <a:t>  </a:t>
            </a:r>
            <a:r>
              <a:rPr lang="en-US" altLang="zh-CN" sz="4000" b="1" dirty="0">
                <a:latin typeface="Times New Roman" panose="02020603050405020304" pitchFamily="18" charset="0"/>
                <a:ea typeface="+mn-ea"/>
                <a:cs typeface="+mn-ea"/>
              </a:rPr>
              <a:t>C   N    O   F</a:t>
            </a:r>
          </a:p>
          <a:p>
            <a:pPr eaLnBrk="1" hangingPunct="1">
              <a:buClrTx/>
              <a:buSzTx/>
              <a:buFontTx/>
              <a:buNone/>
            </a:pPr>
            <a:r>
              <a:rPr lang="en-US" altLang="zh-CN" sz="4000" b="1" dirty="0">
                <a:latin typeface="Times New Roman" panose="02020603050405020304" pitchFamily="18" charset="0"/>
                <a:ea typeface="+mn-ea"/>
                <a:cs typeface="+mn-ea"/>
              </a:rPr>
              <a:t>     Si   P    S   Cl </a:t>
            </a:r>
          </a:p>
          <a:p>
            <a:pPr eaLnBrk="1" hangingPunct="1">
              <a:buClrTx/>
              <a:buSzTx/>
              <a:buFontTx/>
              <a:buNone/>
            </a:pPr>
            <a:r>
              <a:rPr lang="en-US" altLang="zh-CN" sz="4000" b="1" dirty="0">
                <a:latin typeface="Times New Roman" panose="02020603050405020304" pitchFamily="18" charset="0"/>
                <a:ea typeface="+mn-ea"/>
                <a:cs typeface="+mn-ea"/>
              </a:rPr>
              <a:t>          As   Se  Br </a:t>
            </a:r>
          </a:p>
          <a:p>
            <a:pPr eaLnBrk="1" hangingPunct="1">
              <a:buClrTx/>
              <a:buSzTx/>
              <a:buFontTx/>
              <a:buNone/>
            </a:pPr>
            <a:r>
              <a:rPr lang="en-US" altLang="zh-CN" sz="4000" b="1" dirty="0">
                <a:latin typeface="Times New Roman" panose="02020603050405020304" pitchFamily="18" charset="0"/>
                <a:ea typeface="+mn-ea"/>
                <a:cs typeface="+mn-ea"/>
              </a:rPr>
              <a:t>                 </a:t>
            </a:r>
            <a:r>
              <a:rPr lang="en-US" altLang="zh-CN" sz="4000" b="1" dirty="0" err="1">
                <a:latin typeface="Times New Roman" panose="02020603050405020304" pitchFamily="18" charset="0"/>
                <a:ea typeface="+mn-ea"/>
                <a:cs typeface="+mn-ea"/>
              </a:rPr>
              <a:t>Te</a:t>
            </a:r>
            <a:r>
              <a:rPr lang="en-US" altLang="zh-CN" sz="4000" b="1" dirty="0">
                <a:latin typeface="Times New Roman" panose="02020603050405020304" pitchFamily="18" charset="0"/>
                <a:ea typeface="+mn-ea"/>
                <a:cs typeface="+mn-ea"/>
              </a:rPr>
              <a:t>   I</a:t>
            </a:r>
            <a:r>
              <a:rPr lang="en-US" altLang="zh-CN" sz="4000" b="1" dirty="0">
                <a:ea typeface="+mn-ea"/>
                <a:cs typeface="+mn-ea"/>
              </a:rPr>
              <a:t> </a:t>
            </a:r>
          </a:p>
          <a:p>
            <a:pPr eaLnBrk="1" hangingPunct="1">
              <a:spcBef>
                <a:spcPct val="50000"/>
              </a:spcBef>
              <a:buClrTx/>
              <a:buSzTx/>
              <a:buFontTx/>
              <a:buNone/>
            </a:pPr>
            <a:endParaRPr lang="zh-CN" altLang="en-US" sz="4000" dirty="0">
              <a:ea typeface="+mn-ea"/>
              <a:cs typeface="+mn-ea"/>
            </a:endParaRPr>
          </a:p>
        </p:txBody>
      </p:sp>
      <p:sp>
        <p:nvSpPr>
          <p:cNvPr id="3" name="灯片编号占位符 2">
            <a:extLst>
              <a:ext uri="{FF2B5EF4-FFF2-40B4-BE49-F238E27FC236}">
                <a16:creationId xmlns:a16="http://schemas.microsoft.com/office/drawing/2014/main" id="{CDC998E9-44B7-4844-A28B-F43365B81FBC}"/>
              </a:ext>
            </a:extLst>
          </p:cNvPr>
          <p:cNvSpPr>
            <a:spLocks noGrp="1"/>
          </p:cNvSpPr>
          <p:nvPr>
            <p:ph type="sldNum" sz="quarter" idx="12"/>
          </p:nvPr>
        </p:nvSpPr>
        <p:spPr/>
        <p:txBody>
          <a:bodyPr/>
          <a:lstStyle/>
          <a:p>
            <a:fld id="{25F43C6C-6CC1-4831-8DEA-3206EFFA1157}" type="slidenum">
              <a:rPr lang="zh-CN" altLang="en-US" smtClean="0"/>
              <a:t>10</a:t>
            </a:fld>
            <a:endParaRPr lang="zh-CN" altLang="en-US"/>
          </a:p>
        </p:txBody>
      </p:sp>
    </p:spTree>
    <p:extLst>
      <p:ext uri="{BB962C8B-B14F-4D97-AF65-F5344CB8AC3E}">
        <p14:creationId xmlns:p14="http://schemas.microsoft.com/office/powerpoint/2010/main" val="8121477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0DD2E2-D7E1-4F34-9E8F-1A769D5A9AFA}"/>
              </a:ext>
            </a:extLst>
          </p:cNvPr>
          <p:cNvSpPr>
            <a:spLocks noGrp="1"/>
          </p:cNvSpPr>
          <p:nvPr>
            <p:ph type="title"/>
          </p:nvPr>
        </p:nvSpPr>
        <p:spPr/>
        <p:txBody>
          <a:bodyPr/>
          <a:lstStyle/>
          <a:p>
            <a:r>
              <a:rPr lang="en-US" altLang="zh-CN" dirty="0"/>
              <a:t>3-2-4 </a:t>
            </a:r>
            <a:r>
              <a:rPr lang="zh-CN" altLang="en-US" dirty="0"/>
              <a:t>与其它配位</a:t>
            </a:r>
            <a:r>
              <a:rPr lang="en-US" altLang="zh-CN" dirty="0"/>
              <a:t>-</a:t>
            </a:r>
            <a:r>
              <a:rPr lang="zh-CN" altLang="en-US" dirty="0"/>
              <a:t>离解平衡的关系</a:t>
            </a:r>
          </a:p>
        </p:txBody>
      </p:sp>
      <p:sp>
        <p:nvSpPr>
          <p:cNvPr id="3" name="Rectangle 2">
            <a:extLst>
              <a:ext uri="{FF2B5EF4-FFF2-40B4-BE49-F238E27FC236}">
                <a16:creationId xmlns:a16="http://schemas.microsoft.com/office/drawing/2014/main" id="{272CC40A-F0CC-4846-BF59-5C69EED2D5AF}"/>
              </a:ext>
            </a:extLst>
          </p:cNvPr>
          <p:cNvSpPr txBox="1">
            <a:spLocks noChangeArrowheads="1"/>
          </p:cNvSpPr>
          <p:nvPr/>
        </p:nvSpPr>
        <p:spPr>
          <a:xfrm>
            <a:off x="1042988" y="333375"/>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dirty="0">
              <a:ea typeface="+mn-ea"/>
              <a:cs typeface="+mn-ea"/>
            </a:endParaRPr>
          </a:p>
        </p:txBody>
      </p:sp>
      <p:sp>
        <p:nvSpPr>
          <p:cNvPr id="4" name="Rectangle 3">
            <a:extLst>
              <a:ext uri="{FF2B5EF4-FFF2-40B4-BE49-F238E27FC236}">
                <a16:creationId xmlns:a16="http://schemas.microsoft.com/office/drawing/2014/main" id="{7B8C2129-1755-44BD-B394-838F96BCA5FA}"/>
              </a:ext>
            </a:extLst>
          </p:cNvPr>
          <p:cNvSpPr txBox="1">
            <a:spLocks noChangeArrowheads="1"/>
          </p:cNvSpPr>
          <p:nvPr/>
        </p:nvSpPr>
        <p:spPr>
          <a:xfrm>
            <a:off x="615951" y="904875"/>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pPr>
            <a:r>
              <a:rPr lang="en-US" altLang="zh-CN" b="1" dirty="0">
                <a:solidFill>
                  <a:schemeClr val="bg2">
                    <a:lumMod val="10000"/>
                  </a:schemeClr>
                </a:solidFill>
                <a:latin typeface="Times New Roman" panose="02020603050405020304" pitchFamily="18" charset="0"/>
                <a:cs typeface="+mn-ea"/>
              </a:rPr>
              <a:t>Fe</a:t>
            </a:r>
            <a:r>
              <a:rPr lang="en-US" altLang="zh-CN" b="1" baseline="30000" dirty="0">
                <a:solidFill>
                  <a:schemeClr val="bg2">
                    <a:lumMod val="10000"/>
                  </a:schemeClr>
                </a:solidFill>
                <a:latin typeface="Times New Roman" panose="02020603050405020304" pitchFamily="18" charset="0"/>
                <a:cs typeface="+mn-ea"/>
              </a:rPr>
              <a:t>3+</a:t>
            </a:r>
            <a:r>
              <a:rPr lang="en-US" altLang="zh-CN" b="1" dirty="0">
                <a:solidFill>
                  <a:schemeClr val="bg2">
                    <a:lumMod val="10000"/>
                  </a:schemeClr>
                </a:solidFill>
                <a:latin typeface="Times New Roman" panose="02020603050405020304" pitchFamily="18" charset="0"/>
                <a:cs typeface="+mn-ea"/>
              </a:rPr>
              <a:t> + 6 SCN</a:t>
            </a:r>
            <a:r>
              <a:rPr lang="en-US" altLang="zh-CN" b="1" baseline="30000" dirty="0">
                <a:solidFill>
                  <a:schemeClr val="bg2">
                    <a:lumMod val="10000"/>
                  </a:schemeClr>
                </a:solidFill>
                <a:latin typeface="Times New Roman" panose="02020603050405020304" pitchFamily="18" charset="0"/>
                <a:cs typeface="+mn-ea"/>
              </a:rPr>
              <a:t>-</a:t>
            </a:r>
            <a:r>
              <a:rPr lang="en-US" altLang="zh-CN" b="1" dirty="0">
                <a:solidFill>
                  <a:schemeClr val="bg2">
                    <a:lumMod val="10000"/>
                  </a:schemeClr>
                </a:solidFill>
                <a:latin typeface="Times New Roman" panose="02020603050405020304" pitchFamily="18" charset="0"/>
                <a:cs typeface="+mn-ea"/>
              </a:rPr>
              <a:t> ⇌ [Fe (SCN)</a:t>
            </a:r>
            <a:r>
              <a:rPr lang="en-US" altLang="zh-CN" b="1" baseline="-25000" dirty="0">
                <a:solidFill>
                  <a:schemeClr val="bg2">
                    <a:lumMod val="10000"/>
                  </a:schemeClr>
                </a:solidFill>
                <a:latin typeface="Times New Roman" panose="02020603050405020304" pitchFamily="18" charset="0"/>
                <a:cs typeface="+mn-ea"/>
              </a:rPr>
              <a:t>6</a:t>
            </a:r>
            <a:r>
              <a:rPr lang="en-US" altLang="zh-CN" b="1" dirty="0">
                <a:solidFill>
                  <a:schemeClr val="bg2">
                    <a:lumMod val="10000"/>
                  </a:schemeClr>
                </a:solidFill>
                <a:latin typeface="Times New Roman" panose="02020603050405020304" pitchFamily="18" charset="0"/>
                <a:cs typeface="+mn-ea"/>
              </a:rPr>
              <a:t>]</a:t>
            </a:r>
            <a:r>
              <a:rPr lang="en-US" altLang="zh-CN" b="1" baseline="30000" dirty="0">
                <a:solidFill>
                  <a:schemeClr val="bg2">
                    <a:lumMod val="10000"/>
                  </a:schemeClr>
                </a:solidFill>
                <a:latin typeface="Times New Roman" panose="02020603050405020304" pitchFamily="18" charset="0"/>
                <a:cs typeface="+mn-ea"/>
              </a:rPr>
              <a:t>3-</a:t>
            </a:r>
          </a:p>
          <a:p>
            <a:pPr>
              <a:lnSpc>
                <a:spcPct val="150000"/>
              </a:lnSpc>
              <a:buFont typeface="Wingdings" panose="05000000000000000000" pitchFamily="2" charset="2"/>
              <a:buNone/>
            </a:pPr>
            <a:r>
              <a:rPr lang="en-US" altLang="zh-CN" b="1" dirty="0">
                <a:solidFill>
                  <a:schemeClr val="bg2">
                    <a:lumMod val="10000"/>
                  </a:schemeClr>
                </a:solidFill>
                <a:latin typeface="Times New Roman" panose="02020603050405020304" pitchFamily="18" charset="0"/>
                <a:cs typeface="+mn-ea"/>
              </a:rPr>
              <a:t>[Fe (SCN)</a:t>
            </a:r>
            <a:r>
              <a:rPr lang="en-US" altLang="zh-CN" b="1" baseline="-25000" dirty="0">
                <a:solidFill>
                  <a:schemeClr val="bg2">
                    <a:lumMod val="10000"/>
                  </a:schemeClr>
                </a:solidFill>
                <a:latin typeface="Times New Roman" panose="02020603050405020304" pitchFamily="18" charset="0"/>
                <a:cs typeface="+mn-ea"/>
              </a:rPr>
              <a:t>6</a:t>
            </a:r>
            <a:r>
              <a:rPr lang="en-US" altLang="zh-CN" b="1" dirty="0">
                <a:solidFill>
                  <a:schemeClr val="bg2">
                    <a:lumMod val="10000"/>
                  </a:schemeClr>
                </a:solidFill>
                <a:latin typeface="Times New Roman" panose="02020603050405020304" pitchFamily="18" charset="0"/>
                <a:cs typeface="+mn-ea"/>
              </a:rPr>
              <a:t>]</a:t>
            </a:r>
            <a:r>
              <a:rPr lang="en-US" altLang="zh-CN" b="1" baseline="30000" dirty="0">
                <a:solidFill>
                  <a:schemeClr val="bg2">
                    <a:lumMod val="10000"/>
                  </a:schemeClr>
                </a:solidFill>
                <a:latin typeface="Times New Roman" panose="02020603050405020304" pitchFamily="18" charset="0"/>
                <a:cs typeface="+mn-ea"/>
              </a:rPr>
              <a:t>3-</a:t>
            </a:r>
            <a:r>
              <a:rPr lang="en-US" altLang="zh-CN" b="1" dirty="0">
                <a:solidFill>
                  <a:schemeClr val="bg2">
                    <a:lumMod val="10000"/>
                  </a:schemeClr>
                </a:solidFill>
                <a:latin typeface="Times New Roman" panose="02020603050405020304" pitchFamily="18" charset="0"/>
                <a:cs typeface="+mn-ea"/>
              </a:rPr>
              <a:t> + 6 F</a:t>
            </a:r>
            <a:r>
              <a:rPr lang="en-US" altLang="zh-CN" b="1" baseline="30000" dirty="0">
                <a:solidFill>
                  <a:schemeClr val="bg2">
                    <a:lumMod val="10000"/>
                  </a:schemeClr>
                </a:solidFill>
                <a:latin typeface="Times New Roman" panose="02020603050405020304" pitchFamily="18" charset="0"/>
                <a:cs typeface="+mn-ea"/>
              </a:rPr>
              <a:t>-</a:t>
            </a:r>
            <a:r>
              <a:rPr lang="en-US" altLang="zh-CN" b="1" dirty="0">
                <a:solidFill>
                  <a:schemeClr val="bg2">
                    <a:lumMod val="10000"/>
                  </a:schemeClr>
                </a:solidFill>
                <a:latin typeface="Times New Roman" panose="02020603050405020304" pitchFamily="18" charset="0"/>
                <a:cs typeface="+mn-ea"/>
              </a:rPr>
              <a:t> ⇌ [FeF</a:t>
            </a:r>
            <a:r>
              <a:rPr lang="en-US" altLang="zh-CN" b="1" baseline="-25000" dirty="0">
                <a:solidFill>
                  <a:schemeClr val="bg2">
                    <a:lumMod val="10000"/>
                  </a:schemeClr>
                </a:solidFill>
                <a:latin typeface="Times New Roman" panose="02020603050405020304" pitchFamily="18" charset="0"/>
                <a:cs typeface="+mn-ea"/>
              </a:rPr>
              <a:t>6</a:t>
            </a:r>
            <a:r>
              <a:rPr lang="en-US" altLang="zh-CN" b="1" dirty="0">
                <a:solidFill>
                  <a:schemeClr val="bg2">
                    <a:lumMod val="10000"/>
                  </a:schemeClr>
                </a:solidFill>
                <a:latin typeface="Times New Roman" panose="02020603050405020304" pitchFamily="18" charset="0"/>
                <a:cs typeface="+mn-ea"/>
              </a:rPr>
              <a:t>]</a:t>
            </a:r>
            <a:r>
              <a:rPr lang="en-US" altLang="zh-CN" b="1" baseline="30000" dirty="0">
                <a:solidFill>
                  <a:schemeClr val="bg2">
                    <a:lumMod val="10000"/>
                  </a:schemeClr>
                </a:solidFill>
                <a:latin typeface="Times New Roman" panose="02020603050405020304" pitchFamily="18" charset="0"/>
                <a:cs typeface="+mn-ea"/>
              </a:rPr>
              <a:t>3-</a:t>
            </a:r>
            <a:r>
              <a:rPr lang="en-US" altLang="zh-CN" b="1" dirty="0">
                <a:solidFill>
                  <a:schemeClr val="bg2">
                    <a:lumMod val="10000"/>
                  </a:schemeClr>
                </a:solidFill>
                <a:latin typeface="Times New Roman" panose="02020603050405020304" pitchFamily="18" charset="0"/>
                <a:cs typeface="+mn-ea"/>
              </a:rPr>
              <a:t> + 6 SCN</a:t>
            </a:r>
            <a:r>
              <a:rPr lang="en-US" altLang="zh-CN" b="1" baseline="30000" dirty="0">
                <a:solidFill>
                  <a:schemeClr val="bg2">
                    <a:lumMod val="10000"/>
                  </a:schemeClr>
                </a:solidFill>
                <a:latin typeface="Times New Roman" panose="02020603050405020304" pitchFamily="18" charset="0"/>
                <a:cs typeface="+mn-ea"/>
              </a:rPr>
              <a:t>-</a:t>
            </a:r>
            <a:r>
              <a:rPr lang="en-US" altLang="zh-CN" b="1" dirty="0">
                <a:solidFill>
                  <a:schemeClr val="bg2">
                    <a:lumMod val="10000"/>
                  </a:schemeClr>
                </a:solidFill>
                <a:latin typeface="Times New Roman" panose="02020603050405020304" pitchFamily="18" charset="0"/>
                <a:cs typeface="+mn-ea"/>
              </a:rPr>
              <a:t>             </a:t>
            </a:r>
          </a:p>
          <a:p>
            <a:pPr>
              <a:lnSpc>
                <a:spcPct val="150000"/>
              </a:lnSpc>
              <a:buFont typeface="Wingdings" panose="05000000000000000000" pitchFamily="2" charset="2"/>
              <a:buNone/>
            </a:pPr>
            <a:r>
              <a:rPr lang="en-US" altLang="zh-CN" b="1" dirty="0">
                <a:latin typeface="Times New Roman" panose="02020603050405020304" pitchFamily="18" charset="0"/>
                <a:cs typeface="+mn-ea"/>
              </a:rPr>
              <a:t>[FeF</a:t>
            </a:r>
            <a:r>
              <a:rPr lang="en-US" altLang="zh-CN" b="1" baseline="-25000" dirty="0">
                <a:latin typeface="Times New Roman" panose="02020603050405020304" pitchFamily="18" charset="0"/>
                <a:cs typeface="+mn-ea"/>
              </a:rPr>
              <a:t>6</a:t>
            </a:r>
            <a:r>
              <a:rPr lang="en-US" altLang="zh-CN" b="1" dirty="0">
                <a:latin typeface="Times New Roman" panose="02020603050405020304" pitchFamily="18" charset="0"/>
                <a:cs typeface="+mn-ea"/>
              </a:rPr>
              <a:t>]</a:t>
            </a:r>
            <a:r>
              <a:rPr lang="en-US" altLang="zh-CN" b="1" baseline="30000" dirty="0">
                <a:latin typeface="Times New Roman" panose="02020603050405020304" pitchFamily="18" charset="0"/>
                <a:cs typeface="+mn-ea"/>
              </a:rPr>
              <a:t>3-</a:t>
            </a:r>
            <a:r>
              <a:rPr lang="en-US" altLang="zh-CN" b="1" dirty="0">
                <a:latin typeface="Times New Roman" panose="02020603050405020304" pitchFamily="18" charset="0"/>
                <a:cs typeface="+mn-ea"/>
              </a:rPr>
              <a:t> + 3[C</a:t>
            </a:r>
            <a:r>
              <a:rPr lang="en-US" altLang="zh-CN" b="1" baseline="-25000" dirty="0">
                <a:latin typeface="Times New Roman" panose="02020603050405020304" pitchFamily="18" charset="0"/>
                <a:cs typeface="+mn-ea"/>
              </a:rPr>
              <a:t>2</a:t>
            </a:r>
            <a:r>
              <a:rPr lang="en-US" altLang="zh-CN" b="1" dirty="0">
                <a:latin typeface="Times New Roman" panose="02020603050405020304" pitchFamily="18" charset="0"/>
                <a:cs typeface="+mn-ea"/>
              </a:rPr>
              <a:t>O</a:t>
            </a:r>
            <a:r>
              <a:rPr lang="en-US" altLang="zh-CN" b="1" baseline="-25000" dirty="0">
                <a:latin typeface="Times New Roman" panose="02020603050405020304" pitchFamily="18" charset="0"/>
                <a:cs typeface="+mn-ea"/>
              </a:rPr>
              <a:t>4</a:t>
            </a:r>
            <a:r>
              <a:rPr lang="en-US" altLang="zh-CN" b="1" dirty="0">
                <a:latin typeface="Times New Roman" panose="02020603050405020304" pitchFamily="18" charset="0"/>
                <a:cs typeface="+mn-ea"/>
              </a:rPr>
              <a:t>]</a:t>
            </a:r>
            <a:r>
              <a:rPr lang="en-US" altLang="zh-CN" b="1" baseline="30000" dirty="0">
                <a:latin typeface="Times New Roman" panose="02020603050405020304" pitchFamily="18" charset="0"/>
                <a:cs typeface="+mn-ea"/>
              </a:rPr>
              <a:t>2-</a:t>
            </a:r>
            <a:r>
              <a:rPr lang="en-US" altLang="zh-CN" b="1" dirty="0">
                <a:latin typeface="Times New Roman" panose="02020603050405020304" pitchFamily="18" charset="0"/>
                <a:cs typeface="+mn-ea"/>
              </a:rPr>
              <a:t>⇌ [Fe (C</a:t>
            </a:r>
            <a:r>
              <a:rPr lang="en-US" altLang="zh-CN" b="1" baseline="-25000" dirty="0">
                <a:latin typeface="Times New Roman" panose="02020603050405020304" pitchFamily="18" charset="0"/>
                <a:cs typeface="+mn-ea"/>
              </a:rPr>
              <a:t>2</a:t>
            </a:r>
            <a:r>
              <a:rPr lang="en-US" altLang="zh-CN" b="1" dirty="0">
                <a:latin typeface="Times New Roman" panose="02020603050405020304" pitchFamily="18" charset="0"/>
                <a:cs typeface="+mn-ea"/>
              </a:rPr>
              <a:t>O</a:t>
            </a:r>
            <a:r>
              <a:rPr lang="en-US" altLang="zh-CN" b="1" baseline="-25000" dirty="0">
                <a:latin typeface="Times New Roman" panose="02020603050405020304" pitchFamily="18" charset="0"/>
                <a:cs typeface="+mn-ea"/>
              </a:rPr>
              <a:t>4</a:t>
            </a:r>
            <a:r>
              <a:rPr lang="en-US" altLang="zh-CN" b="1" dirty="0">
                <a:latin typeface="Times New Roman" panose="02020603050405020304" pitchFamily="18" charset="0"/>
                <a:cs typeface="+mn-ea"/>
              </a:rPr>
              <a:t>)</a:t>
            </a:r>
            <a:r>
              <a:rPr lang="en-US" altLang="zh-CN" b="1" baseline="-25000" dirty="0">
                <a:latin typeface="Times New Roman" panose="02020603050405020304" pitchFamily="18" charset="0"/>
                <a:cs typeface="+mn-ea"/>
              </a:rPr>
              <a:t>3</a:t>
            </a:r>
            <a:r>
              <a:rPr lang="en-US" altLang="zh-CN" b="1" dirty="0">
                <a:latin typeface="Times New Roman" panose="02020603050405020304" pitchFamily="18" charset="0"/>
                <a:cs typeface="+mn-ea"/>
              </a:rPr>
              <a:t>]</a:t>
            </a:r>
            <a:r>
              <a:rPr lang="en-US" altLang="zh-CN" b="1" baseline="30000" dirty="0">
                <a:latin typeface="Times New Roman" panose="02020603050405020304" pitchFamily="18" charset="0"/>
                <a:cs typeface="+mn-ea"/>
              </a:rPr>
              <a:t>3-</a:t>
            </a:r>
            <a:r>
              <a:rPr lang="en-US" altLang="zh-CN" b="1" dirty="0">
                <a:latin typeface="Times New Roman" panose="02020603050405020304" pitchFamily="18" charset="0"/>
                <a:cs typeface="+mn-ea"/>
              </a:rPr>
              <a:t>+ 6 F</a:t>
            </a:r>
            <a:r>
              <a:rPr lang="en-US" altLang="zh-CN" b="1" baseline="30000" dirty="0">
                <a:latin typeface="Times New Roman" panose="02020603050405020304" pitchFamily="18" charset="0"/>
                <a:cs typeface="+mn-ea"/>
              </a:rPr>
              <a:t>-</a:t>
            </a:r>
            <a:r>
              <a:rPr lang="en-US" altLang="zh-CN" dirty="0">
                <a:cs typeface="+mn-ea"/>
              </a:rPr>
              <a:t> </a:t>
            </a:r>
          </a:p>
        </p:txBody>
      </p:sp>
      <p:sp>
        <p:nvSpPr>
          <p:cNvPr id="5" name="Text Box 4">
            <a:extLst>
              <a:ext uri="{FF2B5EF4-FFF2-40B4-BE49-F238E27FC236}">
                <a16:creationId xmlns:a16="http://schemas.microsoft.com/office/drawing/2014/main" id="{2C6D10B9-23C1-47FA-8989-8F9307E593BC}"/>
              </a:ext>
            </a:extLst>
          </p:cNvPr>
          <p:cNvSpPr txBox="1">
            <a:spLocks noChangeArrowheads="1"/>
          </p:cNvSpPr>
          <p:nvPr/>
        </p:nvSpPr>
        <p:spPr bwMode="auto">
          <a:xfrm>
            <a:off x="4502151" y="3294063"/>
            <a:ext cx="7921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50000"/>
              </a:spcBef>
              <a:buClrTx/>
              <a:buSzTx/>
              <a:buNone/>
            </a:pPr>
            <a:r>
              <a:rPr lang="en-US" altLang="zh-CN" sz="2800" b="1" i="1" dirty="0">
                <a:solidFill>
                  <a:schemeClr val="bg2">
                    <a:lumMod val="10000"/>
                  </a:schemeClr>
                </a:solidFill>
                <a:latin typeface="Times New Roman" panose="02020603050405020304" pitchFamily="18" charset="0"/>
                <a:cs typeface="+mn-ea"/>
              </a:rPr>
              <a:t>β</a:t>
            </a:r>
            <a:r>
              <a:rPr lang="en-US" altLang="zh-CN" sz="2800" b="1" dirty="0">
                <a:solidFill>
                  <a:schemeClr val="bg2">
                    <a:lumMod val="10000"/>
                  </a:schemeClr>
                </a:solidFill>
                <a:latin typeface="Times New Roman" panose="02020603050405020304" pitchFamily="18" charset="0"/>
                <a:ea typeface="+mn-ea"/>
                <a:cs typeface="+mn-ea"/>
              </a:rPr>
              <a:t>[FeF</a:t>
            </a:r>
            <a:r>
              <a:rPr lang="en-US" altLang="zh-CN" sz="2800" b="1" baseline="-25000" dirty="0">
                <a:solidFill>
                  <a:schemeClr val="bg2">
                    <a:lumMod val="10000"/>
                  </a:schemeClr>
                </a:solidFill>
                <a:latin typeface="Times New Roman" panose="02020603050405020304" pitchFamily="18" charset="0"/>
                <a:ea typeface="+mn-ea"/>
                <a:cs typeface="+mn-ea"/>
              </a:rPr>
              <a:t>6</a:t>
            </a:r>
            <a:r>
              <a:rPr lang="en-US" altLang="zh-CN" sz="2800" b="1" dirty="0">
                <a:solidFill>
                  <a:schemeClr val="bg2">
                    <a:lumMod val="10000"/>
                  </a:schemeClr>
                </a:solidFill>
                <a:latin typeface="Times New Roman" panose="02020603050405020304" pitchFamily="18" charset="0"/>
                <a:ea typeface="+mn-ea"/>
                <a:cs typeface="+mn-ea"/>
              </a:rPr>
              <a:t>]</a:t>
            </a:r>
            <a:r>
              <a:rPr lang="en-US" altLang="zh-CN" sz="2800" b="1" baseline="30000" dirty="0">
                <a:solidFill>
                  <a:schemeClr val="bg2">
                    <a:lumMod val="10000"/>
                  </a:schemeClr>
                </a:solidFill>
                <a:latin typeface="Times New Roman" panose="02020603050405020304" pitchFamily="18" charset="0"/>
                <a:ea typeface="+mn-ea"/>
                <a:cs typeface="+mn-ea"/>
              </a:rPr>
              <a:t>3-</a:t>
            </a:r>
            <a:r>
              <a:rPr lang="en-US" altLang="zh-CN" sz="2800" b="1" dirty="0">
                <a:solidFill>
                  <a:schemeClr val="bg2">
                    <a:lumMod val="10000"/>
                  </a:schemeClr>
                </a:solidFill>
                <a:latin typeface="Times New Roman" panose="02020603050405020304" pitchFamily="18" charset="0"/>
                <a:ea typeface="+mn-ea"/>
                <a:cs typeface="+mn-ea"/>
              </a:rPr>
              <a:t> = 1.0×10 </a:t>
            </a:r>
            <a:r>
              <a:rPr lang="en-US" altLang="zh-CN" sz="2800" b="1" baseline="30000" dirty="0">
                <a:solidFill>
                  <a:schemeClr val="bg2">
                    <a:lumMod val="10000"/>
                  </a:schemeClr>
                </a:solidFill>
                <a:latin typeface="Times New Roman" panose="02020603050405020304" pitchFamily="18" charset="0"/>
                <a:ea typeface="+mn-ea"/>
                <a:cs typeface="+mn-ea"/>
              </a:rPr>
              <a:t>16</a:t>
            </a:r>
            <a:r>
              <a:rPr lang="en-US" altLang="zh-CN" sz="2800" b="1" dirty="0">
                <a:solidFill>
                  <a:schemeClr val="bg2">
                    <a:lumMod val="10000"/>
                  </a:schemeClr>
                </a:solidFill>
                <a:latin typeface="Times New Roman" panose="02020603050405020304" pitchFamily="18" charset="0"/>
                <a:ea typeface="+mn-ea"/>
                <a:cs typeface="+mn-ea"/>
              </a:rPr>
              <a:t>, </a:t>
            </a:r>
            <a:r>
              <a:rPr lang="en-US" altLang="zh-CN" sz="2800" b="1" i="1" dirty="0">
                <a:solidFill>
                  <a:schemeClr val="bg2">
                    <a:lumMod val="10000"/>
                  </a:schemeClr>
                </a:solidFill>
                <a:latin typeface="Times New Roman" panose="02020603050405020304" pitchFamily="18" charset="0"/>
                <a:ea typeface="+mn-ea"/>
                <a:cs typeface="+mn-ea"/>
              </a:rPr>
              <a:t>β</a:t>
            </a:r>
            <a:r>
              <a:rPr lang="en-US" altLang="zh-CN" sz="2800" b="1" dirty="0">
                <a:solidFill>
                  <a:schemeClr val="bg2">
                    <a:lumMod val="10000"/>
                  </a:schemeClr>
                </a:solidFill>
                <a:latin typeface="Times New Roman" panose="02020603050405020304" pitchFamily="18" charset="0"/>
                <a:ea typeface="+mn-ea"/>
                <a:cs typeface="+mn-ea"/>
              </a:rPr>
              <a:t>[Fe (C</a:t>
            </a:r>
            <a:r>
              <a:rPr lang="en-US" altLang="zh-CN" sz="2800" b="1" baseline="-25000" dirty="0">
                <a:solidFill>
                  <a:schemeClr val="bg2">
                    <a:lumMod val="10000"/>
                  </a:schemeClr>
                </a:solidFill>
                <a:latin typeface="Times New Roman" panose="02020603050405020304" pitchFamily="18" charset="0"/>
                <a:ea typeface="+mn-ea"/>
                <a:cs typeface="+mn-ea"/>
              </a:rPr>
              <a:t>2</a:t>
            </a:r>
            <a:r>
              <a:rPr lang="en-US" altLang="zh-CN" sz="2800" b="1" dirty="0">
                <a:solidFill>
                  <a:schemeClr val="bg2">
                    <a:lumMod val="10000"/>
                  </a:schemeClr>
                </a:solidFill>
                <a:latin typeface="Times New Roman" panose="02020603050405020304" pitchFamily="18" charset="0"/>
                <a:ea typeface="+mn-ea"/>
                <a:cs typeface="+mn-ea"/>
              </a:rPr>
              <a:t>O</a:t>
            </a:r>
            <a:r>
              <a:rPr lang="en-US" altLang="zh-CN" sz="2800" b="1" baseline="-25000" dirty="0">
                <a:solidFill>
                  <a:schemeClr val="bg2">
                    <a:lumMod val="10000"/>
                  </a:schemeClr>
                </a:solidFill>
                <a:latin typeface="Times New Roman" panose="02020603050405020304" pitchFamily="18" charset="0"/>
                <a:ea typeface="+mn-ea"/>
                <a:cs typeface="+mn-ea"/>
              </a:rPr>
              <a:t>4</a:t>
            </a:r>
            <a:r>
              <a:rPr lang="en-US" altLang="zh-CN" sz="2800" b="1" dirty="0">
                <a:solidFill>
                  <a:schemeClr val="bg2">
                    <a:lumMod val="10000"/>
                  </a:schemeClr>
                </a:solidFill>
                <a:latin typeface="Times New Roman" panose="02020603050405020304" pitchFamily="18" charset="0"/>
                <a:ea typeface="+mn-ea"/>
                <a:cs typeface="+mn-ea"/>
              </a:rPr>
              <a:t>)</a:t>
            </a:r>
            <a:r>
              <a:rPr lang="en-US" altLang="zh-CN" sz="2800" b="1" baseline="-25000" dirty="0">
                <a:solidFill>
                  <a:schemeClr val="bg2">
                    <a:lumMod val="10000"/>
                  </a:schemeClr>
                </a:solidFill>
                <a:latin typeface="Times New Roman" panose="02020603050405020304" pitchFamily="18" charset="0"/>
                <a:ea typeface="+mn-ea"/>
                <a:cs typeface="+mn-ea"/>
              </a:rPr>
              <a:t>3</a:t>
            </a:r>
            <a:r>
              <a:rPr lang="en-US" altLang="zh-CN" sz="2800" b="1" dirty="0">
                <a:solidFill>
                  <a:schemeClr val="bg2">
                    <a:lumMod val="10000"/>
                  </a:schemeClr>
                </a:solidFill>
                <a:latin typeface="Times New Roman" panose="02020603050405020304" pitchFamily="18" charset="0"/>
                <a:ea typeface="+mn-ea"/>
                <a:cs typeface="+mn-ea"/>
              </a:rPr>
              <a:t>]</a:t>
            </a:r>
            <a:r>
              <a:rPr lang="en-US" altLang="zh-CN" sz="2800" b="1" baseline="30000" dirty="0">
                <a:solidFill>
                  <a:schemeClr val="bg2">
                    <a:lumMod val="10000"/>
                  </a:schemeClr>
                </a:solidFill>
                <a:latin typeface="Times New Roman" panose="02020603050405020304" pitchFamily="18" charset="0"/>
                <a:ea typeface="+mn-ea"/>
                <a:cs typeface="+mn-ea"/>
              </a:rPr>
              <a:t>3-</a:t>
            </a:r>
            <a:r>
              <a:rPr lang="en-US" altLang="zh-CN" sz="2800" b="1" dirty="0">
                <a:solidFill>
                  <a:schemeClr val="bg2">
                    <a:lumMod val="10000"/>
                  </a:schemeClr>
                </a:solidFill>
                <a:latin typeface="Times New Roman" panose="02020603050405020304" pitchFamily="18" charset="0"/>
                <a:ea typeface="+mn-ea"/>
                <a:cs typeface="+mn-ea"/>
              </a:rPr>
              <a:t> =1.6×10 </a:t>
            </a:r>
            <a:r>
              <a:rPr lang="en-US" altLang="zh-CN" sz="2800" b="1" baseline="30000" dirty="0">
                <a:solidFill>
                  <a:schemeClr val="bg2">
                    <a:lumMod val="10000"/>
                  </a:schemeClr>
                </a:solidFill>
                <a:latin typeface="Times New Roman" panose="02020603050405020304" pitchFamily="18" charset="0"/>
                <a:ea typeface="+mn-ea"/>
                <a:cs typeface="+mn-ea"/>
              </a:rPr>
              <a:t>20</a:t>
            </a:r>
            <a:r>
              <a:rPr lang="en-US" altLang="zh-CN" sz="2800" b="1" dirty="0">
                <a:solidFill>
                  <a:schemeClr val="bg2">
                    <a:lumMod val="10000"/>
                  </a:schemeClr>
                </a:solidFill>
                <a:latin typeface="Times New Roman" panose="02020603050405020304" pitchFamily="18" charset="0"/>
                <a:ea typeface="+mn-ea"/>
                <a:cs typeface="+mn-ea"/>
              </a:rPr>
              <a:t> </a:t>
            </a:r>
            <a:endParaRPr lang="en-US" altLang="zh-CN" sz="2400" b="1" dirty="0">
              <a:solidFill>
                <a:schemeClr val="bg2">
                  <a:lumMod val="10000"/>
                </a:schemeClr>
              </a:solidFill>
              <a:latin typeface="Times New Roman" panose="02020603050405020304" pitchFamily="18" charset="0"/>
              <a:ea typeface="+mn-ea"/>
              <a:cs typeface="+mn-ea"/>
            </a:endParaRPr>
          </a:p>
        </p:txBody>
      </p:sp>
      <p:sp>
        <p:nvSpPr>
          <p:cNvPr id="6" name="Text Box 5">
            <a:extLst>
              <a:ext uri="{FF2B5EF4-FFF2-40B4-BE49-F238E27FC236}">
                <a16:creationId xmlns:a16="http://schemas.microsoft.com/office/drawing/2014/main" id="{CAA8D36F-46FC-4C46-B5C1-CBF8A5FACB6D}"/>
              </a:ext>
            </a:extLst>
          </p:cNvPr>
          <p:cNvSpPr txBox="1">
            <a:spLocks noChangeArrowheads="1"/>
          </p:cNvSpPr>
          <p:nvPr/>
        </p:nvSpPr>
        <p:spPr bwMode="auto">
          <a:xfrm>
            <a:off x="466726" y="4118768"/>
            <a:ext cx="7345363" cy="2383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50000"/>
              </a:spcBef>
              <a:buClrTx/>
              <a:buSzTx/>
              <a:buFontTx/>
              <a:buNone/>
            </a:pPr>
            <a:r>
              <a:rPr lang="en-US" altLang="zh-CN" sz="2800" b="1" i="1" dirty="0">
                <a:solidFill>
                  <a:schemeClr val="hlink"/>
                </a:solidFill>
                <a:latin typeface="Times New Roman" panose="02020603050405020304" pitchFamily="18" charset="0"/>
                <a:ea typeface="+mn-ea"/>
                <a:cs typeface="+mn-ea"/>
              </a:rPr>
              <a:t>K</a:t>
            </a:r>
            <a:r>
              <a:rPr lang="en-US" altLang="zh-CN" sz="2800" b="1" dirty="0">
                <a:solidFill>
                  <a:schemeClr val="hlink"/>
                </a:solidFill>
                <a:latin typeface="Times New Roman" panose="02020603050405020304" pitchFamily="18" charset="0"/>
                <a:ea typeface="+mn-ea"/>
                <a:cs typeface="+mn-ea"/>
              </a:rPr>
              <a:t> = [Fe (C</a:t>
            </a:r>
            <a:r>
              <a:rPr lang="en-US" altLang="zh-CN" sz="2800" b="1" baseline="-25000" dirty="0">
                <a:solidFill>
                  <a:schemeClr val="hlink"/>
                </a:solidFill>
                <a:latin typeface="Times New Roman" panose="02020603050405020304" pitchFamily="18" charset="0"/>
                <a:ea typeface="+mn-ea"/>
                <a:cs typeface="+mn-ea"/>
              </a:rPr>
              <a:t>2</a:t>
            </a:r>
            <a:r>
              <a:rPr lang="en-US" altLang="zh-CN" sz="2800" b="1" dirty="0">
                <a:solidFill>
                  <a:schemeClr val="hlink"/>
                </a:solidFill>
                <a:latin typeface="Times New Roman" panose="02020603050405020304" pitchFamily="18" charset="0"/>
                <a:ea typeface="+mn-ea"/>
                <a:cs typeface="+mn-ea"/>
              </a:rPr>
              <a:t>O</a:t>
            </a:r>
            <a:r>
              <a:rPr lang="en-US" altLang="zh-CN" sz="2800" b="1" baseline="-25000" dirty="0">
                <a:solidFill>
                  <a:schemeClr val="hlink"/>
                </a:solidFill>
                <a:latin typeface="Times New Roman" panose="02020603050405020304" pitchFamily="18" charset="0"/>
                <a:ea typeface="+mn-ea"/>
                <a:cs typeface="+mn-ea"/>
              </a:rPr>
              <a:t>4</a:t>
            </a:r>
            <a:r>
              <a:rPr lang="en-US" altLang="zh-CN" sz="2800" b="1" dirty="0">
                <a:solidFill>
                  <a:schemeClr val="hlink"/>
                </a:solidFill>
                <a:latin typeface="Times New Roman" panose="02020603050405020304" pitchFamily="18" charset="0"/>
                <a:ea typeface="+mn-ea"/>
                <a:cs typeface="+mn-ea"/>
              </a:rPr>
              <a:t>)</a:t>
            </a:r>
            <a:r>
              <a:rPr lang="en-US" altLang="zh-CN" sz="2800" b="1" baseline="-25000" dirty="0">
                <a:solidFill>
                  <a:schemeClr val="hlink"/>
                </a:solidFill>
                <a:latin typeface="Times New Roman" panose="02020603050405020304" pitchFamily="18" charset="0"/>
                <a:ea typeface="+mn-ea"/>
                <a:cs typeface="+mn-ea"/>
              </a:rPr>
              <a:t>3</a:t>
            </a:r>
            <a:r>
              <a:rPr lang="en-US" altLang="zh-CN" sz="2800" b="1" baseline="30000" dirty="0">
                <a:solidFill>
                  <a:schemeClr val="hlink"/>
                </a:solidFill>
                <a:latin typeface="Times New Roman" panose="02020603050405020304" pitchFamily="18" charset="0"/>
                <a:ea typeface="+mn-ea"/>
                <a:cs typeface="+mn-ea"/>
              </a:rPr>
              <a:t>3-</a:t>
            </a:r>
            <a:r>
              <a:rPr lang="en-US" altLang="zh-CN" sz="2800" b="1" dirty="0">
                <a:solidFill>
                  <a:schemeClr val="hlink"/>
                </a:solidFill>
                <a:latin typeface="Times New Roman" panose="02020603050405020304" pitchFamily="18" charset="0"/>
                <a:ea typeface="+mn-ea"/>
                <a:cs typeface="+mn-ea"/>
              </a:rPr>
              <a:t>][F</a:t>
            </a:r>
            <a:r>
              <a:rPr lang="en-US" altLang="zh-CN" sz="2800" b="1" baseline="30000" dirty="0">
                <a:solidFill>
                  <a:schemeClr val="hlink"/>
                </a:solidFill>
                <a:latin typeface="Times New Roman" panose="02020603050405020304" pitchFamily="18" charset="0"/>
                <a:ea typeface="+mn-ea"/>
                <a:cs typeface="+mn-ea"/>
              </a:rPr>
              <a:t>-</a:t>
            </a:r>
            <a:r>
              <a:rPr lang="en-US" altLang="zh-CN" sz="2800" b="1" dirty="0">
                <a:solidFill>
                  <a:schemeClr val="hlink"/>
                </a:solidFill>
                <a:latin typeface="Times New Roman" panose="02020603050405020304" pitchFamily="18" charset="0"/>
                <a:ea typeface="+mn-ea"/>
                <a:cs typeface="+mn-ea"/>
              </a:rPr>
              <a:t>]</a:t>
            </a:r>
            <a:r>
              <a:rPr lang="en-US" altLang="zh-CN" sz="2800" b="1" baseline="30000" dirty="0">
                <a:solidFill>
                  <a:schemeClr val="hlink"/>
                </a:solidFill>
                <a:latin typeface="Times New Roman" panose="02020603050405020304" pitchFamily="18" charset="0"/>
                <a:ea typeface="+mn-ea"/>
                <a:cs typeface="+mn-ea"/>
              </a:rPr>
              <a:t>6</a:t>
            </a:r>
            <a:r>
              <a:rPr lang="en-US" altLang="zh-CN" sz="2800" b="1" dirty="0">
                <a:solidFill>
                  <a:schemeClr val="hlink"/>
                </a:solidFill>
                <a:latin typeface="Times New Roman" panose="02020603050405020304" pitchFamily="18" charset="0"/>
                <a:ea typeface="+mn-ea"/>
                <a:cs typeface="+mn-ea"/>
              </a:rPr>
              <a:t>/ [FeF</a:t>
            </a:r>
            <a:r>
              <a:rPr lang="en-US" altLang="zh-CN" sz="2800" b="1" baseline="-25000" dirty="0">
                <a:solidFill>
                  <a:schemeClr val="hlink"/>
                </a:solidFill>
                <a:latin typeface="Times New Roman" panose="02020603050405020304" pitchFamily="18" charset="0"/>
                <a:ea typeface="+mn-ea"/>
                <a:cs typeface="+mn-ea"/>
              </a:rPr>
              <a:t>6</a:t>
            </a:r>
            <a:r>
              <a:rPr lang="en-US" altLang="zh-CN" sz="2800" b="1" baseline="30000" dirty="0">
                <a:solidFill>
                  <a:schemeClr val="hlink"/>
                </a:solidFill>
                <a:latin typeface="Times New Roman" panose="02020603050405020304" pitchFamily="18" charset="0"/>
                <a:ea typeface="+mn-ea"/>
                <a:cs typeface="+mn-ea"/>
              </a:rPr>
              <a:t>3-</a:t>
            </a:r>
            <a:r>
              <a:rPr lang="en-US" altLang="zh-CN" sz="2800" b="1" dirty="0">
                <a:solidFill>
                  <a:schemeClr val="hlink"/>
                </a:solidFill>
                <a:latin typeface="Times New Roman" panose="02020603050405020304" pitchFamily="18" charset="0"/>
                <a:ea typeface="+mn-ea"/>
                <a:cs typeface="+mn-ea"/>
              </a:rPr>
              <a:t>][C</a:t>
            </a:r>
            <a:r>
              <a:rPr lang="en-US" altLang="zh-CN" sz="2800" b="1" baseline="-25000" dirty="0">
                <a:solidFill>
                  <a:schemeClr val="hlink"/>
                </a:solidFill>
                <a:latin typeface="Times New Roman" panose="02020603050405020304" pitchFamily="18" charset="0"/>
                <a:ea typeface="+mn-ea"/>
                <a:cs typeface="+mn-ea"/>
              </a:rPr>
              <a:t>2</a:t>
            </a:r>
            <a:r>
              <a:rPr lang="en-US" altLang="zh-CN" sz="2800" b="1" dirty="0">
                <a:solidFill>
                  <a:schemeClr val="hlink"/>
                </a:solidFill>
                <a:latin typeface="Times New Roman" panose="02020603050405020304" pitchFamily="18" charset="0"/>
                <a:ea typeface="+mn-ea"/>
                <a:cs typeface="+mn-ea"/>
              </a:rPr>
              <a:t>O</a:t>
            </a:r>
            <a:r>
              <a:rPr lang="en-US" altLang="zh-CN" sz="2800" b="1" baseline="-25000" dirty="0">
                <a:solidFill>
                  <a:schemeClr val="hlink"/>
                </a:solidFill>
                <a:latin typeface="Times New Roman" panose="02020603050405020304" pitchFamily="18" charset="0"/>
                <a:ea typeface="+mn-ea"/>
                <a:cs typeface="+mn-ea"/>
              </a:rPr>
              <a:t>4</a:t>
            </a:r>
            <a:r>
              <a:rPr lang="en-US" altLang="zh-CN" sz="2800" b="1" baseline="30000" dirty="0">
                <a:solidFill>
                  <a:schemeClr val="hlink"/>
                </a:solidFill>
                <a:latin typeface="Times New Roman" panose="02020603050405020304" pitchFamily="18" charset="0"/>
                <a:ea typeface="+mn-ea"/>
                <a:cs typeface="+mn-ea"/>
              </a:rPr>
              <a:t>2-</a:t>
            </a:r>
            <a:r>
              <a:rPr lang="en-US" altLang="zh-CN" sz="2800" b="1" dirty="0">
                <a:solidFill>
                  <a:schemeClr val="hlink"/>
                </a:solidFill>
                <a:latin typeface="Times New Roman" panose="02020603050405020304" pitchFamily="18" charset="0"/>
                <a:ea typeface="+mn-ea"/>
                <a:cs typeface="+mn-ea"/>
              </a:rPr>
              <a:t>]</a:t>
            </a:r>
            <a:r>
              <a:rPr lang="en-US" altLang="zh-CN" sz="2800" b="1" baseline="30000" dirty="0">
                <a:solidFill>
                  <a:schemeClr val="hlink"/>
                </a:solidFill>
                <a:latin typeface="Times New Roman" panose="02020603050405020304" pitchFamily="18" charset="0"/>
                <a:ea typeface="+mn-ea"/>
                <a:cs typeface="+mn-ea"/>
              </a:rPr>
              <a:t>3 </a:t>
            </a:r>
          </a:p>
          <a:p>
            <a:pPr>
              <a:lnSpc>
                <a:spcPct val="150000"/>
              </a:lnSpc>
              <a:spcBef>
                <a:spcPct val="50000"/>
              </a:spcBef>
              <a:buClrTx/>
              <a:buSzTx/>
              <a:buNone/>
            </a:pPr>
            <a:r>
              <a:rPr lang="en-US" altLang="zh-CN" sz="2800" b="1" dirty="0">
                <a:latin typeface="Times New Roman" panose="02020603050405020304" pitchFamily="18" charset="0"/>
                <a:ea typeface="+mn-ea"/>
                <a:cs typeface="+mn-ea"/>
              </a:rPr>
              <a:t>= </a:t>
            </a:r>
            <a:r>
              <a:rPr lang="en-US" altLang="zh-CN" sz="2800" b="1" i="1" dirty="0">
                <a:latin typeface="Times New Roman" panose="02020603050405020304" pitchFamily="18" charset="0"/>
                <a:ea typeface="+mn-ea"/>
                <a:cs typeface="+mn-ea"/>
              </a:rPr>
              <a:t>β</a:t>
            </a:r>
            <a:r>
              <a:rPr lang="en-US" altLang="zh-CN" sz="2800" b="1" baseline="-25000" dirty="0">
                <a:latin typeface="Times New Roman" panose="02020603050405020304" pitchFamily="18" charset="0"/>
                <a:ea typeface="+mn-ea"/>
                <a:cs typeface="+mn-ea"/>
              </a:rPr>
              <a:t>[Fe</a:t>
            </a:r>
            <a:r>
              <a:rPr lang="en-US" altLang="zh-CN" sz="2800" b="1" dirty="0">
                <a:latin typeface="Times New Roman" panose="02020603050405020304" pitchFamily="18" charset="0"/>
                <a:ea typeface="+mn-ea"/>
                <a:cs typeface="+mn-ea"/>
              </a:rPr>
              <a:t> </a:t>
            </a:r>
            <a:r>
              <a:rPr lang="en-US" altLang="zh-CN" sz="2800" b="1" baseline="-25000" dirty="0">
                <a:latin typeface="Times New Roman" panose="02020603050405020304" pitchFamily="18" charset="0"/>
                <a:ea typeface="+mn-ea"/>
                <a:cs typeface="+mn-ea"/>
              </a:rPr>
              <a:t>(C2O4)3]3-</a:t>
            </a:r>
            <a:r>
              <a:rPr lang="en-US" altLang="zh-CN" sz="2800" b="1" dirty="0">
                <a:latin typeface="Times New Roman" panose="02020603050405020304" pitchFamily="18" charset="0"/>
                <a:ea typeface="+mn-ea"/>
                <a:cs typeface="+mn-ea"/>
              </a:rPr>
              <a:t> / </a:t>
            </a:r>
            <a:r>
              <a:rPr lang="en-US" altLang="zh-CN" sz="2800" b="1" i="1" dirty="0">
                <a:latin typeface="Times New Roman" panose="02020603050405020304" pitchFamily="18" charset="0"/>
                <a:ea typeface="+mn-ea"/>
                <a:cs typeface="+mn-ea"/>
              </a:rPr>
              <a:t>β</a:t>
            </a:r>
            <a:r>
              <a:rPr lang="en-US" altLang="zh-CN" sz="2800" b="1" baseline="-25000" dirty="0">
                <a:latin typeface="Times New Roman" panose="02020603050405020304" pitchFamily="18" charset="0"/>
                <a:ea typeface="+mn-ea"/>
                <a:cs typeface="+mn-ea"/>
              </a:rPr>
              <a:t>[FeF6]3-</a:t>
            </a:r>
            <a:r>
              <a:rPr lang="en-US" altLang="zh-CN" sz="2800" b="1" dirty="0">
                <a:latin typeface="Times New Roman" panose="02020603050405020304" pitchFamily="18" charset="0"/>
                <a:ea typeface="+mn-ea"/>
                <a:cs typeface="+mn-ea"/>
              </a:rPr>
              <a:t> </a:t>
            </a:r>
          </a:p>
          <a:p>
            <a:pPr eaLnBrk="1" hangingPunct="1">
              <a:lnSpc>
                <a:spcPct val="150000"/>
              </a:lnSpc>
              <a:spcBef>
                <a:spcPct val="50000"/>
              </a:spcBef>
              <a:buClrTx/>
              <a:buSzTx/>
              <a:buFontTx/>
              <a:buNone/>
            </a:pPr>
            <a:r>
              <a:rPr lang="en-US" altLang="zh-CN" sz="2800" b="1" dirty="0">
                <a:solidFill>
                  <a:schemeClr val="bg2">
                    <a:lumMod val="10000"/>
                  </a:schemeClr>
                </a:solidFill>
                <a:latin typeface="Times New Roman" panose="02020603050405020304" pitchFamily="18" charset="0"/>
                <a:ea typeface="+mn-ea"/>
                <a:cs typeface="+mn-ea"/>
              </a:rPr>
              <a:t>= 1.6×10</a:t>
            </a:r>
            <a:r>
              <a:rPr lang="en-US" altLang="zh-CN" sz="2800" b="1" baseline="30000" dirty="0">
                <a:solidFill>
                  <a:schemeClr val="bg2">
                    <a:lumMod val="10000"/>
                  </a:schemeClr>
                </a:solidFill>
                <a:latin typeface="Times New Roman" panose="02020603050405020304" pitchFamily="18" charset="0"/>
                <a:ea typeface="+mn-ea"/>
                <a:cs typeface="+mn-ea"/>
              </a:rPr>
              <a:t>20</a:t>
            </a:r>
            <a:r>
              <a:rPr lang="en-US" altLang="zh-CN" sz="2800" b="1" dirty="0">
                <a:solidFill>
                  <a:schemeClr val="bg2">
                    <a:lumMod val="10000"/>
                  </a:schemeClr>
                </a:solidFill>
                <a:latin typeface="Times New Roman" panose="02020603050405020304" pitchFamily="18" charset="0"/>
                <a:ea typeface="+mn-ea"/>
                <a:cs typeface="+mn-ea"/>
              </a:rPr>
              <a:t>/1.0×10</a:t>
            </a:r>
            <a:r>
              <a:rPr lang="en-US" altLang="zh-CN" sz="2800" b="1" baseline="30000" dirty="0">
                <a:solidFill>
                  <a:schemeClr val="bg2">
                    <a:lumMod val="10000"/>
                  </a:schemeClr>
                </a:solidFill>
                <a:latin typeface="Times New Roman" panose="02020603050405020304" pitchFamily="18" charset="0"/>
                <a:ea typeface="+mn-ea"/>
                <a:cs typeface="+mn-ea"/>
              </a:rPr>
              <a:t>16</a:t>
            </a:r>
            <a:r>
              <a:rPr lang="en-US" altLang="zh-CN" sz="2800" b="1" dirty="0">
                <a:solidFill>
                  <a:schemeClr val="bg2">
                    <a:lumMod val="10000"/>
                  </a:schemeClr>
                </a:solidFill>
                <a:latin typeface="Times New Roman" panose="02020603050405020304" pitchFamily="18" charset="0"/>
                <a:ea typeface="+mn-ea"/>
                <a:cs typeface="+mn-ea"/>
              </a:rPr>
              <a:t> =1.6×10</a:t>
            </a:r>
            <a:r>
              <a:rPr lang="en-US" altLang="zh-CN" sz="2800" b="1" baseline="30000" dirty="0">
                <a:solidFill>
                  <a:schemeClr val="bg2">
                    <a:lumMod val="10000"/>
                  </a:schemeClr>
                </a:solidFill>
                <a:latin typeface="Times New Roman" panose="02020603050405020304" pitchFamily="18" charset="0"/>
                <a:ea typeface="+mn-ea"/>
                <a:cs typeface="+mn-ea"/>
              </a:rPr>
              <a:t>4</a:t>
            </a:r>
            <a:r>
              <a:rPr lang="en-US" altLang="zh-CN" sz="2800" dirty="0">
                <a:solidFill>
                  <a:schemeClr val="bg2">
                    <a:lumMod val="10000"/>
                  </a:schemeClr>
                </a:solidFill>
                <a:ea typeface="+mn-ea"/>
                <a:cs typeface="+mn-ea"/>
              </a:rPr>
              <a:t> </a:t>
            </a:r>
            <a:endParaRPr lang="en-US" altLang="zh-CN" sz="2400" dirty="0">
              <a:solidFill>
                <a:schemeClr val="bg2">
                  <a:lumMod val="10000"/>
                </a:schemeClr>
              </a:solidFill>
              <a:ea typeface="+mn-ea"/>
              <a:cs typeface="+mn-ea"/>
            </a:endParaRPr>
          </a:p>
        </p:txBody>
      </p:sp>
    </p:spTree>
    <p:extLst>
      <p:ext uri="{BB962C8B-B14F-4D97-AF65-F5344CB8AC3E}">
        <p14:creationId xmlns:p14="http://schemas.microsoft.com/office/powerpoint/2010/main" val="272292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76DAE9-2CC2-4F7D-B43A-FE61D4338E03}"/>
              </a:ext>
            </a:extLst>
          </p:cNvPr>
          <p:cNvSpPr txBox="1">
            <a:spLocks noChangeArrowheads="1"/>
          </p:cNvSpPr>
          <p:nvPr/>
        </p:nvSpPr>
        <p:spPr>
          <a:xfrm>
            <a:off x="1466215" y="485140"/>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zh-CN" b="1" dirty="0">
                <a:cs typeface="+mn-ea"/>
              </a:rPr>
              <a:t>1  </a:t>
            </a:r>
            <a:r>
              <a:rPr lang="zh-CN" altLang="en-US" b="1" dirty="0">
                <a:cs typeface="+mn-ea"/>
              </a:rPr>
              <a:t>反应</a:t>
            </a:r>
          </a:p>
          <a:p>
            <a:pPr lvl="1">
              <a:lnSpc>
                <a:spcPct val="150000"/>
              </a:lnSpc>
            </a:pPr>
            <a:r>
              <a:rPr lang="zh-CN" altLang="en-US" sz="2800" dirty="0">
                <a:cs typeface="+mn-ea"/>
              </a:rPr>
              <a:t>能量</a:t>
            </a:r>
          </a:p>
          <a:p>
            <a:pPr lvl="1">
              <a:lnSpc>
                <a:spcPct val="150000"/>
              </a:lnSpc>
            </a:pPr>
            <a:r>
              <a:rPr lang="zh-CN" altLang="en-US" sz="2800" dirty="0">
                <a:cs typeface="+mn-ea"/>
              </a:rPr>
              <a:t>方向</a:t>
            </a:r>
          </a:p>
          <a:p>
            <a:pPr lvl="1">
              <a:lnSpc>
                <a:spcPct val="150000"/>
              </a:lnSpc>
            </a:pPr>
            <a:r>
              <a:rPr lang="zh-CN" altLang="en-US" sz="2800" dirty="0">
                <a:solidFill>
                  <a:schemeClr val="hlink"/>
                </a:solidFill>
                <a:cs typeface="+mn-ea"/>
              </a:rPr>
              <a:t>平衡（四大离子平衡）</a:t>
            </a:r>
            <a:endParaRPr lang="zh-CN" altLang="en-US" sz="2800" dirty="0">
              <a:cs typeface="+mn-ea"/>
            </a:endParaRPr>
          </a:p>
          <a:p>
            <a:pPr lvl="1">
              <a:lnSpc>
                <a:spcPct val="150000"/>
              </a:lnSpc>
            </a:pPr>
            <a:r>
              <a:rPr lang="zh-CN" altLang="en-US" sz="2800" dirty="0">
                <a:cs typeface="+mn-ea"/>
              </a:rPr>
              <a:t>速度            </a:t>
            </a:r>
            <a:r>
              <a:rPr lang="en-US" altLang="zh-CN" sz="2800" dirty="0">
                <a:cs typeface="+mn-ea"/>
              </a:rPr>
              <a:t>----------------    </a:t>
            </a:r>
            <a:r>
              <a:rPr lang="zh-CN" altLang="en-US" sz="2800" dirty="0">
                <a:cs typeface="+mn-ea"/>
              </a:rPr>
              <a:t>化学</a:t>
            </a:r>
            <a:r>
              <a:rPr lang="zh-CN" altLang="en-US" sz="2800" dirty="0">
                <a:solidFill>
                  <a:srgbClr val="FF0000"/>
                </a:solidFill>
                <a:cs typeface="+mn-ea"/>
              </a:rPr>
              <a:t>动</a:t>
            </a:r>
            <a:r>
              <a:rPr lang="zh-CN" altLang="en-US" sz="2800" dirty="0">
                <a:cs typeface="+mn-ea"/>
              </a:rPr>
              <a:t>力学</a:t>
            </a:r>
            <a:r>
              <a:rPr lang="en-US" altLang="zh-CN" sz="2800" dirty="0">
                <a:cs typeface="+mn-ea"/>
              </a:rPr>
              <a:t>  </a:t>
            </a:r>
            <a:endParaRPr lang="zh-CN" altLang="en-US" sz="2800" dirty="0">
              <a:cs typeface="+mn-ea"/>
            </a:endParaRPr>
          </a:p>
          <a:p>
            <a:pPr>
              <a:buFont typeface="Wingdings" panose="05000000000000000000" pitchFamily="2" charset="2"/>
              <a:buNone/>
            </a:pPr>
            <a:r>
              <a:rPr lang="zh-CN" altLang="en-US" dirty="0">
                <a:cs typeface="+mn-ea"/>
              </a:rPr>
              <a:t>            </a:t>
            </a:r>
            <a:endParaRPr lang="zh-CN" altLang="en-US" dirty="0">
              <a:solidFill>
                <a:schemeClr val="hlink"/>
              </a:solidFill>
              <a:cs typeface="+mn-ea"/>
            </a:endParaRPr>
          </a:p>
          <a:p>
            <a:pPr>
              <a:buFont typeface="Wingdings" panose="05000000000000000000" pitchFamily="2" charset="2"/>
              <a:buNone/>
            </a:pPr>
            <a:endParaRPr lang="zh-CN" altLang="en-US" dirty="0">
              <a:cs typeface="+mn-ea"/>
            </a:endParaRPr>
          </a:p>
        </p:txBody>
      </p:sp>
      <p:sp>
        <p:nvSpPr>
          <p:cNvPr id="4" name="Text Box 3">
            <a:extLst>
              <a:ext uri="{FF2B5EF4-FFF2-40B4-BE49-F238E27FC236}">
                <a16:creationId xmlns:a16="http://schemas.microsoft.com/office/drawing/2014/main" id="{7634E1AF-13B7-416A-9D44-22451CE1016B}"/>
              </a:ext>
            </a:extLst>
          </p:cNvPr>
          <p:cNvSpPr txBox="1">
            <a:spLocks noChangeArrowheads="1"/>
          </p:cNvSpPr>
          <p:nvPr/>
        </p:nvSpPr>
        <p:spPr bwMode="auto">
          <a:xfrm>
            <a:off x="1466215" y="3910647"/>
            <a:ext cx="626427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2800" b="1" dirty="0">
                <a:ea typeface="+mn-ea"/>
                <a:cs typeface="+mn-ea"/>
              </a:rPr>
              <a:t>2  </a:t>
            </a:r>
            <a:r>
              <a:rPr lang="zh-CN" altLang="en-US" sz="2800" b="1" dirty="0">
                <a:ea typeface="+mn-ea"/>
                <a:cs typeface="+mn-ea"/>
              </a:rPr>
              <a:t>结构</a:t>
            </a:r>
          </a:p>
          <a:p>
            <a:pPr lvl="1">
              <a:spcBef>
                <a:spcPct val="50000"/>
              </a:spcBef>
              <a:buClrTx/>
              <a:buSzTx/>
              <a:buFontTx/>
              <a:buChar char="•"/>
            </a:pPr>
            <a:r>
              <a:rPr lang="zh-CN" altLang="en-US" dirty="0">
                <a:ea typeface="+mn-ea"/>
                <a:cs typeface="+mn-ea"/>
              </a:rPr>
              <a:t>原子结构</a:t>
            </a:r>
          </a:p>
          <a:p>
            <a:pPr lvl="1">
              <a:spcBef>
                <a:spcPct val="50000"/>
              </a:spcBef>
              <a:buClrTx/>
              <a:buSzTx/>
              <a:buFontTx/>
              <a:buChar char="•"/>
            </a:pPr>
            <a:r>
              <a:rPr lang="zh-CN" altLang="en-US" dirty="0">
                <a:ea typeface="+mn-ea"/>
                <a:cs typeface="+mn-ea"/>
              </a:rPr>
              <a:t>分子结构</a:t>
            </a:r>
          </a:p>
          <a:p>
            <a:pPr lvl="1">
              <a:spcBef>
                <a:spcPct val="50000"/>
              </a:spcBef>
              <a:buClrTx/>
              <a:buSzTx/>
              <a:buFontTx/>
              <a:buChar char="•"/>
            </a:pPr>
            <a:r>
              <a:rPr lang="zh-CN" altLang="en-US" dirty="0">
                <a:ea typeface="+mn-ea"/>
                <a:cs typeface="+mn-ea"/>
              </a:rPr>
              <a:t>配合物结构</a:t>
            </a:r>
          </a:p>
        </p:txBody>
      </p:sp>
      <p:sp>
        <p:nvSpPr>
          <p:cNvPr id="5" name="文本框 4">
            <a:extLst>
              <a:ext uri="{FF2B5EF4-FFF2-40B4-BE49-F238E27FC236}">
                <a16:creationId xmlns:a16="http://schemas.microsoft.com/office/drawing/2014/main" id="{217B8DD9-D657-44B3-B54B-E8E891BCB92D}"/>
              </a:ext>
            </a:extLst>
          </p:cNvPr>
          <p:cNvSpPr txBox="1"/>
          <p:nvPr/>
        </p:nvSpPr>
        <p:spPr>
          <a:xfrm>
            <a:off x="6168390" y="1518096"/>
            <a:ext cx="2457450" cy="523220"/>
          </a:xfrm>
          <a:prstGeom prst="rect">
            <a:avLst/>
          </a:prstGeom>
          <a:noFill/>
        </p:spPr>
        <p:txBody>
          <a:bodyPr wrap="square" rtlCol="0">
            <a:spAutoFit/>
          </a:bodyPr>
          <a:lstStyle/>
          <a:p>
            <a:r>
              <a:rPr lang="zh-CN" altLang="en-US" sz="2800" dirty="0"/>
              <a:t>化学</a:t>
            </a:r>
            <a:r>
              <a:rPr lang="zh-CN" altLang="en-US" sz="2800" dirty="0">
                <a:solidFill>
                  <a:srgbClr val="FF0000"/>
                </a:solidFill>
              </a:rPr>
              <a:t>热</a:t>
            </a:r>
            <a:r>
              <a:rPr lang="zh-CN" altLang="en-US" sz="2800" dirty="0"/>
              <a:t>力学</a:t>
            </a:r>
          </a:p>
        </p:txBody>
      </p:sp>
      <p:sp>
        <p:nvSpPr>
          <p:cNvPr id="6" name="右大括号 5">
            <a:extLst>
              <a:ext uri="{FF2B5EF4-FFF2-40B4-BE49-F238E27FC236}">
                <a16:creationId xmlns:a16="http://schemas.microsoft.com/office/drawing/2014/main" id="{7348DBE5-6414-40EE-90CD-2210A0E641EB}"/>
              </a:ext>
            </a:extLst>
          </p:cNvPr>
          <p:cNvSpPr/>
          <p:nvPr/>
        </p:nvSpPr>
        <p:spPr>
          <a:xfrm>
            <a:off x="5888355" y="1162952"/>
            <a:ext cx="209550" cy="17567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b="1" dirty="0"/>
          </a:p>
        </p:txBody>
      </p:sp>
    </p:spTree>
    <p:extLst>
      <p:ext uri="{BB962C8B-B14F-4D97-AF65-F5344CB8AC3E}">
        <p14:creationId xmlns:p14="http://schemas.microsoft.com/office/powerpoint/2010/main" val="25975528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BFBF57-0E7A-497C-8D76-5E5233034D0A}"/>
              </a:ext>
            </a:extLst>
          </p:cNvPr>
          <p:cNvSpPr txBox="1">
            <a:spLocks noChangeArrowheads="1"/>
          </p:cNvSpPr>
          <p:nvPr/>
        </p:nvSpPr>
        <p:spPr>
          <a:xfrm>
            <a:off x="7871343" y="6072256"/>
            <a:ext cx="3504914" cy="722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altLang="zh-CN" sz="1600" b="1" dirty="0">
                <a:latin typeface="Times New Roman" panose="02020603050405020304" pitchFamily="18" charset="0"/>
                <a:cs typeface="+mn-ea"/>
              </a:rPr>
              <a:t>Hermann Walther Nernst </a:t>
            </a:r>
            <a:r>
              <a:rPr lang="zh-CN" altLang="en-US" sz="1600" b="1" dirty="0">
                <a:latin typeface="Times New Roman" panose="02020603050405020304" pitchFamily="18" charset="0"/>
                <a:cs typeface="+mn-ea"/>
              </a:rPr>
              <a:t>能斯特</a:t>
            </a:r>
            <a:r>
              <a:rPr lang="en-US" altLang="zh-CN" sz="1600" b="1" dirty="0">
                <a:latin typeface="Times New Roman" panose="02020603050405020304" pitchFamily="18" charset="0"/>
                <a:cs typeface="+mn-ea"/>
              </a:rPr>
              <a:t> </a:t>
            </a:r>
          </a:p>
          <a:p>
            <a:pPr marL="0" indent="0">
              <a:lnSpc>
                <a:spcPct val="100000"/>
              </a:lnSpc>
              <a:spcBef>
                <a:spcPts val="0"/>
              </a:spcBef>
              <a:buFont typeface="Wingdings" panose="05000000000000000000" pitchFamily="2" charset="2"/>
              <a:buNone/>
            </a:pPr>
            <a:r>
              <a:rPr lang="zh-CN" altLang="en-US" sz="1600" b="1" dirty="0">
                <a:latin typeface="Times New Roman" panose="02020603050405020304" pitchFamily="18" charset="0"/>
                <a:cs typeface="+mn-ea"/>
              </a:rPr>
              <a:t>（</a:t>
            </a:r>
            <a:r>
              <a:rPr lang="en-US" altLang="zh-CN" sz="1600" b="1" dirty="0">
                <a:latin typeface="Times New Roman" panose="02020603050405020304" pitchFamily="18" charset="0"/>
                <a:cs typeface="+mn-ea"/>
              </a:rPr>
              <a:t>1864-1941</a:t>
            </a:r>
            <a:r>
              <a:rPr lang="zh-CN" altLang="en-US" sz="1600" b="1" dirty="0">
                <a:latin typeface="Times New Roman" panose="02020603050405020304" pitchFamily="18" charset="0"/>
                <a:cs typeface="+mn-ea"/>
              </a:rPr>
              <a:t>）</a:t>
            </a:r>
            <a:r>
              <a:rPr lang="en-US" altLang="zh-CN" sz="1600" b="1" dirty="0">
                <a:latin typeface="Times New Roman" panose="02020603050405020304" pitchFamily="18" charset="0"/>
                <a:cs typeface="+mn-ea"/>
              </a:rPr>
              <a:t>In1920</a:t>
            </a:r>
          </a:p>
        </p:txBody>
      </p:sp>
      <p:pic>
        <p:nvPicPr>
          <p:cNvPr id="4" name="Picture 3" descr="nernst4">
            <a:extLst>
              <a:ext uri="{FF2B5EF4-FFF2-40B4-BE49-F238E27FC236}">
                <a16:creationId xmlns:a16="http://schemas.microsoft.com/office/drawing/2014/main" id="{67E5C06B-F5C2-4B65-96FF-1A9E07697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342" y="3141663"/>
            <a:ext cx="2187575" cy="2951162"/>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P7G13034">
            <a:extLst>
              <a:ext uri="{FF2B5EF4-FFF2-40B4-BE49-F238E27FC236}">
                <a16:creationId xmlns:a16="http://schemas.microsoft.com/office/drawing/2014/main" id="{7522EDB2-7674-456A-86A3-460F8959C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87607" y="207389"/>
            <a:ext cx="2160588" cy="2376487"/>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12C8C4FD-F67E-4F2C-BD53-54238A93E984}"/>
              </a:ext>
            </a:extLst>
          </p:cNvPr>
          <p:cNvSpPr txBox="1">
            <a:spLocks noChangeArrowheads="1"/>
          </p:cNvSpPr>
          <p:nvPr/>
        </p:nvSpPr>
        <p:spPr bwMode="auto">
          <a:xfrm>
            <a:off x="4751405" y="2583876"/>
            <a:ext cx="38687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US" altLang="zh-CN" sz="1600" b="1" dirty="0">
                <a:latin typeface="Arial" panose="020B0604020202020204" pitchFamily="34" charset="0"/>
                <a:ea typeface="+mn-ea"/>
                <a:cs typeface="+mn-ea"/>
              </a:rPr>
              <a:t>Svante August Arrhenius</a:t>
            </a:r>
            <a:r>
              <a:rPr lang="zh-CN" altLang="en-US" sz="1600" b="1" dirty="0">
                <a:latin typeface="Arial" panose="020B0604020202020204" pitchFamily="34" charset="0"/>
                <a:ea typeface="+mn-ea"/>
                <a:cs typeface="+mn-ea"/>
              </a:rPr>
              <a:t>阿累尼乌斯</a:t>
            </a:r>
            <a:r>
              <a:rPr lang="en-US" altLang="zh-CN" sz="1600" b="1" dirty="0">
                <a:latin typeface="Arial" panose="020B0604020202020204" pitchFamily="34" charset="0"/>
                <a:ea typeface="+mn-ea"/>
                <a:cs typeface="+mn-ea"/>
              </a:rPr>
              <a:t> </a:t>
            </a:r>
          </a:p>
          <a:p>
            <a:pPr eaLnBrk="1" hangingPunct="1">
              <a:spcBef>
                <a:spcPct val="0"/>
              </a:spcBef>
              <a:buClrTx/>
              <a:buSzTx/>
              <a:buFontTx/>
              <a:buNone/>
            </a:pPr>
            <a:r>
              <a:rPr lang="en-US" altLang="zh-CN" sz="1600" b="1" dirty="0">
                <a:latin typeface="Arial" panose="020B0604020202020204" pitchFamily="34" charset="0"/>
                <a:ea typeface="+mn-ea"/>
                <a:cs typeface="+mn-ea"/>
              </a:rPr>
              <a:t>(1859-1927)In1903</a:t>
            </a:r>
          </a:p>
        </p:txBody>
      </p:sp>
      <p:sp>
        <p:nvSpPr>
          <p:cNvPr id="7" name="Text Box 6">
            <a:extLst>
              <a:ext uri="{FF2B5EF4-FFF2-40B4-BE49-F238E27FC236}">
                <a16:creationId xmlns:a16="http://schemas.microsoft.com/office/drawing/2014/main" id="{40C3D626-7C9C-4522-8639-0C5C1E5A19EC}"/>
              </a:ext>
            </a:extLst>
          </p:cNvPr>
          <p:cNvSpPr txBox="1">
            <a:spLocks noChangeArrowheads="1"/>
          </p:cNvSpPr>
          <p:nvPr/>
        </p:nvSpPr>
        <p:spPr bwMode="auto">
          <a:xfrm>
            <a:off x="329768" y="2565333"/>
            <a:ext cx="4242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1600" b="1" dirty="0">
                <a:latin typeface="Arial" panose="020B0604020202020204" pitchFamily="34" charset="0"/>
                <a:ea typeface="+mn-ea"/>
                <a:cs typeface="+mn-ea"/>
              </a:rPr>
              <a:t>Jacobus </a:t>
            </a:r>
            <a:r>
              <a:rPr lang="en-US" altLang="zh-CN" sz="1600" b="1" dirty="0" err="1">
                <a:latin typeface="Arial" panose="020B0604020202020204" pitchFamily="34" charset="0"/>
                <a:ea typeface="+mn-ea"/>
                <a:cs typeface="+mn-ea"/>
              </a:rPr>
              <a:t>Henricus</a:t>
            </a:r>
            <a:r>
              <a:rPr lang="en-US" altLang="zh-CN" sz="1600" b="1" dirty="0">
                <a:latin typeface="Arial" panose="020B0604020202020204" pitchFamily="34" charset="0"/>
                <a:ea typeface="+mn-ea"/>
                <a:cs typeface="+mn-ea"/>
              </a:rPr>
              <a:t> van ‘t Hoff</a:t>
            </a:r>
            <a:r>
              <a:rPr lang="zh-CN" altLang="en-US" sz="1600" b="1" dirty="0">
                <a:latin typeface="Arial" panose="020B0604020202020204" pitchFamily="34" charset="0"/>
                <a:ea typeface="+mn-ea"/>
                <a:cs typeface="+mn-ea"/>
              </a:rPr>
              <a:t> 范特霍夫</a:t>
            </a:r>
            <a:r>
              <a:rPr lang="en-US" altLang="zh-CN" sz="1600" dirty="0">
                <a:latin typeface="Arial" panose="020B0604020202020204" pitchFamily="34" charset="0"/>
                <a:ea typeface="+mn-ea"/>
                <a:cs typeface="+mn-ea"/>
              </a:rPr>
              <a:t> </a:t>
            </a:r>
          </a:p>
          <a:p>
            <a:pPr eaLnBrk="1" hangingPunct="1">
              <a:spcBef>
                <a:spcPct val="50000"/>
              </a:spcBef>
              <a:buClrTx/>
              <a:buSzTx/>
              <a:buFontTx/>
              <a:buNone/>
            </a:pPr>
            <a:r>
              <a:rPr lang="zh-CN" altLang="en-US" sz="1600" b="1" dirty="0">
                <a:latin typeface="Arial" panose="020B0604020202020204" pitchFamily="34" charset="0"/>
                <a:ea typeface="+mn-ea"/>
                <a:cs typeface="+mn-ea"/>
              </a:rPr>
              <a:t>（</a:t>
            </a:r>
            <a:r>
              <a:rPr lang="en-US" altLang="zh-CN" sz="1600" b="1" dirty="0">
                <a:latin typeface="Arial" panose="020B0604020202020204" pitchFamily="34" charset="0"/>
                <a:ea typeface="+mn-ea"/>
                <a:cs typeface="+mn-ea"/>
              </a:rPr>
              <a:t>1856-1911</a:t>
            </a:r>
            <a:r>
              <a:rPr lang="zh-CN" altLang="en-US" sz="1600" b="1" dirty="0">
                <a:latin typeface="Arial" panose="020B0604020202020204" pitchFamily="34" charset="0"/>
                <a:ea typeface="+mn-ea"/>
                <a:cs typeface="+mn-ea"/>
              </a:rPr>
              <a:t>）</a:t>
            </a:r>
            <a:r>
              <a:rPr lang="en-US" altLang="zh-CN" sz="1600" b="1" dirty="0">
                <a:latin typeface="Arial" panose="020B0604020202020204" pitchFamily="34" charset="0"/>
                <a:ea typeface="+mn-ea"/>
                <a:cs typeface="+mn-ea"/>
              </a:rPr>
              <a:t>In1901</a:t>
            </a:r>
          </a:p>
        </p:txBody>
      </p:sp>
      <p:pic>
        <p:nvPicPr>
          <p:cNvPr id="8" name="Picture 7" descr="gaoxia6932006102619121220769">
            <a:extLst>
              <a:ext uri="{FF2B5EF4-FFF2-40B4-BE49-F238E27FC236}">
                <a16:creationId xmlns:a16="http://schemas.microsoft.com/office/drawing/2014/main" id="{85F282CD-D606-488F-A8DB-F686281D1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474" y="303213"/>
            <a:ext cx="2103437" cy="2376487"/>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a:extLst>
              <a:ext uri="{FF2B5EF4-FFF2-40B4-BE49-F238E27FC236}">
                <a16:creationId xmlns:a16="http://schemas.microsoft.com/office/drawing/2014/main" id="{9C2CE914-49C3-420E-8999-A9E1D1F2C486}"/>
              </a:ext>
            </a:extLst>
          </p:cNvPr>
          <p:cNvSpPr txBox="1">
            <a:spLocks noChangeArrowheads="1"/>
          </p:cNvSpPr>
          <p:nvPr/>
        </p:nvSpPr>
        <p:spPr bwMode="auto">
          <a:xfrm>
            <a:off x="658312" y="6212900"/>
            <a:ext cx="33794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US" altLang="zh-CN" sz="1600" b="1" dirty="0">
                <a:solidFill>
                  <a:srgbClr val="0070C0"/>
                </a:solidFill>
                <a:latin typeface="Arial" panose="020B0604020202020204" pitchFamily="34" charset="0"/>
                <a:ea typeface="+mn-ea"/>
                <a:cs typeface="+mn-ea"/>
              </a:rPr>
              <a:t>Wilhelm Ostwald</a:t>
            </a:r>
            <a:r>
              <a:rPr lang="zh-CN" altLang="en-US" sz="1600" b="1" dirty="0">
                <a:solidFill>
                  <a:srgbClr val="0070C0"/>
                </a:solidFill>
                <a:latin typeface="Arial" panose="020B0604020202020204" pitchFamily="34" charset="0"/>
                <a:ea typeface="+mn-ea"/>
                <a:cs typeface="+mn-ea"/>
              </a:rPr>
              <a:t>奥斯特瓦尔德</a:t>
            </a:r>
          </a:p>
          <a:p>
            <a:pPr eaLnBrk="1" hangingPunct="1">
              <a:spcBef>
                <a:spcPct val="0"/>
              </a:spcBef>
              <a:buClrTx/>
              <a:buSzTx/>
              <a:buFontTx/>
              <a:buNone/>
            </a:pPr>
            <a:r>
              <a:rPr lang="zh-CN" altLang="en-US" sz="1600" b="1" dirty="0">
                <a:solidFill>
                  <a:srgbClr val="0070C0"/>
                </a:solidFill>
                <a:latin typeface="Arial" panose="020B0604020202020204" pitchFamily="34" charset="0"/>
                <a:ea typeface="+mn-ea"/>
                <a:cs typeface="+mn-ea"/>
              </a:rPr>
              <a:t>（</a:t>
            </a:r>
            <a:r>
              <a:rPr lang="en-US" altLang="zh-CN" sz="1600" b="1" dirty="0">
                <a:solidFill>
                  <a:srgbClr val="0070C0"/>
                </a:solidFill>
                <a:latin typeface="Arial" panose="020B0604020202020204" pitchFamily="34" charset="0"/>
                <a:ea typeface="+mn-ea"/>
                <a:cs typeface="+mn-ea"/>
              </a:rPr>
              <a:t>1853-1932</a:t>
            </a:r>
            <a:r>
              <a:rPr lang="zh-CN" altLang="en-US" sz="1600" b="1" dirty="0">
                <a:solidFill>
                  <a:srgbClr val="0070C0"/>
                </a:solidFill>
                <a:latin typeface="Arial" panose="020B0604020202020204" pitchFamily="34" charset="0"/>
                <a:ea typeface="+mn-ea"/>
                <a:cs typeface="+mn-ea"/>
              </a:rPr>
              <a:t>）</a:t>
            </a:r>
            <a:r>
              <a:rPr lang="en-US" altLang="zh-CN" sz="1600" b="1" dirty="0">
                <a:solidFill>
                  <a:srgbClr val="0070C0"/>
                </a:solidFill>
                <a:latin typeface="Arial" panose="020B0604020202020204" pitchFamily="34" charset="0"/>
                <a:ea typeface="+mn-ea"/>
                <a:cs typeface="+mn-ea"/>
              </a:rPr>
              <a:t>In 1909</a:t>
            </a:r>
          </a:p>
        </p:txBody>
      </p:sp>
      <p:pic>
        <p:nvPicPr>
          <p:cNvPr id="10" name="Picture 9">
            <a:extLst>
              <a:ext uri="{FF2B5EF4-FFF2-40B4-BE49-F238E27FC236}">
                <a16:creationId xmlns:a16="http://schemas.microsoft.com/office/drawing/2014/main" id="{0A7482F3-D2C2-4898-ABF2-F27EA933D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58312" y="3311525"/>
            <a:ext cx="23812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0019b91ecaeb0a452cc410">
            <a:hlinkClick r:id="rId6"/>
            <a:extLst>
              <a:ext uri="{FF2B5EF4-FFF2-40B4-BE49-F238E27FC236}">
                <a16:creationId xmlns:a16="http://schemas.microsoft.com/office/drawing/2014/main" id="{A2302304-43D8-402E-AD39-1165822766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5129" y="188913"/>
            <a:ext cx="1970673" cy="2376487"/>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78F274D-644B-4CB8-95FC-5C4E686554B3}"/>
              </a:ext>
            </a:extLst>
          </p:cNvPr>
          <p:cNvSpPr>
            <a:spLocks noChangeArrowheads="1"/>
          </p:cNvSpPr>
          <p:nvPr/>
        </p:nvSpPr>
        <p:spPr bwMode="auto">
          <a:xfrm>
            <a:off x="8449693" y="2565333"/>
            <a:ext cx="30839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spcBef>
                <a:spcPct val="0"/>
              </a:spcBef>
              <a:buClrTx/>
              <a:buSzTx/>
              <a:buFontTx/>
              <a:buNone/>
            </a:pPr>
            <a:r>
              <a:rPr lang="en-US" altLang="zh-CN" sz="1600" b="1" dirty="0">
                <a:solidFill>
                  <a:srgbClr val="0070C0"/>
                </a:solidFill>
                <a:latin typeface="Arial" panose="020B0604020202020204" pitchFamily="34" charset="0"/>
                <a:ea typeface="+mn-ea"/>
                <a:cs typeface="+mn-ea"/>
              </a:rPr>
              <a:t>Ernest Rutherford </a:t>
            </a:r>
            <a:r>
              <a:rPr lang="zh-CN" altLang="en-US" sz="1600" b="1" dirty="0">
                <a:solidFill>
                  <a:srgbClr val="0070C0"/>
                </a:solidFill>
                <a:latin typeface="Arial" panose="020B0604020202020204" pitchFamily="34" charset="0"/>
                <a:ea typeface="+mn-ea"/>
                <a:cs typeface="+mn-ea"/>
              </a:rPr>
              <a:t>卢瑟福</a:t>
            </a:r>
            <a:endParaRPr lang="en-US" altLang="zh-CN" sz="1600" b="1" dirty="0">
              <a:solidFill>
                <a:srgbClr val="0070C0"/>
              </a:solidFill>
              <a:latin typeface="Arial" panose="020B0604020202020204" pitchFamily="34" charset="0"/>
              <a:ea typeface="+mn-ea"/>
              <a:cs typeface="+mn-ea"/>
            </a:endParaRPr>
          </a:p>
          <a:p>
            <a:pPr algn="ctr" eaLnBrk="1" hangingPunct="1">
              <a:spcBef>
                <a:spcPct val="0"/>
              </a:spcBef>
              <a:buClrTx/>
              <a:buSzTx/>
              <a:buFontTx/>
              <a:buNone/>
            </a:pPr>
            <a:r>
              <a:rPr lang="zh-CN" altLang="en-US" sz="1600" b="1" dirty="0">
                <a:solidFill>
                  <a:srgbClr val="0070C0"/>
                </a:solidFill>
                <a:latin typeface="Arial" panose="020B0604020202020204" pitchFamily="34" charset="0"/>
                <a:ea typeface="+mn-ea"/>
                <a:cs typeface="+mn-ea"/>
              </a:rPr>
              <a:t>（</a:t>
            </a:r>
            <a:r>
              <a:rPr lang="en-US" altLang="zh-CN" sz="1600" b="1" dirty="0">
                <a:solidFill>
                  <a:srgbClr val="0070C0"/>
                </a:solidFill>
                <a:latin typeface="Arial" panose="020B0604020202020204" pitchFamily="34" charset="0"/>
                <a:ea typeface="+mn-ea"/>
                <a:cs typeface="+mn-ea"/>
              </a:rPr>
              <a:t>1871-1937) In 1908</a:t>
            </a:r>
          </a:p>
        </p:txBody>
      </p:sp>
      <p:sp>
        <p:nvSpPr>
          <p:cNvPr id="14" name="Rectangle 13">
            <a:extLst>
              <a:ext uri="{FF2B5EF4-FFF2-40B4-BE49-F238E27FC236}">
                <a16:creationId xmlns:a16="http://schemas.microsoft.com/office/drawing/2014/main" id="{37F839D5-0FED-4AC7-B7AD-D7A4654CE4E9}"/>
              </a:ext>
            </a:extLst>
          </p:cNvPr>
          <p:cNvSpPr>
            <a:spLocks noChangeArrowheads="1"/>
          </p:cNvSpPr>
          <p:nvPr/>
        </p:nvSpPr>
        <p:spPr bwMode="auto">
          <a:xfrm>
            <a:off x="4356902" y="6146040"/>
            <a:ext cx="21971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US" altLang="zh-CN" sz="1600" b="1" dirty="0">
                <a:latin typeface="Arial" panose="020B0604020202020204" pitchFamily="34" charset="0"/>
                <a:ea typeface="+mn-ea"/>
                <a:cs typeface="+mn-ea"/>
              </a:rPr>
              <a:t>Alfred Werner</a:t>
            </a:r>
            <a:r>
              <a:rPr lang="zh-CN" altLang="en-US" sz="1600" b="1" dirty="0">
                <a:latin typeface="Arial" panose="020B0604020202020204" pitchFamily="34" charset="0"/>
                <a:ea typeface="+mn-ea"/>
                <a:cs typeface="+mn-ea"/>
              </a:rPr>
              <a:t>维尔纳 </a:t>
            </a:r>
          </a:p>
          <a:p>
            <a:pPr eaLnBrk="1" hangingPunct="1">
              <a:spcBef>
                <a:spcPct val="0"/>
              </a:spcBef>
              <a:buClrTx/>
              <a:buSzTx/>
              <a:buFontTx/>
              <a:buNone/>
            </a:pPr>
            <a:r>
              <a:rPr lang="en-US" altLang="zh-CN" sz="1600" b="1" dirty="0">
                <a:latin typeface="Arial" panose="020B0604020202020204" pitchFamily="34" charset="0"/>
                <a:ea typeface="+mn-ea"/>
                <a:cs typeface="+mn-ea"/>
              </a:rPr>
              <a:t>(1866</a:t>
            </a:r>
            <a:r>
              <a:rPr lang="zh-CN" altLang="en-US" sz="1600" b="1" dirty="0">
                <a:latin typeface="Arial" panose="020B0604020202020204" pitchFamily="34" charset="0"/>
                <a:ea typeface="+mn-ea"/>
                <a:cs typeface="+mn-ea"/>
              </a:rPr>
              <a:t>～</a:t>
            </a:r>
            <a:r>
              <a:rPr lang="en-US" altLang="zh-CN" sz="1600" b="1" dirty="0">
                <a:latin typeface="Arial" panose="020B0604020202020204" pitchFamily="34" charset="0"/>
                <a:ea typeface="+mn-ea"/>
                <a:cs typeface="+mn-ea"/>
              </a:rPr>
              <a:t>1919)In 1913</a:t>
            </a:r>
          </a:p>
        </p:txBody>
      </p:sp>
      <p:pic>
        <p:nvPicPr>
          <p:cNvPr id="15" name="Picture 14">
            <a:extLst>
              <a:ext uri="{FF2B5EF4-FFF2-40B4-BE49-F238E27FC236}">
                <a16:creationId xmlns:a16="http://schemas.microsoft.com/office/drawing/2014/main" id="{9575E1DF-1ECB-4674-8A7A-3518EC85AF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flipH="1">
            <a:off x="4356902" y="3284538"/>
            <a:ext cx="2197100" cy="2808287"/>
          </a:xfrm>
          <a:prstGeom prst="ellipse">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594387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87c6ecfb5c18221f8dc6107">
            <a:extLst>
              <a:ext uri="{FF2B5EF4-FFF2-40B4-BE49-F238E27FC236}">
                <a16:creationId xmlns:a16="http://schemas.microsoft.com/office/drawing/2014/main" id="{09899C09-E161-4F2B-8340-9DE4F3E1D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3272" y="261938"/>
            <a:ext cx="2208212" cy="28813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a:extLst>
              <a:ext uri="{FF2B5EF4-FFF2-40B4-BE49-F238E27FC236}">
                <a16:creationId xmlns:a16="http://schemas.microsoft.com/office/drawing/2014/main" id="{7EFBF720-D516-4CD7-B7FA-A72AC2737008}"/>
              </a:ext>
            </a:extLst>
          </p:cNvPr>
          <p:cNvSpPr txBox="1">
            <a:spLocks noChangeArrowheads="1"/>
          </p:cNvSpPr>
          <p:nvPr/>
        </p:nvSpPr>
        <p:spPr bwMode="auto">
          <a:xfrm>
            <a:off x="8265352" y="3120451"/>
            <a:ext cx="3385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1600" b="1" dirty="0">
                <a:latin typeface="Arial" panose="020B0604020202020204" pitchFamily="34" charset="0"/>
                <a:ea typeface="+mn-ea"/>
                <a:cs typeface="+mn-ea"/>
              </a:rPr>
              <a:t>Peter Joseph William Debye</a:t>
            </a:r>
            <a:r>
              <a:rPr lang="zh-CN" altLang="en-US" sz="1600" b="1" dirty="0">
                <a:latin typeface="Arial" panose="020B0604020202020204" pitchFamily="34" charset="0"/>
                <a:ea typeface="+mn-ea"/>
                <a:cs typeface="+mn-ea"/>
              </a:rPr>
              <a:t>德拜</a:t>
            </a:r>
            <a:r>
              <a:rPr lang="en-US" altLang="zh-CN" sz="1600" b="1" dirty="0">
                <a:latin typeface="Arial" panose="020B0604020202020204" pitchFamily="34" charset="0"/>
                <a:ea typeface="+mn-ea"/>
                <a:cs typeface="+mn-ea"/>
              </a:rPr>
              <a:t> </a:t>
            </a:r>
            <a:r>
              <a:rPr lang="en-US" altLang="zh-CN" sz="1600" dirty="0">
                <a:latin typeface="Arial" panose="020B0604020202020204" pitchFamily="34" charset="0"/>
                <a:ea typeface="+mn-ea"/>
                <a:cs typeface="+mn-ea"/>
              </a:rPr>
              <a:t>(</a:t>
            </a:r>
            <a:r>
              <a:rPr lang="en-US" altLang="zh-CN" sz="1600" b="1" dirty="0">
                <a:latin typeface="Arial" panose="020B0604020202020204" pitchFamily="34" charset="0"/>
                <a:ea typeface="+mn-ea"/>
                <a:cs typeface="+mn-ea"/>
              </a:rPr>
              <a:t>1884~1966) In 1936</a:t>
            </a:r>
          </a:p>
        </p:txBody>
      </p:sp>
      <p:pic>
        <p:nvPicPr>
          <p:cNvPr id="17" name="Picture 4" descr="Otto Stern">
            <a:extLst>
              <a:ext uri="{FF2B5EF4-FFF2-40B4-BE49-F238E27FC236}">
                <a16:creationId xmlns:a16="http://schemas.microsoft.com/office/drawing/2014/main" id="{6EEDFFE0-0364-4196-A956-F727F58F3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713" y="3500438"/>
            <a:ext cx="2144713" cy="26622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5">
            <a:extLst>
              <a:ext uri="{FF2B5EF4-FFF2-40B4-BE49-F238E27FC236}">
                <a16:creationId xmlns:a16="http://schemas.microsoft.com/office/drawing/2014/main" id="{1DE64F80-DDC3-4D56-AFD9-C7F7731629C6}"/>
              </a:ext>
            </a:extLst>
          </p:cNvPr>
          <p:cNvSpPr>
            <a:spLocks noChangeArrowheads="1"/>
          </p:cNvSpPr>
          <p:nvPr/>
        </p:nvSpPr>
        <p:spPr bwMode="auto">
          <a:xfrm>
            <a:off x="2570713" y="6165850"/>
            <a:ext cx="457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None/>
            </a:pPr>
            <a:r>
              <a:rPr lang="en-US" altLang="zh-CN" sz="1600" b="1" dirty="0">
                <a:solidFill>
                  <a:srgbClr val="0070C0"/>
                </a:solidFill>
                <a:latin typeface="Arial" panose="020B0604020202020204" pitchFamily="34" charset="0"/>
                <a:ea typeface="+mn-ea"/>
                <a:cs typeface="+mn-ea"/>
              </a:rPr>
              <a:t>Otto Stern </a:t>
            </a:r>
            <a:r>
              <a:rPr lang="zh-CN" altLang="en-US" sz="1600" b="1" dirty="0">
                <a:solidFill>
                  <a:srgbClr val="0070C0"/>
                </a:solidFill>
                <a:latin typeface="Arial" panose="020B0604020202020204" pitchFamily="34" charset="0"/>
                <a:ea typeface="+mn-ea"/>
                <a:cs typeface="+mn-ea"/>
              </a:rPr>
              <a:t>斯特恩</a:t>
            </a:r>
            <a:endParaRPr lang="en-US" altLang="zh-CN" sz="1600" b="1" dirty="0">
              <a:solidFill>
                <a:srgbClr val="0070C0"/>
              </a:solidFill>
              <a:latin typeface="Arial" panose="020B0604020202020204" pitchFamily="34" charset="0"/>
              <a:ea typeface="+mn-ea"/>
              <a:cs typeface="+mn-ea"/>
            </a:endParaRPr>
          </a:p>
          <a:p>
            <a:pPr eaLnBrk="1" hangingPunct="1">
              <a:spcBef>
                <a:spcPct val="0"/>
              </a:spcBef>
              <a:buClrTx/>
              <a:buSzTx/>
              <a:buFontTx/>
              <a:buNone/>
            </a:pPr>
            <a:r>
              <a:rPr lang="en-US" altLang="zh-CN" sz="1600" b="1" dirty="0">
                <a:solidFill>
                  <a:srgbClr val="0070C0"/>
                </a:solidFill>
                <a:latin typeface="Arial" panose="020B0604020202020204" pitchFamily="34" charset="0"/>
                <a:ea typeface="+mn-ea"/>
                <a:cs typeface="+mn-ea"/>
              </a:rPr>
              <a:t>(1888–1969 ) In 1943</a:t>
            </a:r>
          </a:p>
        </p:txBody>
      </p:sp>
      <p:pic>
        <p:nvPicPr>
          <p:cNvPr id="19" name="Picture 6" descr="11950842647325966_small">
            <a:hlinkClick r:id="rId4"/>
            <a:extLst>
              <a:ext uri="{FF2B5EF4-FFF2-40B4-BE49-F238E27FC236}">
                <a16:creationId xmlns:a16="http://schemas.microsoft.com/office/drawing/2014/main" id="{84850892-69B5-4072-B8C0-E7BBF482B9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634913" y="261938"/>
            <a:ext cx="2282825" cy="2808288"/>
          </a:xfrm>
          <a:prstGeom prst="ellipse">
            <a:avLst/>
          </a:prstGeo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Rectangle 7">
            <a:extLst>
              <a:ext uri="{FF2B5EF4-FFF2-40B4-BE49-F238E27FC236}">
                <a16:creationId xmlns:a16="http://schemas.microsoft.com/office/drawing/2014/main" id="{873DA34C-C7EE-4191-BB44-467D6D48D1AB}"/>
              </a:ext>
            </a:extLst>
          </p:cNvPr>
          <p:cNvSpPr>
            <a:spLocks noChangeArrowheads="1"/>
          </p:cNvSpPr>
          <p:nvPr/>
        </p:nvSpPr>
        <p:spPr bwMode="auto">
          <a:xfrm>
            <a:off x="4673047" y="3143250"/>
            <a:ext cx="4572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US" altLang="zh-CN" sz="1600" b="1" dirty="0" err="1">
                <a:solidFill>
                  <a:srgbClr val="0070C0"/>
                </a:solidFill>
                <a:latin typeface="Arial" panose="020B0604020202020204" pitchFamily="34" charset="0"/>
                <a:ea typeface="+mn-ea"/>
                <a:cs typeface="+mn-ea"/>
              </a:rPr>
              <a:t>E.Schrödinger</a:t>
            </a:r>
            <a:r>
              <a:rPr lang="en-US" altLang="zh-CN" sz="1600" b="1" dirty="0">
                <a:solidFill>
                  <a:srgbClr val="0070C0"/>
                </a:solidFill>
                <a:latin typeface="Arial" panose="020B0604020202020204" pitchFamily="34" charset="0"/>
                <a:ea typeface="+mn-ea"/>
                <a:cs typeface="+mn-ea"/>
              </a:rPr>
              <a:t> </a:t>
            </a:r>
            <a:r>
              <a:rPr lang="zh-CN" altLang="en-US" sz="1600" b="1" dirty="0">
                <a:solidFill>
                  <a:srgbClr val="0070C0"/>
                </a:solidFill>
                <a:latin typeface="Arial" panose="020B0604020202020204" pitchFamily="34" charset="0"/>
                <a:ea typeface="+mn-ea"/>
                <a:cs typeface="+mn-ea"/>
              </a:rPr>
              <a:t>薛定谔</a:t>
            </a:r>
            <a:r>
              <a:rPr lang="en-US" altLang="zh-CN" sz="1600" b="1" dirty="0">
                <a:solidFill>
                  <a:srgbClr val="0070C0"/>
                </a:solidFill>
                <a:latin typeface="Arial" panose="020B0604020202020204" pitchFamily="34" charset="0"/>
                <a:ea typeface="+mn-ea"/>
                <a:cs typeface="+mn-ea"/>
              </a:rPr>
              <a:t> </a:t>
            </a:r>
          </a:p>
          <a:p>
            <a:pPr eaLnBrk="1" hangingPunct="1">
              <a:spcBef>
                <a:spcPct val="0"/>
              </a:spcBef>
              <a:buClrTx/>
              <a:buSzTx/>
              <a:buFontTx/>
              <a:buNone/>
            </a:pPr>
            <a:r>
              <a:rPr lang="en-US" altLang="zh-CN" sz="1600" b="1" dirty="0">
                <a:solidFill>
                  <a:srgbClr val="0070C0"/>
                </a:solidFill>
                <a:latin typeface="Arial" panose="020B0604020202020204" pitchFamily="34" charset="0"/>
                <a:ea typeface="+mn-ea"/>
                <a:cs typeface="+mn-ea"/>
              </a:rPr>
              <a:t>(1887-1961</a:t>
            </a:r>
            <a:r>
              <a:rPr lang="zh-CN" altLang="en-US" sz="1600" b="1" dirty="0">
                <a:solidFill>
                  <a:srgbClr val="0070C0"/>
                </a:solidFill>
                <a:latin typeface="Arial" panose="020B0604020202020204" pitchFamily="34" charset="0"/>
                <a:ea typeface="+mn-ea"/>
                <a:cs typeface="+mn-ea"/>
              </a:rPr>
              <a:t>）</a:t>
            </a:r>
            <a:r>
              <a:rPr lang="en-US" altLang="zh-CN" sz="1600" b="1" dirty="0">
                <a:solidFill>
                  <a:srgbClr val="0070C0"/>
                </a:solidFill>
                <a:latin typeface="Arial" panose="020B0604020202020204" pitchFamily="34" charset="0"/>
                <a:ea typeface="+mn-ea"/>
                <a:cs typeface="+mn-ea"/>
              </a:rPr>
              <a:t>In 1933</a:t>
            </a:r>
          </a:p>
        </p:txBody>
      </p:sp>
      <p:pic>
        <p:nvPicPr>
          <p:cNvPr id="21" name="Picture 8">
            <a:extLst>
              <a:ext uri="{FF2B5EF4-FFF2-40B4-BE49-F238E27FC236}">
                <a16:creationId xmlns:a16="http://schemas.microsoft.com/office/drawing/2014/main" id="{2A7FF245-5055-4CD5-BA10-EB62E9458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5400" y="3500438"/>
            <a:ext cx="2190750" cy="2662237"/>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ectangle 9">
            <a:extLst>
              <a:ext uri="{FF2B5EF4-FFF2-40B4-BE49-F238E27FC236}">
                <a16:creationId xmlns:a16="http://schemas.microsoft.com/office/drawing/2014/main" id="{D39BA11E-0F64-4953-AA75-7A1A0BD64DD2}"/>
              </a:ext>
            </a:extLst>
          </p:cNvPr>
          <p:cNvSpPr>
            <a:spLocks noChangeArrowheads="1"/>
          </p:cNvSpPr>
          <p:nvPr/>
        </p:nvSpPr>
        <p:spPr bwMode="auto">
          <a:xfrm>
            <a:off x="6375400" y="6200775"/>
            <a:ext cx="4572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US" altLang="zh-CN" sz="1600" b="1" dirty="0">
                <a:latin typeface="Arial" panose="020B0604020202020204" pitchFamily="34" charset="0"/>
                <a:ea typeface="+mn-ea"/>
                <a:cs typeface="+mn-ea"/>
              </a:rPr>
              <a:t>Linus Carl Pauling </a:t>
            </a:r>
            <a:r>
              <a:rPr lang="zh-CN" altLang="en-US" sz="1600" b="1" dirty="0">
                <a:latin typeface="Arial" panose="020B0604020202020204" pitchFamily="34" charset="0"/>
                <a:ea typeface="+mn-ea"/>
                <a:cs typeface="+mn-ea"/>
              </a:rPr>
              <a:t>鲍林</a:t>
            </a:r>
            <a:endParaRPr lang="en-US" altLang="zh-CN" sz="1600" b="1" dirty="0">
              <a:latin typeface="Arial" panose="020B0604020202020204" pitchFamily="34" charset="0"/>
              <a:ea typeface="+mn-ea"/>
              <a:cs typeface="+mn-ea"/>
            </a:endParaRPr>
          </a:p>
          <a:p>
            <a:pPr eaLnBrk="1" hangingPunct="1">
              <a:spcBef>
                <a:spcPct val="0"/>
              </a:spcBef>
              <a:buClrTx/>
              <a:buSzTx/>
              <a:buFontTx/>
              <a:buNone/>
            </a:pPr>
            <a:r>
              <a:rPr lang="zh-CN" altLang="en-US" sz="1600" b="1" dirty="0">
                <a:latin typeface="Arial" panose="020B0604020202020204" pitchFamily="34" charset="0"/>
                <a:ea typeface="+mn-ea"/>
                <a:cs typeface="+mn-ea"/>
              </a:rPr>
              <a:t>（</a:t>
            </a:r>
            <a:r>
              <a:rPr lang="en-US" altLang="zh-CN" sz="1600" b="1" dirty="0">
                <a:latin typeface="Arial" panose="020B0604020202020204" pitchFamily="34" charset="0"/>
                <a:ea typeface="+mn-ea"/>
                <a:cs typeface="+mn-ea"/>
              </a:rPr>
              <a:t>1901-1994</a:t>
            </a:r>
            <a:r>
              <a:rPr lang="zh-CN" altLang="en-US" sz="1600" b="1" dirty="0">
                <a:latin typeface="Arial" panose="020B0604020202020204" pitchFamily="34" charset="0"/>
                <a:ea typeface="+mn-ea"/>
                <a:cs typeface="+mn-ea"/>
              </a:rPr>
              <a:t>） </a:t>
            </a:r>
            <a:r>
              <a:rPr lang="en-US" altLang="zh-CN" sz="1600" b="1" dirty="0">
                <a:latin typeface="Arial" panose="020B0604020202020204" pitchFamily="34" charset="0"/>
                <a:ea typeface="+mn-ea"/>
                <a:cs typeface="+mn-ea"/>
              </a:rPr>
              <a:t>In 1954</a:t>
            </a:r>
          </a:p>
        </p:txBody>
      </p:sp>
      <p:pic>
        <p:nvPicPr>
          <p:cNvPr id="23" name="Picture 10" descr="11950848803224512">
            <a:extLst>
              <a:ext uri="{FF2B5EF4-FFF2-40B4-BE49-F238E27FC236}">
                <a16:creationId xmlns:a16="http://schemas.microsoft.com/office/drawing/2014/main" id="{33E02CA5-3937-4A6B-A6B0-F1EACA9157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687" y="232155"/>
            <a:ext cx="2516826" cy="331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1">
            <a:extLst>
              <a:ext uri="{FF2B5EF4-FFF2-40B4-BE49-F238E27FC236}">
                <a16:creationId xmlns:a16="http://schemas.microsoft.com/office/drawing/2014/main" id="{399C69E3-138E-46CB-A651-0ACECDDDCCEE}"/>
              </a:ext>
            </a:extLst>
          </p:cNvPr>
          <p:cNvSpPr txBox="1">
            <a:spLocks noChangeArrowheads="1"/>
          </p:cNvSpPr>
          <p:nvPr/>
        </p:nvSpPr>
        <p:spPr bwMode="auto">
          <a:xfrm>
            <a:off x="610687" y="3143250"/>
            <a:ext cx="2483592" cy="584775"/>
          </a:xfrm>
          <a:prstGeom prst="rect">
            <a:avLst/>
          </a:prstGeom>
          <a:solidFill>
            <a:schemeClr val="bg1"/>
          </a:solidFill>
          <a:ln>
            <a:noFill/>
          </a:ln>
          <a:effec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ts val="0"/>
              </a:spcBef>
              <a:buClrTx/>
              <a:buSzTx/>
              <a:buFontTx/>
              <a:buNone/>
            </a:pPr>
            <a:r>
              <a:rPr lang="en-US" altLang="zh-CN" sz="1600" b="1" dirty="0">
                <a:solidFill>
                  <a:srgbClr val="0070C0"/>
                </a:solidFill>
                <a:latin typeface="Arial" panose="020B0604020202020204" pitchFamily="34" charset="0"/>
                <a:ea typeface="+mn-ea"/>
                <a:cs typeface="+mn-ea"/>
              </a:rPr>
              <a:t>Niels Bohr </a:t>
            </a:r>
            <a:r>
              <a:rPr lang="zh-CN" altLang="en-US" sz="1600" b="1" dirty="0">
                <a:solidFill>
                  <a:srgbClr val="0070C0"/>
                </a:solidFill>
                <a:latin typeface="Arial" panose="020B0604020202020204" pitchFamily="34" charset="0"/>
                <a:ea typeface="+mn-ea"/>
                <a:cs typeface="+mn-ea"/>
              </a:rPr>
              <a:t>玻尔</a:t>
            </a:r>
            <a:endParaRPr lang="en-US" altLang="zh-CN" sz="1600" b="1" dirty="0">
              <a:solidFill>
                <a:srgbClr val="0070C0"/>
              </a:solidFill>
              <a:latin typeface="Arial" panose="020B0604020202020204" pitchFamily="34" charset="0"/>
              <a:ea typeface="+mn-ea"/>
              <a:cs typeface="+mn-ea"/>
            </a:endParaRPr>
          </a:p>
          <a:p>
            <a:pPr eaLnBrk="1" hangingPunct="1">
              <a:spcBef>
                <a:spcPts val="0"/>
              </a:spcBef>
              <a:buClrTx/>
              <a:buSzTx/>
              <a:buFontTx/>
              <a:buNone/>
            </a:pPr>
            <a:r>
              <a:rPr lang="en-US" altLang="zh-CN" sz="1600" b="1" dirty="0">
                <a:solidFill>
                  <a:srgbClr val="0070C0"/>
                </a:solidFill>
                <a:latin typeface="Arial" panose="020B0604020202020204" pitchFamily="34" charset="0"/>
                <a:ea typeface="+mn-ea"/>
                <a:cs typeface="+mn-ea"/>
              </a:rPr>
              <a:t>(1885-1962) In 1922</a:t>
            </a:r>
          </a:p>
        </p:txBody>
      </p:sp>
    </p:spTree>
    <p:extLst>
      <p:ext uri="{BB962C8B-B14F-4D97-AF65-F5344CB8AC3E}">
        <p14:creationId xmlns:p14="http://schemas.microsoft.com/office/powerpoint/2010/main" val="11828091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37F8807-2E57-4C76-B50D-11A0E4603CC3}"/>
              </a:ext>
            </a:extLst>
          </p:cNvPr>
          <p:cNvSpPr>
            <a:spLocks noGrp="1"/>
          </p:cNvSpPr>
          <p:nvPr>
            <p:ph type="sldNum" sz="quarter" idx="12"/>
          </p:nvPr>
        </p:nvSpPr>
        <p:spPr/>
        <p:txBody>
          <a:bodyPr/>
          <a:lstStyle/>
          <a:p>
            <a:fld id="{25F43C6C-6CC1-4831-8DEA-3206EFFA1157}" type="slidenum">
              <a:rPr lang="zh-CN" altLang="en-US" smtClean="0"/>
              <a:t>104</a:t>
            </a:fld>
            <a:endParaRPr lang="zh-CN" altLang="en-US"/>
          </a:p>
        </p:txBody>
      </p:sp>
      <p:sp>
        <p:nvSpPr>
          <p:cNvPr id="3" name="标题 2">
            <a:extLst>
              <a:ext uri="{FF2B5EF4-FFF2-40B4-BE49-F238E27FC236}">
                <a16:creationId xmlns:a16="http://schemas.microsoft.com/office/drawing/2014/main" id="{5ABF9E41-E54A-4B83-B64D-D54DA2D4CE59}"/>
              </a:ext>
            </a:extLst>
          </p:cNvPr>
          <p:cNvSpPr>
            <a:spLocks noGrp="1"/>
          </p:cNvSpPr>
          <p:nvPr>
            <p:ph type="title"/>
          </p:nvPr>
        </p:nvSpPr>
        <p:spPr/>
        <p:txBody>
          <a:bodyPr/>
          <a:lstStyle/>
          <a:p>
            <a:endParaRPr lang="zh-CN" altLang="en-US"/>
          </a:p>
        </p:txBody>
      </p:sp>
      <p:pic>
        <p:nvPicPr>
          <p:cNvPr id="4" name="图片 3" descr="Charles J. Pedersen.jpg">
            <a:hlinkClick r:id="rId2"/>
            <a:extLst>
              <a:ext uri="{FF2B5EF4-FFF2-40B4-BE49-F238E27FC236}">
                <a16:creationId xmlns:a16="http://schemas.microsoft.com/office/drawing/2014/main" id="{8868E8F3-2887-46E6-9A09-5625B098963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2161" y="1396779"/>
            <a:ext cx="2095500" cy="2933700"/>
          </a:xfrm>
          <a:prstGeom prst="rect">
            <a:avLst/>
          </a:prstGeom>
          <a:noFill/>
          <a:ln>
            <a:noFill/>
          </a:ln>
        </p:spPr>
      </p:pic>
      <p:pic>
        <p:nvPicPr>
          <p:cNvPr id="5" name="图片 4">
            <a:extLst>
              <a:ext uri="{FF2B5EF4-FFF2-40B4-BE49-F238E27FC236}">
                <a16:creationId xmlns:a16="http://schemas.microsoft.com/office/drawing/2014/main" id="{55CA4FBA-DE8A-47D6-A3E7-79010E0A45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4504" y="1961685"/>
            <a:ext cx="3494124" cy="2330554"/>
          </a:xfrm>
          <a:prstGeom prst="rect">
            <a:avLst/>
          </a:prstGeom>
        </p:spPr>
      </p:pic>
      <p:pic>
        <p:nvPicPr>
          <p:cNvPr id="6" name="图片 5">
            <a:extLst>
              <a:ext uri="{FF2B5EF4-FFF2-40B4-BE49-F238E27FC236}">
                <a16:creationId xmlns:a16="http://schemas.microsoft.com/office/drawing/2014/main" id="{F604EC82-C176-403A-9079-FF36CBFC25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0342" y="1390914"/>
            <a:ext cx="2141480" cy="2934405"/>
          </a:xfrm>
          <a:prstGeom prst="rect">
            <a:avLst/>
          </a:prstGeom>
        </p:spPr>
      </p:pic>
      <p:sp>
        <p:nvSpPr>
          <p:cNvPr id="7" name="矩形 6">
            <a:extLst>
              <a:ext uri="{FF2B5EF4-FFF2-40B4-BE49-F238E27FC236}">
                <a16:creationId xmlns:a16="http://schemas.microsoft.com/office/drawing/2014/main" id="{EB46DD8B-97F9-4ED8-A03C-F0F8E504FEAD}"/>
              </a:ext>
            </a:extLst>
          </p:cNvPr>
          <p:cNvSpPr/>
          <p:nvPr/>
        </p:nvSpPr>
        <p:spPr>
          <a:xfrm>
            <a:off x="1505733" y="4450080"/>
            <a:ext cx="8476467" cy="874214"/>
          </a:xfrm>
          <a:prstGeom prst="rect">
            <a:avLst/>
          </a:prstGeom>
        </p:spPr>
        <p:txBody>
          <a:bodyPr wrap="square">
            <a:spAutoFit/>
          </a:bodyPr>
          <a:lstStyle/>
          <a:p>
            <a:pPr>
              <a:lnSpc>
                <a:spcPct val="150000"/>
              </a:lnSpc>
            </a:pPr>
            <a:r>
              <a:rPr lang="en-US" altLang="zh-CN" dirty="0" err="1">
                <a:latin typeface="Times New Roman" panose="02020603050405020304" pitchFamily="18" charset="0"/>
                <a:cs typeface="+mn-ea"/>
              </a:rPr>
              <a:t>C.J.Pedersen</a:t>
            </a:r>
            <a:r>
              <a:rPr lang="en-US" altLang="zh-CN" dirty="0">
                <a:latin typeface="Times New Roman" panose="02020603050405020304" pitchFamily="18" charset="0"/>
                <a:cs typeface="+mn-ea"/>
              </a:rPr>
              <a:t>  </a:t>
            </a:r>
            <a:r>
              <a:rPr lang="zh-CN" altLang="en-US" dirty="0"/>
              <a:t>佩德森              </a:t>
            </a:r>
            <a:r>
              <a:rPr lang="en-US" altLang="zh-CN" dirty="0" err="1">
                <a:latin typeface="Times New Roman" panose="02020603050405020304" pitchFamily="18" charset="0"/>
                <a:cs typeface="+mn-ea"/>
              </a:rPr>
              <a:t>D.J.Cram</a:t>
            </a:r>
            <a:r>
              <a:rPr lang="zh-CN" altLang="en-US" dirty="0">
                <a:latin typeface="Times New Roman" panose="02020603050405020304" pitchFamily="18" charset="0"/>
                <a:cs typeface="+mn-ea"/>
              </a:rPr>
              <a:t>克莱姆</a:t>
            </a:r>
            <a:r>
              <a:rPr lang="en-US" altLang="zh-CN" dirty="0">
                <a:latin typeface="Times New Roman" panose="02020603050405020304" pitchFamily="18" charset="0"/>
                <a:cs typeface="+mn-ea"/>
              </a:rPr>
              <a:t>                            </a:t>
            </a:r>
            <a:r>
              <a:rPr lang="en-US" altLang="zh-CN" dirty="0" err="1">
                <a:latin typeface="Times New Roman" panose="02020603050405020304" pitchFamily="18" charset="0"/>
                <a:cs typeface="+mn-ea"/>
              </a:rPr>
              <a:t>J.M.Lehn</a:t>
            </a:r>
            <a:r>
              <a:rPr lang="en-US" altLang="zh-CN" dirty="0">
                <a:latin typeface="Times New Roman" panose="02020603050405020304" pitchFamily="18" charset="0"/>
                <a:cs typeface="+mn-ea"/>
              </a:rPr>
              <a:t> </a:t>
            </a:r>
            <a:r>
              <a:rPr lang="zh-CN" altLang="en-US" dirty="0">
                <a:latin typeface="Times New Roman" panose="02020603050405020304" pitchFamily="18" charset="0"/>
                <a:cs typeface="+mn-ea"/>
              </a:rPr>
              <a:t>雷恩</a:t>
            </a:r>
            <a:endParaRPr lang="en-US" altLang="zh-CN" dirty="0">
              <a:latin typeface="Times New Roman" panose="02020603050405020304" pitchFamily="18" charset="0"/>
              <a:cs typeface="+mn-ea"/>
            </a:endParaRPr>
          </a:p>
          <a:p>
            <a:pPr>
              <a:lnSpc>
                <a:spcPct val="150000"/>
              </a:lnSpc>
            </a:pPr>
            <a:r>
              <a:rPr lang="zh-CN" altLang="en-US" dirty="0">
                <a:latin typeface="Times New Roman" panose="02020603050405020304" pitchFamily="18" charset="0"/>
                <a:cs typeface="+mn-ea"/>
              </a:rPr>
              <a:t>（</a:t>
            </a:r>
            <a:r>
              <a:rPr lang="en-US" altLang="zh-CN" dirty="0">
                <a:latin typeface="Times New Roman" panose="02020603050405020304" pitchFamily="18" charset="0"/>
                <a:cs typeface="+mn-ea"/>
              </a:rPr>
              <a:t>1904-1989</a:t>
            </a:r>
            <a:r>
              <a:rPr lang="zh-CN" altLang="en-US" dirty="0">
                <a:latin typeface="Times New Roman" panose="02020603050405020304" pitchFamily="18" charset="0"/>
                <a:cs typeface="+mn-ea"/>
              </a:rPr>
              <a:t>）</a:t>
            </a:r>
            <a:r>
              <a:rPr lang="en-US" altLang="zh-CN" dirty="0">
                <a:latin typeface="Times New Roman" panose="02020603050405020304" pitchFamily="18" charset="0"/>
                <a:cs typeface="+mn-ea"/>
              </a:rPr>
              <a:t>1987            </a:t>
            </a:r>
            <a:r>
              <a:rPr lang="zh-CN" altLang="en-US" dirty="0">
                <a:latin typeface="Times New Roman" panose="02020603050405020304" pitchFamily="18" charset="0"/>
                <a:cs typeface="+mn-ea"/>
              </a:rPr>
              <a:t>（</a:t>
            </a:r>
            <a:r>
              <a:rPr lang="da-DK" altLang="zh-CN" dirty="0"/>
              <a:t>1919</a:t>
            </a:r>
            <a:r>
              <a:rPr lang="en-US" altLang="zh-CN" dirty="0"/>
              <a:t>-</a:t>
            </a:r>
            <a:r>
              <a:rPr lang="da-DK" altLang="zh-CN" dirty="0"/>
              <a:t>2001</a:t>
            </a:r>
            <a:r>
              <a:rPr lang="zh-CN" altLang="en-US" dirty="0">
                <a:latin typeface="Times New Roman" panose="02020603050405020304" pitchFamily="18" charset="0"/>
                <a:cs typeface="+mn-ea"/>
              </a:rPr>
              <a:t>）</a:t>
            </a:r>
            <a:r>
              <a:rPr lang="en-US" altLang="zh-CN" dirty="0">
                <a:latin typeface="Times New Roman" panose="02020603050405020304" pitchFamily="18" charset="0"/>
                <a:cs typeface="+mn-ea"/>
              </a:rPr>
              <a:t>1987</a:t>
            </a:r>
            <a:r>
              <a:rPr lang="da-DK" altLang="zh-CN" dirty="0"/>
              <a:t>          </a:t>
            </a:r>
            <a:r>
              <a:rPr lang="zh-CN" altLang="en-US" dirty="0">
                <a:latin typeface="Times New Roman" panose="02020603050405020304" pitchFamily="18" charset="0"/>
                <a:cs typeface="+mn-ea"/>
              </a:rPr>
              <a:t>（</a:t>
            </a:r>
            <a:r>
              <a:rPr lang="en-US" altLang="zh-CN" dirty="0"/>
              <a:t>30 September 1939-</a:t>
            </a:r>
            <a:r>
              <a:rPr lang="zh-CN" altLang="en-US" dirty="0">
                <a:latin typeface="Times New Roman" panose="02020603050405020304" pitchFamily="18" charset="0"/>
                <a:cs typeface="+mn-ea"/>
              </a:rPr>
              <a:t>）</a:t>
            </a:r>
            <a:r>
              <a:rPr lang="en-US" altLang="zh-CN" dirty="0">
                <a:latin typeface="Times New Roman" panose="02020603050405020304" pitchFamily="18" charset="0"/>
                <a:cs typeface="+mn-ea"/>
              </a:rPr>
              <a:t>1987 </a:t>
            </a:r>
          </a:p>
        </p:txBody>
      </p:sp>
    </p:spTree>
    <p:extLst>
      <p:ext uri="{BB962C8B-B14F-4D97-AF65-F5344CB8AC3E}">
        <p14:creationId xmlns:p14="http://schemas.microsoft.com/office/powerpoint/2010/main" val="211888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3AFE17DC-2B58-4A52-A601-383E9063B4FA}"/>
              </a:ext>
            </a:extLst>
          </p:cNvPr>
          <p:cNvSpPr txBox="1">
            <a:spLocks noChangeArrowheads="1"/>
          </p:cNvSpPr>
          <p:nvPr/>
        </p:nvSpPr>
        <p:spPr bwMode="auto">
          <a:xfrm>
            <a:off x="739330" y="587966"/>
            <a:ext cx="86423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zh-CN" altLang="en-US" sz="2400" b="1" dirty="0">
                <a:latin typeface="Times New Roman" panose="02020603050405020304" pitchFamily="18" charset="0"/>
                <a:ea typeface="+mn-ea"/>
                <a:cs typeface="+mn-ea"/>
              </a:rPr>
              <a:t>单齿配体</a:t>
            </a:r>
            <a:r>
              <a:rPr lang="zh-CN" altLang="en-US" sz="2400" dirty="0">
                <a:latin typeface="Times New Roman" panose="02020603050405020304" pitchFamily="18" charset="0"/>
                <a:ea typeface="+mn-ea"/>
                <a:cs typeface="+mn-ea"/>
              </a:rPr>
              <a:t>：</a:t>
            </a:r>
            <a:r>
              <a:rPr lang="zh-CN" altLang="en-US" sz="2400" dirty="0">
                <a:solidFill>
                  <a:srgbClr val="FFFF00"/>
                </a:solidFill>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一个配体中只含</a:t>
            </a:r>
            <a:r>
              <a:rPr lang="zh-CN" altLang="en-US" sz="2400" b="1" dirty="0">
                <a:solidFill>
                  <a:srgbClr val="0070C0"/>
                </a:solidFill>
                <a:latin typeface="Times New Roman" panose="02020603050405020304" pitchFamily="18" charset="0"/>
                <a:ea typeface="+mn-ea"/>
                <a:cs typeface="+mn-ea"/>
              </a:rPr>
              <a:t>一个</a:t>
            </a:r>
            <a:r>
              <a:rPr lang="zh-CN" altLang="en-US" sz="2400" dirty="0">
                <a:latin typeface="Times New Roman" panose="02020603050405020304" pitchFamily="18" charset="0"/>
                <a:ea typeface="+mn-ea"/>
                <a:cs typeface="+mn-ea"/>
              </a:rPr>
              <a:t>配位原子</a:t>
            </a:r>
          </a:p>
        </p:txBody>
      </p:sp>
      <p:sp>
        <p:nvSpPr>
          <p:cNvPr id="4" name="Text Box 3">
            <a:extLst>
              <a:ext uri="{FF2B5EF4-FFF2-40B4-BE49-F238E27FC236}">
                <a16:creationId xmlns:a16="http://schemas.microsoft.com/office/drawing/2014/main" id="{984A97A9-3970-4EF5-97BF-74ED3B9EF594}"/>
              </a:ext>
            </a:extLst>
          </p:cNvPr>
          <p:cNvSpPr txBox="1">
            <a:spLocks noChangeArrowheads="1"/>
          </p:cNvSpPr>
          <p:nvPr/>
        </p:nvSpPr>
        <p:spPr bwMode="auto">
          <a:xfrm>
            <a:off x="739330" y="1454898"/>
            <a:ext cx="8351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多齿配体：</a:t>
            </a:r>
            <a:r>
              <a:rPr lang="zh-CN" altLang="en-US" sz="2400" b="1" dirty="0">
                <a:solidFill>
                  <a:srgbClr val="FFFF00"/>
                </a:solidFill>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一个配体中含有</a:t>
            </a:r>
            <a:r>
              <a:rPr lang="zh-CN" altLang="en-US" sz="2400" b="1" dirty="0">
                <a:solidFill>
                  <a:srgbClr val="0070C0"/>
                </a:solidFill>
                <a:latin typeface="Times New Roman" panose="02020603050405020304" pitchFamily="18" charset="0"/>
                <a:ea typeface="+mn-ea"/>
                <a:cs typeface="+mn-ea"/>
              </a:rPr>
              <a:t>多个</a:t>
            </a:r>
            <a:r>
              <a:rPr lang="zh-CN" altLang="en-US" sz="2400" dirty="0">
                <a:latin typeface="Times New Roman" panose="02020603050405020304" pitchFamily="18" charset="0"/>
                <a:ea typeface="+mn-ea"/>
                <a:cs typeface="+mn-ea"/>
              </a:rPr>
              <a:t>配位原子</a:t>
            </a:r>
          </a:p>
        </p:txBody>
      </p:sp>
      <p:sp>
        <p:nvSpPr>
          <p:cNvPr id="2" name="灯片编号占位符 1">
            <a:extLst>
              <a:ext uri="{FF2B5EF4-FFF2-40B4-BE49-F238E27FC236}">
                <a16:creationId xmlns:a16="http://schemas.microsoft.com/office/drawing/2014/main" id="{48FD7947-C989-4D72-81BC-0B1294FCC72D}"/>
              </a:ext>
            </a:extLst>
          </p:cNvPr>
          <p:cNvSpPr>
            <a:spLocks noGrp="1"/>
          </p:cNvSpPr>
          <p:nvPr>
            <p:ph type="sldNum" sz="quarter" idx="12"/>
          </p:nvPr>
        </p:nvSpPr>
        <p:spPr/>
        <p:txBody>
          <a:bodyPr/>
          <a:lstStyle/>
          <a:p>
            <a:fld id="{25F43C6C-6CC1-4831-8DEA-3206EFFA1157}" type="slidenum">
              <a:rPr lang="zh-CN" altLang="en-US" smtClean="0"/>
              <a:t>11</a:t>
            </a:fld>
            <a:endParaRPr lang="zh-CN" altLang="en-US"/>
          </a:p>
        </p:txBody>
      </p:sp>
    </p:spTree>
    <p:extLst>
      <p:ext uri="{BB962C8B-B14F-4D97-AF65-F5344CB8AC3E}">
        <p14:creationId xmlns:p14="http://schemas.microsoft.com/office/powerpoint/2010/main" val="2948593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C0E95A-962A-4D6C-AFE1-0B38C555EDB8}"/>
              </a:ext>
            </a:extLst>
          </p:cNvPr>
          <p:cNvSpPr>
            <a:spLocks noGrp="1"/>
          </p:cNvSpPr>
          <p:nvPr>
            <p:ph type="title"/>
          </p:nvPr>
        </p:nvSpPr>
        <p:spPr/>
        <p:txBody>
          <a:bodyPr/>
          <a:lstStyle/>
          <a:p>
            <a:r>
              <a:rPr lang="zh-CN" altLang="en-US" dirty="0"/>
              <a:t>常见单齿配体</a:t>
            </a:r>
          </a:p>
        </p:txBody>
      </p:sp>
      <p:graphicFrame>
        <p:nvGraphicFramePr>
          <p:cNvPr id="4" name="Group 5">
            <a:extLst>
              <a:ext uri="{FF2B5EF4-FFF2-40B4-BE49-F238E27FC236}">
                <a16:creationId xmlns:a16="http://schemas.microsoft.com/office/drawing/2014/main" id="{CDE1701B-A87B-4425-A142-30A2AA0F7B8A}"/>
              </a:ext>
            </a:extLst>
          </p:cNvPr>
          <p:cNvGraphicFramePr>
            <a:graphicFrameLocks noGrp="1"/>
          </p:cNvGraphicFramePr>
          <p:nvPr>
            <p:extLst>
              <p:ext uri="{D42A27DB-BD31-4B8C-83A1-F6EECF244321}">
                <p14:modId xmlns:p14="http://schemas.microsoft.com/office/powerpoint/2010/main" val="1069136577"/>
              </p:ext>
            </p:extLst>
          </p:nvPr>
        </p:nvGraphicFramePr>
        <p:xfrm>
          <a:off x="501650" y="977304"/>
          <a:ext cx="8642350" cy="1495029"/>
        </p:xfrm>
        <a:graphic>
          <a:graphicData uri="http://schemas.openxmlformats.org/drawingml/2006/table">
            <a:tbl>
              <a:tblPr/>
              <a:tblGrid>
                <a:gridCol w="2376488">
                  <a:extLst>
                    <a:ext uri="{9D8B030D-6E8A-4147-A177-3AD203B41FA5}">
                      <a16:colId xmlns:a16="http://schemas.microsoft.com/office/drawing/2014/main" val="3317639097"/>
                    </a:ext>
                  </a:extLst>
                </a:gridCol>
                <a:gridCol w="1439862">
                  <a:extLst>
                    <a:ext uri="{9D8B030D-6E8A-4147-A177-3AD203B41FA5}">
                      <a16:colId xmlns:a16="http://schemas.microsoft.com/office/drawing/2014/main" val="1854357427"/>
                    </a:ext>
                  </a:extLst>
                </a:gridCol>
                <a:gridCol w="1441450">
                  <a:extLst>
                    <a:ext uri="{9D8B030D-6E8A-4147-A177-3AD203B41FA5}">
                      <a16:colId xmlns:a16="http://schemas.microsoft.com/office/drawing/2014/main" val="954277883"/>
                    </a:ext>
                  </a:extLst>
                </a:gridCol>
                <a:gridCol w="1368425">
                  <a:extLst>
                    <a:ext uri="{9D8B030D-6E8A-4147-A177-3AD203B41FA5}">
                      <a16:colId xmlns:a16="http://schemas.microsoft.com/office/drawing/2014/main" val="730196157"/>
                    </a:ext>
                  </a:extLst>
                </a:gridCol>
                <a:gridCol w="2016125">
                  <a:extLst>
                    <a:ext uri="{9D8B030D-6E8A-4147-A177-3AD203B41FA5}">
                      <a16:colId xmlns:a16="http://schemas.microsoft.com/office/drawing/2014/main" val="2020058478"/>
                    </a:ext>
                  </a:extLst>
                </a:gridCol>
              </a:tblGrid>
              <a:tr h="95328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rgbClr val="FF3300"/>
                          </a:solidFill>
                          <a:effectLst/>
                          <a:latin typeface="Tahoma" panose="020B0604030504040204" pitchFamily="34" charset="0"/>
                          <a:ea typeface="+mn-ea"/>
                          <a:cs typeface="+mn-ea"/>
                        </a:rPr>
                        <a:t>中性分子</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ahoma" panose="020B0604030504040204" pitchFamily="34" charset="0"/>
                          <a:ea typeface="+mn-ea"/>
                          <a:cs typeface="+mn-ea"/>
                        </a:rPr>
                        <a:t>配体</a:t>
                      </a:r>
                    </a:p>
                  </a:txBody>
                  <a:tcPr marL="0" marR="0" marT="46782" marB="4678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O</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水</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氨</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CO</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a:ln>
                            <a:noFill/>
                          </a:ln>
                          <a:solidFill>
                            <a:schemeClr val="tx1"/>
                          </a:solidFill>
                          <a:effectLst/>
                          <a:latin typeface="Times New Roman" panose="02020603050405020304" pitchFamily="18" charset="0"/>
                          <a:ea typeface="+mn-ea"/>
                          <a:cs typeface="+mn-ea"/>
                        </a:rPr>
                        <a:t>羰基</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CH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2</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a:ln>
                            <a:noFill/>
                          </a:ln>
                          <a:solidFill>
                            <a:schemeClr val="tx1"/>
                          </a:solidFill>
                          <a:effectLst/>
                          <a:latin typeface="Times New Roman" panose="02020603050405020304" pitchFamily="18" charset="0"/>
                          <a:ea typeface="+mn-ea"/>
                          <a:cs typeface="+mn-ea"/>
                        </a:rPr>
                        <a:t>甲胺</a:t>
                      </a:r>
                    </a:p>
                  </a:txBody>
                  <a:tcPr marL="0" marR="0" marT="46782" marB="4678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04961612"/>
                  </a:ext>
                </a:extLst>
              </a:tr>
              <a:tr h="541741">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ahoma" panose="020B0604030504040204" pitchFamily="34" charset="0"/>
                          <a:ea typeface="+mn-ea"/>
                          <a:cs typeface="+mn-ea"/>
                        </a:rPr>
                        <a:t>配位原子</a:t>
                      </a:r>
                      <a:endPar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endParaRPr>
                    </a:p>
                  </a:txBody>
                  <a:tcPr marL="0" marR="0" marT="46782" marB="4678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O</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N</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C</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N</a:t>
                      </a:r>
                    </a:p>
                  </a:txBody>
                  <a:tcPr marL="0" marR="0" marT="46782" marB="4678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92851803"/>
                  </a:ext>
                </a:extLst>
              </a:tr>
            </a:tbl>
          </a:graphicData>
        </a:graphic>
      </p:graphicFrame>
      <p:graphicFrame>
        <p:nvGraphicFramePr>
          <p:cNvPr id="5" name="Group 25">
            <a:extLst>
              <a:ext uri="{FF2B5EF4-FFF2-40B4-BE49-F238E27FC236}">
                <a16:creationId xmlns:a16="http://schemas.microsoft.com/office/drawing/2014/main" id="{B3356B05-41FA-45D7-B37B-D46D86F40C30}"/>
              </a:ext>
            </a:extLst>
          </p:cNvPr>
          <p:cNvGraphicFramePr>
            <a:graphicFrameLocks noGrp="1"/>
          </p:cNvGraphicFramePr>
          <p:nvPr>
            <p:extLst>
              <p:ext uri="{D42A27DB-BD31-4B8C-83A1-F6EECF244321}">
                <p14:modId xmlns:p14="http://schemas.microsoft.com/office/powerpoint/2010/main" val="983662573"/>
              </p:ext>
            </p:extLst>
          </p:nvPr>
        </p:nvGraphicFramePr>
        <p:xfrm>
          <a:off x="501650" y="2815133"/>
          <a:ext cx="8642350" cy="1495029"/>
        </p:xfrm>
        <a:graphic>
          <a:graphicData uri="http://schemas.openxmlformats.org/drawingml/2006/table">
            <a:tbl>
              <a:tblPr/>
              <a:tblGrid>
                <a:gridCol w="1873250">
                  <a:extLst>
                    <a:ext uri="{9D8B030D-6E8A-4147-A177-3AD203B41FA5}">
                      <a16:colId xmlns:a16="http://schemas.microsoft.com/office/drawing/2014/main" val="1709636867"/>
                    </a:ext>
                  </a:extLst>
                </a:gridCol>
                <a:gridCol w="719138">
                  <a:extLst>
                    <a:ext uri="{9D8B030D-6E8A-4147-A177-3AD203B41FA5}">
                      <a16:colId xmlns:a16="http://schemas.microsoft.com/office/drawing/2014/main" val="343558076"/>
                    </a:ext>
                  </a:extLst>
                </a:gridCol>
                <a:gridCol w="792162">
                  <a:extLst>
                    <a:ext uri="{9D8B030D-6E8A-4147-A177-3AD203B41FA5}">
                      <a16:colId xmlns:a16="http://schemas.microsoft.com/office/drawing/2014/main" val="3520062336"/>
                    </a:ext>
                  </a:extLst>
                </a:gridCol>
                <a:gridCol w="792163">
                  <a:extLst>
                    <a:ext uri="{9D8B030D-6E8A-4147-A177-3AD203B41FA5}">
                      <a16:colId xmlns:a16="http://schemas.microsoft.com/office/drawing/2014/main" val="1800647775"/>
                    </a:ext>
                  </a:extLst>
                </a:gridCol>
                <a:gridCol w="792162">
                  <a:extLst>
                    <a:ext uri="{9D8B030D-6E8A-4147-A177-3AD203B41FA5}">
                      <a16:colId xmlns:a16="http://schemas.microsoft.com/office/drawing/2014/main" val="3389030668"/>
                    </a:ext>
                  </a:extLst>
                </a:gridCol>
                <a:gridCol w="1223963">
                  <a:extLst>
                    <a:ext uri="{9D8B030D-6E8A-4147-A177-3AD203B41FA5}">
                      <a16:colId xmlns:a16="http://schemas.microsoft.com/office/drawing/2014/main" val="3694987991"/>
                    </a:ext>
                  </a:extLst>
                </a:gridCol>
                <a:gridCol w="1223962">
                  <a:extLst>
                    <a:ext uri="{9D8B030D-6E8A-4147-A177-3AD203B41FA5}">
                      <a16:colId xmlns:a16="http://schemas.microsoft.com/office/drawing/2014/main" val="529797650"/>
                    </a:ext>
                  </a:extLst>
                </a:gridCol>
                <a:gridCol w="1225550">
                  <a:extLst>
                    <a:ext uri="{9D8B030D-6E8A-4147-A177-3AD203B41FA5}">
                      <a16:colId xmlns:a16="http://schemas.microsoft.com/office/drawing/2014/main" val="3265886753"/>
                    </a:ext>
                  </a:extLst>
                </a:gridCol>
              </a:tblGrid>
              <a:tr h="907746">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rgbClr val="FF3300"/>
                          </a:solidFill>
                          <a:effectLst/>
                          <a:latin typeface="Tahoma" panose="020B0604030504040204" pitchFamily="34" charset="0"/>
                          <a:ea typeface="+mn-ea"/>
                          <a:cs typeface="+mn-ea"/>
                        </a:rPr>
                        <a:t>阴离子</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ahoma" panose="020B0604030504040204" pitchFamily="34" charset="0"/>
                          <a:ea typeface="+mn-ea"/>
                          <a:cs typeface="+mn-ea"/>
                        </a:rPr>
                        <a:t>配体</a:t>
                      </a:r>
                    </a:p>
                  </a:txBody>
                  <a:tcPr marL="0" marR="0" marT="46782" marB="4678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F</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a:ln>
                            <a:noFill/>
                          </a:ln>
                          <a:solidFill>
                            <a:schemeClr val="tx1"/>
                          </a:solidFill>
                          <a:effectLst/>
                          <a:latin typeface="Times New Roman" panose="02020603050405020304" pitchFamily="18" charset="0"/>
                          <a:ea typeface="+mn-ea"/>
                          <a:cs typeface="+mn-ea"/>
                        </a:rPr>
                        <a:t>氟</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Cl</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endPar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endParaRP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氯</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Br</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a:ln>
                            <a:noFill/>
                          </a:ln>
                          <a:solidFill>
                            <a:schemeClr val="tx1"/>
                          </a:solidFill>
                          <a:effectLst/>
                          <a:latin typeface="Times New Roman" panose="02020603050405020304" pitchFamily="18" charset="0"/>
                          <a:ea typeface="+mn-ea"/>
                          <a:cs typeface="+mn-ea"/>
                        </a:rPr>
                        <a:t>溴</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I</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a:t>
                      </a:r>
                      <a:endPar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endParaRP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a:ln>
                            <a:noFill/>
                          </a:ln>
                          <a:solidFill>
                            <a:schemeClr val="tx1"/>
                          </a:solidFill>
                          <a:effectLst/>
                          <a:latin typeface="Times New Roman" panose="02020603050405020304" pitchFamily="18" charset="0"/>
                          <a:ea typeface="+mn-ea"/>
                          <a:cs typeface="+mn-ea"/>
                        </a:rPr>
                        <a:t>碘</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OH</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endPar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endParaRP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羟基</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CN</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a:ln>
                            <a:noFill/>
                          </a:ln>
                          <a:solidFill>
                            <a:schemeClr val="tx1"/>
                          </a:solidFill>
                          <a:effectLst/>
                          <a:latin typeface="Times New Roman" panose="02020603050405020304" pitchFamily="18" charset="0"/>
                          <a:ea typeface="+mn-ea"/>
                          <a:cs typeface="+mn-ea"/>
                        </a:rPr>
                        <a:t>氰</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rgbClr val="C00000"/>
                          </a:solidFill>
                          <a:effectLst/>
                          <a:latin typeface="Times New Roman" panose="02020603050405020304" pitchFamily="18" charset="0"/>
                          <a:ea typeface="+mn-ea"/>
                          <a:cs typeface="+mn-ea"/>
                        </a:rPr>
                        <a:t>NO</a:t>
                      </a:r>
                      <a:r>
                        <a:rPr kumimoji="0" lang="en-US" altLang="zh-CN" sz="2400" b="1" i="0" u="none" strike="noStrike" cap="none" normalizeH="0" baseline="-25000" dirty="0">
                          <a:ln>
                            <a:noFill/>
                          </a:ln>
                          <a:solidFill>
                            <a:srgbClr val="C00000"/>
                          </a:solidFill>
                          <a:effectLst/>
                          <a:latin typeface="Times New Roman" panose="02020603050405020304" pitchFamily="18" charset="0"/>
                          <a:ea typeface="+mn-ea"/>
                          <a:cs typeface="+mn-ea"/>
                        </a:rPr>
                        <a:t>2</a:t>
                      </a:r>
                      <a:r>
                        <a:rPr kumimoji="0" lang="en-US" altLang="zh-CN" sz="2400" b="1" i="0" u="none" strike="noStrike" cap="none" normalizeH="0" baseline="30000" dirty="0">
                          <a:ln>
                            <a:noFill/>
                          </a:ln>
                          <a:solidFill>
                            <a:srgbClr val="C00000"/>
                          </a:solidFill>
                          <a:effectLst/>
                          <a:latin typeface="Times New Roman" panose="02020603050405020304" pitchFamily="18" charset="0"/>
                          <a:ea typeface="+mn-ea"/>
                          <a:cs typeface="+mn-ea"/>
                        </a:rPr>
                        <a:t>-</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硝基</a:t>
                      </a:r>
                    </a:p>
                  </a:txBody>
                  <a:tcPr marL="0" marR="0" marT="46782" marB="4678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70201315"/>
                  </a:ext>
                </a:extLst>
              </a:tr>
              <a:tr h="58728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a:ln>
                            <a:noFill/>
                          </a:ln>
                          <a:solidFill>
                            <a:schemeClr val="tx1"/>
                          </a:solidFill>
                          <a:effectLst/>
                          <a:latin typeface="Tahoma" panose="020B0604030504040204" pitchFamily="34" charset="0"/>
                          <a:ea typeface="+mn-ea"/>
                          <a:cs typeface="+mn-ea"/>
                        </a:rPr>
                        <a:t>配位原子</a:t>
                      </a:r>
                      <a:endParaRPr kumimoji="0" lang="zh-CN" altLang="en-US" sz="2400" b="1" i="0" u="none" strike="noStrike" cap="none" normalizeH="0" baseline="0">
                        <a:ln>
                          <a:noFill/>
                        </a:ln>
                        <a:solidFill>
                          <a:schemeClr val="tx1"/>
                        </a:solidFill>
                        <a:effectLst/>
                        <a:latin typeface="Times New Roman" panose="02020603050405020304" pitchFamily="18" charset="0"/>
                        <a:ea typeface="+mn-ea"/>
                        <a:cs typeface="+mn-ea"/>
                      </a:endParaRPr>
                    </a:p>
                  </a:txBody>
                  <a:tcPr marL="0" marR="0" marT="46782" marB="4678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F</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Cl</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Br</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I</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O</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C</a:t>
                      </a:r>
                    </a:p>
                  </a:txBody>
                  <a:tcPr marL="0" marR="0" marT="46782" marB="4678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N</a:t>
                      </a:r>
                    </a:p>
                  </a:txBody>
                  <a:tcPr marL="0" marR="0" marT="46782" marB="4678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51291497"/>
                  </a:ext>
                </a:extLst>
              </a:tr>
            </a:tbl>
          </a:graphicData>
        </a:graphic>
      </p:graphicFrame>
      <p:graphicFrame>
        <p:nvGraphicFramePr>
          <p:cNvPr id="6" name="Group 60">
            <a:extLst>
              <a:ext uri="{FF2B5EF4-FFF2-40B4-BE49-F238E27FC236}">
                <a16:creationId xmlns:a16="http://schemas.microsoft.com/office/drawing/2014/main" id="{63AE25F2-AC46-468B-B8C1-0DF69AAB96FF}"/>
              </a:ext>
            </a:extLst>
          </p:cNvPr>
          <p:cNvGraphicFramePr>
            <a:graphicFrameLocks noGrp="1"/>
          </p:cNvGraphicFramePr>
          <p:nvPr>
            <p:extLst>
              <p:ext uri="{D42A27DB-BD31-4B8C-83A1-F6EECF244321}">
                <p14:modId xmlns:p14="http://schemas.microsoft.com/office/powerpoint/2010/main" val="2714732267"/>
              </p:ext>
            </p:extLst>
          </p:nvPr>
        </p:nvGraphicFramePr>
        <p:xfrm>
          <a:off x="501650" y="4652963"/>
          <a:ext cx="8642350" cy="1438670"/>
        </p:xfrm>
        <a:graphic>
          <a:graphicData uri="http://schemas.openxmlformats.org/drawingml/2006/table">
            <a:tbl>
              <a:tblPr/>
              <a:tblGrid>
                <a:gridCol w="1873250">
                  <a:extLst>
                    <a:ext uri="{9D8B030D-6E8A-4147-A177-3AD203B41FA5}">
                      <a16:colId xmlns:a16="http://schemas.microsoft.com/office/drawing/2014/main" val="1198297672"/>
                    </a:ext>
                  </a:extLst>
                </a:gridCol>
                <a:gridCol w="2016125">
                  <a:extLst>
                    <a:ext uri="{9D8B030D-6E8A-4147-A177-3AD203B41FA5}">
                      <a16:colId xmlns:a16="http://schemas.microsoft.com/office/drawing/2014/main" val="430642177"/>
                    </a:ext>
                  </a:extLst>
                </a:gridCol>
                <a:gridCol w="2016125">
                  <a:extLst>
                    <a:ext uri="{9D8B030D-6E8A-4147-A177-3AD203B41FA5}">
                      <a16:colId xmlns:a16="http://schemas.microsoft.com/office/drawing/2014/main" val="1236922331"/>
                    </a:ext>
                  </a:extLst>
                </a:gridCol>
                <a:gridCol w="2736850">
                  <a:extLst>
                    <a:ext uri="{9D8B030D-6E8A-4147-A177-3AD203B41FA5}">
                      <a16:colId xmlns:a16="http://schemas.microsoft.com/office/drawing/2014/main" val="1799825420"/>
                    </a:ext>
                  </a:extLst>
                </a:gridCol>
              </a:tblGrid>
              <a:tr h="84784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rgbClr val="FF3300"/>
                          </a:solidFill>
                          <a:effectLst/>
                          <a:latin typeface="Tahoma" panose="020B0604030504040204" pitchFamily="34" charset="0"/>
                          <a:ea typeface="+mn-ea"/>
                          <a:cs typeface="+mn-ea"/>
                        </a:rPr>
                        <a:t>阴离子</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ahoma" panose="020B0604030504040204" pitchFamily="34" charset="0"/>
                          <a:ea typeface="+mn-ea"/>
                          <a:cs typeface="+mn-ea"/>
                        </a:rPr>
                        <a:t>配体</a:t>
                      </a:r>
                    </a:p>
                  </a:txBody>
                  <a:tcPr marL="0" marR="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rgbClr val="C00000"/>
                          </a:solidFill>
                          <a:effectLst/>
                          <a:latin typeface="Times New Roman" panose="02020603050405020304" pitchFamily="18" charset="0"/>
                          <a:ea typeface="+mn-ea"/>
                          <a:cs typeface="+mn-ea"/>
                        </a:rPr>
                        <a:t>ONO</a:t>
                      </a:r>
                      <a:r>
                        <a:rPr kumimoji="0" lang="en-US" altLang="zh-CN" sz="2400" b="1" i="0" u="none" strike="noStrike" cap="none" normalizeH="0" baseline="30000" dirty="0">
                          <a:ln>
                            <a:noFill/>
                          </a:ln>
                          <a:solidFill>
                            <a:srgbClr val="C00000"/>
                          </a:solidFill>
                          <a:effectLst/>
                          <a:latin typeface="Times New Roman" panose="02020603050405020304" pitchFamily="18" charset="0"/>
                          <a:ea typeface="+mn-ea"/>
                          <a:cs typeface="+mn-ea"/>
                        </a:rPr>
                        <a:t>-</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亚硝酸根</a:t>
                      </a:r>
                    </a:p>
                  </a:txBody>
                  <a:tcPr marL="0" marR="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rgbClr val="FF0000"/>
                          </a:solidFill>
                          <a:effectLst/>
                          <a:latin typeface="Times New Roman" panose="02020603050405020304" pitchFamily="18" charset="0"/>
                          <a:ea typeface="+mn-ea"/>
                          <a:cs typeface="+mn-ea"/>
                        </a:rPr>
                        <a:t>S</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CN</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硫氰酸根</a:t>
                      </a:r>
                    </a:p>
                  </a:txBody>
                  <a:tcPr marL="0" marR="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rgbClr val="FF0000"/>
                          </a:solidFill>
                          <a:effectLst/>
                          <a:latin typeface="Times New Roman" panose="02020603050405020304" pitchFamily="18" charset="0"/>
                          <a:ea typeface="+mn-ea"/>
                          <a:cs typeface="+mn-ea"/>
                        </a:rPr>
                        <a:t>N</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CS</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异硫氰酸根</a:t>
                      </a:r>
                    </a:p>
                  </a:txBody>
                  <a:tcPr marL="0" marR="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4025022"/>
                  </a:ext>
                </a:extLst>
              </a:tr>
              <a:tr h="54039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ahoma" panose="020B0604030504040204" pitchFamily="34" charset="0"/>
                          <a:ea typeface="+mn-ea"/>
                          <a:cs typeface="+mn-ea"/>
                        </a:rPr>
                        <a:t>配位原子</a:t>
                      </a:r>
                      <a:endPar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endParaRPr>
                    </a:p>
                  </a:txBody>
                  <a:tcPr marL="0" marR="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O</a:t>
                      </a:r>
                    </a:p>
                  </a:txBody>
                  <a:tcPr marL="0" marR="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S</a:t>
                      </a:r>
                    </a:p>
                  </a:txBody>
                  <a:tcPr marL="0" marR="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N</a:t>
                      </a:r>
                    </a:p>
                  </a:txBody>
                  <a:tcPr marL="0" marR="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04596546"/>
                  </a:ext>
                </a:extLst>
              </a:tr>
            </a:tbl>
          </a:graphicData>
        </a:graphic>
      </p:graphicFrame>
      <p:sp>
        <p:nvSpPr>
          <p:cNvPr id="3" name="文本框 2">
            <a:extLst>
              <a:ext uri="{FF2B5EF4-FFF2-40B4-BE49-F238E27FC236}">
                <a16:creationId xmlns:a16="http://schemas.microsoft.com/office/drawing/2014/main" id="{8FEBE6B9-5D18-4441-878E-AC3A3BBCE4D1}"/>
              </a:ext>
            </a:extLst>
          </p:cNvPr>
          <p:cNvSpPr txBox="1"/>
          <p:nvPr/>
        </p:nvSpPr>
        <p:spPr>
          <a:xfrm>
            <a:off x="9553575" y="3324225"/>
            <a:ext cx="2019300" cy="646331"/>
          </a:xfrm>
          <a:prstGeom prst="rect">
            <a:avLst/>
          </a:prstGeom>
          <a:noFill/>
        </p:spPr>
        <p:txBody>
          <a:bodyPr wrap="square" rtlCol="0">
            <a:spAutoFit/>
          </a:bodyPr>
          <a:lstStyle/>
          <a:p>
            <a:r>
              <a:rPr lang="zh-CN" altLang="en-US" sz="3600" b="1" dirty="0"/>
              <a:t>两可配体</a:t>
            </a:r>
          </a:p>
        </p:txBody>
      </p:sp>
      <p:sp>
        <p:nvSpPr>
          <p:cNvPr id="7" name="灯片编号占位符 6">
            <a:extLst>
              <a:ext uri="{FF2B5EF4-FFF2-40B4-BE49-F238E27FC236}">
                <a16:creationId xmlns:a16="http://schemas.microsoft.com/office/drawing/2014/main" id="{F55C07ED-C736-458F-96A8-8A536F4E896B}"/>
              </a:ext>
            </a:extLst>
          </p:cNvPr>
          <p:cNvSpPr>
            <a:spLocks noGrp="1"/>
          </p:cNvSpPr>
          <p:nvPr>
            <p:ph type="sldNum" sz="quarter" idx="12"/>
          </p:nvPr>
        </p:nvSpPr>
        <p:spPr/>
        <p:txBody>
          <a:bodyPr/>
          <a:lstStyle/>
          <a:p>
            <a:fld id="{25F43C6C-6CC1-4831-8DEA-3206EFFA1157}" type="slidenum">
              <a:rPr lang="zh-CN" altLang="en-US" smtClean="0"/>
              <a:t>12</a:t>
            </a:fld>
            <a:endParaRPr lang="zh-CN" altLang="en-US"/>
          </a:p>
        </p:txBody>
      </p:sp>
    </p:spTree>
    <p:extLst>
      <p:ext uri="{BB962C8B-B14F-4D97-AF65-F5344CB8AC3E}">
        <p14:creationId xmlns:p14="http://schemas.microsoft.com/office/powerpoint/2010/main" val="194710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3AFE17DC-2B58-4A52-A601-383E9063B4FA}"/>
              </a:ext>
            </a:extLst>
          </p:cNvPr>
          <p:cNvSpPr txBox="1">
            <a:spLocks noChangeArrowheads="1"/>
          </p:cNvSpPr>
          <p:nvPr/>
        </p:nvSpPr>
        <p:spPr bwMode="auto">
          <a:xfrm>
            <a:off x="739330" y="421403"/>
            <a:ext cx="86423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zh-CN" altLang="en-US" sz="2400" b="1" dirty="0">
                <a:latin typeface="Times New Roman" panose="02020603050405020304" pitchFamily="18" charset="0"/>
                <a:ea typeface="+mn-ea"/>
                <a:cs typeface="+mn-ea"/>
              </a:rPr>
              <a:t>单齿配体</a:t>
            </a:r>
            <a:r>
              <a:rPr lang="zh-CN" altLang="en-US" sz="2400" dirty="0">
                <a:latin typeface="Times New Roman" panose="02020603050405020304" pitchFamily="18" charset="0"/>
                <a:ea typeface="+mn-ea"/>
                <a:cs typeface="+mn-ea"/>
              </a:rPr>
              <a:t>：</a:t>
            </a:r>
            <a:r>
              <a:rPr lang="zh-CN" altLang="en-US" sz="2400" dirty="0">
                <a:solidFill>
                  <a:srgbClr val="FFFF00"/>
                </a:solidFill>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一个配体中只含</a:t>
            </a:r>
            <a:r>
              <a:rPr lang="zh-CN" altLang="en-US" sz="2400" b="1" dirty="0">
                <a:solidFill>
                  <a:srgbClr val="0070C0"/>
                </a:solidFill>
                <a:latin typeface="Times New Roman" panose="02020603050405020304" pitchFamily="18" charset="0"/>
                <a:ea typeface="+mn-ea"/>
                <a:cs typeface="+mn-ea"/>
              </a:rPr>
              <a:t>一个</a:t>
            </a:r>
            <a:r>
              <a:rPr lang="zh-CN" altLang="en-US" sz="2400" dirty="0">
                <a:latin typeface="Times New Roman" panose="02020603050405020304" pitchFamily="18" charset="0"/>
                <a:ea typeface="+mn-ea"/>
                <a:cs typeface="+mn-ea"/>
              </a:rPr>
              <a:t>配位原子</a:t>
            </a:r>
          </a:p>
        </p:txBody>
      </p:sp>
      <p:sp>
        <p:nvSpPr>
          <p:cNvPr id="4" name="Text Box 3">
            <a:extLst>
              <a:ext uri="{FF2B5EF4-FFF2-40B4-BE49-F238E27FC236}">
                <a16:creationId xmlns:a16="http://schemas.microsoft.com/office/drawing/2014/main" id="{984A97A9-3970-4EF5-97BF-74ED3B9EF594}"/>
              </a:ext>
            </a:extLst>
          </p:cNvPr>
          <p:cNvSpPr txBox="1">
            <a:spLocks noChangeArrowheads="1"/>
          </p:cNvSpPr>
          <p:nvPr/>
        </p:nvSpPr>
        <p:spPr bwMode="auto">
          <a:xfrm>
            <a:off x="739330" y="947254"/>
            <a:ext cx="8351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多齿配体：</a:t>
            </a:r>
            <a:r>
              <a:rPr lang="zh-CN" altLang="en-US" sz="2400" b="1" dirty="0">
                <a:solidFill>
                  <a:srgbClr val="FFFF00"/>
                </a:solidFill>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一个配体中含有</a:t>
            </a:r>
            <a:r>
              <a:rPr lang="zh-CN" altLang="en-US" sz="2400" b="1" dirty="0">
                <a:solidFill>
                  <a:srgbClr val="0070C0"/>
                </a:solidFill>
                <a:latin typeface="Times New Roman" panose="02020603050405020304" pitchFamily="18" charset="0"/>
                <a:ea typeface="+mn-ea"/>
                <a:cs typeface="+mn-ea"/>
              </a:rPr>
              <a:t>多个</a:t>
            </a:r>
            <a:r>
              <a:rPr lang="zh-CN" altLang="en-US" sz="2400" dirty="0">
                <a:latin typeface="Times New Roman" panose="02020603050405020304" pitchFamily="18" charset="0"/>
                <a:ea typeface="+mn-ea"/>
                <a:cs typeface="+mn-ea"/>
              </a:rPr>
              <a:t>配位原子</a:t>
            </a:r>
          </a:p>
        </p:txBody>
      </p:sp>
      <p:sp>
        <p:nvSpPr>
          <p:cNvPr id="5" name="Text Box 4">
            <a:extLst>
              <a:ext uri="{FF2B5EF4-FFF2-40B4-BE49-F238E27FC236}">
                <a16:creationId xmlns:a16="http://schemas.microsoft.com/office/drawing/2014/main" id="{18A5ECED-D697-4757-B7A5-CCE9E330716B}"/>
              </a:ext>
            </a:extLst>
          </p:cNvPr>
          <p:cNvSpPr txBox="1">
            <a:spLocks noChangeArrowheads="1"/>
          </p:cNvSpPr>
          <p:nvPr/>
        </p:nvSpPr>
        <p:spPr bwMode="auto">
          <a:xfrm>
            <a:off x="806005" y="1517577"/>
            <a:ext cx="49672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dirty="0">
                <a:latin typeface="Times New Roman" panose="02020603050405020304" pitchFamily="18" charset="0"/>
                <a:ea typeface="+mn-ea"/>
                <a:cs typeface="+mn-ea"/>
              </a:rPr>
              <a:t>二齿配体：乙二胺（</a:t>
            </a:r>
            <a:r>
              <a:rPr lang="en-US" altLang="zh-CN" sz="2400" dirty="0" err="1">
                <a:solidFill>
                  <a:schemeClr val="hlink"/>
                </a:solidFill>
                <a:latin typeface="Times New Roman" panose="02020603050405020304" pitchFamily="18" charset="0"/>
                <a:ea typeface="+mn-ea"/>
                <a:cs typeface="+mn-ea"/>
              </a:rPr>
              <a:t>en</a:t>
            </a:r>
            <a:r>
              <a:rPr lang="zh-CN" altLang="en-US" sz="2400" dirty="0">
                <a:latin typeface="Times New Roman" panose="02020603050405020304" pitchFamily="18" charset="0"/>
                <a:ea typeface="+mn-ea"/>
                <a:cs typeface="+mn-ea"/>
              </a:rPr>
              <a:t>）</a:t>
            </a:r>
          </a:p>
        </p:txBody>
      </p:sp>
      <p:graphicFrame>
        <p:nvGraphicFramePr>
          <p:cNvPr id="6" name="Object 5">
            <a:extLst>
              <a:ext uri="{FF2B5EF4-FFF2-40B4-BE49-F238E27FC236}">
                <a16:creationId xmlns:a16="http://schemas.microsoft.com/office/drawing/2014/main" id="{FA3FEF55-1660-44D2-82EF-402D82E7CBB2}"/>
              </a:ext>
            </a:extLst>
          </p:cNvPr>
          <p:cNvGraphicFramePr>
            <a:graphicFrameLocks noChangeAspect="1"/>
          </p:cNvGraphicFramePr>
          <p:nvPr>
            <p:extLst>
              <p:ext uri="{D42A27DB-BD31-4B8C-83A1-F6EECF244321}">
                <p14:modId xmlns:p14="http://schemas.microsoft.com/office/powerpoint/2010/main" val="2107302282"/>
              </p:ext>
            </p:extLst>
          </p:nvPr>
        </p:nvGraphicFramePr>
        <p:xfrm>
          <a:off x="4174680" y="1557237"/>
          <a:ext cx="3390455" cy="621976"/>
        </p:xfrm>
        <a:graphic>
          <a:graphicData uri="http://schemas.openxmlformats.org/presentationml/2006/ole">
            <mc:AlternateContent xmlns:mc="http://schemas.openxmlformats.org/markup-compatibility/2006">
              <mc:Choice xmlns:v="urn:schemas-microsoft-com:vml" Requires="v">
                <p:oleObj spid="_x0000_s2193" r:id="rId3" imgW="1790700" imgH="292100" progId="Equation.3">
                  <p:embed/>
                </p:oleObj>
              </mc:Choice>
              <mc:Fallback>
                <p:oleObj r:id="rId3" imgW="1790700" imgH="292100" progId="Equation.3">
                  <p:embed/>
                  <p:pic>
                    <p:nvPicPr>
                      <p:cNvPr id="15366" name="Object 5">
                        <a:extLst>
                          <a:ext uri="{FF2B5EF4-FFF2-40B4-BE49-F238E27FC236}">
                            <a16:creationId xmlns:a16="http://schemas.microsoft.com/office/drawing/2014/main" id="{C51479D8-9013-494A-A0E5-8C9F3EFC1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680" y="1557237"/>
                        <a:ext cx="3390455" cy="621976"/>
                      </a:xfrm>
                      <a:prstGeom prst="rect">
                        <a:avLst/>
                      </a:prstGeom>
                      <a:noFill/>
                      <a:ln>
                        <a:noFill/>
                      </a:ln>
                      <a:effectLst/>
                      <a:extLst/>
                    </p:spPr>
                  </p:pic>
                </p:oleObj>
              </mc:Fallback>
            </mc:AlternateContent>
          </a:graphicData>
        </a:graphic>
      </p:graphicFrame>
      <p:sp>
        <p:nvSpPr>
          <p:cNvPr id="7" name="Text Box 6">
            <a:extLst>
              <a:ext uri="{FF2B5EF4-FFF2-40B4-BE49-F238E27FC236}">
                <a16:creationId xmlns:a16="http://schemas.microsoft.com/office/drawing/2014/main" id="{D719A0C3-3BA3-4FA7-BE2C-113854EBCB5C}"/>
              </a:ext>
            </a:extLst>
          </p:cNvPr>
          <p:cNvSpPr txBox="1">
            <a:spLocks noChangeArrowheads="1"/>
          </p:cNvSpPr>
          <p:nvPr/>
        </p:nvSpPr>
        <p:spPr bwMode="auto">
          <a:xfrm>
            <a:off x="806005" y="2090914"/>
            <a:ext cx="64803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dirty="0">
                <a:latin typeface="Times New Roman" panose="02020603050405020304" pitchFamily="18" charset="0"/>
                <a:ea typeface="+mn-ea"/>
                <a:cs typeface="+mn-ea"/>
              </a:rPr>
              <a:t>                    乙二酸根（即草酸根）  </a:t>
            </a:r>
            <a:r>
              <a:rPr lang="en-US" altLang="zh-CN" sz="2400" dirty="0">
                <a:latin typeface="Times New Roman" panose="02020603050405020304" pitchFamily="18" charset="0"/>
                <a:ea typeface="+mn-ea"/>
                <a:cs typeface="+mn-ea"/>
              </a:rPr>
              <a:t>C</a:t>
            </a:r>
            <a:r>
              <a:rPr lang="en-US" altLang="zh-CN" sz="2400" baseline="-25000" dirty="0">
                <a:latin typeface="Times New Roman" panose="02020603050405020304" pitchFamily="18" charset="0"/>
                <a:ea typeface="+mn-ea"/>
                <a:cs typeface="+mn-ea"/>
              </a:rPr>
              <a:t>2</a:t>
            </a:r>
            <a:r>
              <a:rPr lang="en-US" altLang="zh-CN" sz="2400" dirty="0">
                <a:latin typeface="Times New Roman" panose="02020603050405020304" pitchFamily="18" charset="0"/>
                <a:ea typeface="+mn-ea"/>
                <a:cs typeface="+mn-ea"/>
              </a:rPr>
              <a:t>O</a:t>
            </a:r>
            <a:r>
              <a:rPr lang="en-US" altLang="zh-CN" sz="2400" baseline="-25000" dirty="0">
                <a:latin typeface="Times New Roman" panose="02020603050405020304" pitchFamily="18" charset="0"/>
                <a:ea typeface="+mn-ea"/>
                <a:cs typeface="+mn-ea"/>
              </a:rPr>
              <a:t>4</a:t>
            </a:r>
            <a:r>
              <a:rPr lang="en-US" altLang="zh-CN" sz="2400" baseline="30000" dirty="0">
                <a:latin typeface="Times New Roman" panose="02020603050405020304" pitchFamily="18" charset="0"/>
                <a:ea typeface="+mn-ea"/>
                <a:cs typeface="+mn-ea"/>
              </a:rPr>
              <a:t>2-</a:t>
            </a:r>
          </a:p>
        </p:txBody>
      </p:sp>
      <p:sp>
        <p:nvSpPr>
          <p:cNvPr id="8" name="Text Box 7">
            <a:extLst>
              <a:ext uri="{FF2B5EF4-FFF2-40B4-BE49-F238E27FC236}">
                <a16:creationId xmlns:a16="http://schemas.microsoft.com/office/drawing/2014/main" id="{58752684-BDF8-4978-94E2-BD0B909D559A}"/>
              </a:ext>
            </a:extLst>
          </p:cNvPr>
          <p:cNvSpPr txBox="1">
            <a:spLocks noChangeArrowheads="1"/>
          </p:cNvSpPr>
          <p:nvPr/>
        </p:nvSpPr>
        <p:spPr bwMode="auto">
          <a:xfrm>
            <a:off x="797370" y="2638530"/>
            <a:ext cx="7561263"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dirty="0">
                <a:latin typeface="Times New Roman" panose="02020603050405020304" pitchFamily="18" charset="0"/>
                <a:ea typeface="+mn-ea"/>
                <a:cs typeface="+mn-ea"/>
              </a:rPr>
              <a:t>六齿配体：乙二胺四乙酸根 </a:t>
            </a:r>
            <a:r>
              <a:rPr lang="en-US" altLang="zh-CN" sz="2400" dirty="0">
                <a:solidFill>
                  <a:schemeClr val="hlink"/>
                </a:solidFill>
                <a:latin typeface="Times New Roman" panose="02020603050405020304" pitchFamily="18" charset="0"/>
                <a:ea typeface="+mn-ea"/>
                <a:cs typeface="+mn-ea"/>
              </a:rPr>
              <a:t>EDTA</a:t>
            </a:r>
            <a:endParaRPr lang="zh-CN" altLang="en-US" sz="2400" dirty="0">
              <a:latin typeface="Times New Roman" panose="02020603050405020304" pitchFamily="18" charset="0"/>
              <a:ea typeface="+mn-ea"/>
              <a:cs typeface="+mn-ea"/>
            </a:endParaRPr>
          </a:p>
        </p:txBody>
      </p:sp>
      <p:sp>
        <p:nvSpPr>
          <p:cNvPr id="10" name="Text Box 3">
            <a:extLst>
              <a:ext uri="{FF2B5EF4-FFF2-40B4-BE49-F238E27FC236}">
                <a16:creationId xmlns:a16="http://schemas.microsoft.com/office/drawing/2014/main" id="{D2334782-8E48-4A18-A149-925CFD70AAF1}"/>
              </a:ext>
            </a:extLst>
          </p:cNvPr>
          <p:cNvSpPr txBox="1">
            <a:spLocks noChangeArrowheads="1"/>
          </p:cNvSpPr>
          <p:nvPr/>
        </p:nvSpPr>
        <p:spPr bwMode="auto">
          <a:xfrm>
            <a:off x="5773292" y="6289071"/>
            <a:ext cx="5688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a:spcBef>
                <a:spcPct val="50000"/>
              </a:spcBef>
              <a:buClrTx/>
              <a:buSzTx/>
              <a:buNone/>
            </a:pPr>
            <a:r>
              <a:rPr lang="zh-CN" altLang="en-US" sz="2000" b="1" dirty="0">
                <a:latin typeface="+mn-lt"/>
                <a:cs typeface="+mn-ea"/>
              </a:rPr>
              <a:t>图 </a:t>
            </a:r>
            <a:r>
              <a:rPr lang="en-US" altLang="zh-CN" sz="2000" b="1" dirty="0">
                <a:latin typeface="+mn-lt"/>
                <a:cs typeface="+mn-ea"/>
              </a:rPr>
              <a:t>10-2 </a:t>
            </a:r>
            <a:r>
              <a:rPr lang="en-US" altLang="zh-CN" sz="2000" b="1" dirty="0">
                <a:latin typeface="+mn-lt"/>
                <a:ea typeface="+mn-ea"/>
                <a:cs typeface="+mn-ea"/>
              </a:rPr>
              <a:t>[Ca(EDTA)]</a:t>
            </a:r>
            <a:r>
              <a:rPr lang="en-US" altLang="zh-CN" sz="2000" b="1" baseline="30000" dirty="0">
                <a:latin typeface="+mn-lt"/>
                <a:ea typeface="+mn-ea"/>
                <a:cs typeface="+mn-ea"/>
              </a:rPr>
              <a:t>2-</a:t>
            </a:r>
            <a:r>
              <a:rPr lang="zh-CN" altLang="en-US" sz="2000" b="1" dirty="0">
                <a:latin typeface="+mn-lt"/>
                <a:ea typeface="+mn-ea"/>
                <a:cs typeface="+mn-ea"/>
              </a:rPr>
              <a:t>的结构</a:t>
            </a:r>
          </a:p>
        </p:txBody>
      </p:sp>
      <p:sp>
        <p:nvSpPr>
          <p:cNvPr id="11" name="灯片编号占位符 10">
            <a:extLst>
              <a:ext uri="{FF2B5EF4-FFF2-40B4-BE49-F238E27FC236}">
                <a16:creationId xmlns:a16="http://schemas.microsoft.com/office/drawing/2014/main" id="{53B48E88-5EE5-43BE-A9AF-5CDB9CBD2DA8}"/>
              </a:ext>
            </a:extLst>
          </p:cNvPr>
          <p:cNvSpPr>
            <a:spLocks noGrp="1"/>
          </p:cNvSpPr>
          <p:nvPr>
            <p:ph type="sldNum" sz="quarter" idx="12"/>
          </p:nvPr>
        </p:nvSpPr>
        <p:spPr/>
        <p:txBody>
          <a:bodyPr/>
          <a:lstStyle/>
          <a:p>
            <a:fld id="{25F43C6C-6CC1-4831-8DEA-3206EFFA1157}" type="slidenum">
              <a:rPr lang="zh-CN" altLang="en-US" smtClean="0"/>
              <a:t>13</a:t>
            </a:fld>
            <a:endParaRPr lang="zh-CN" altLang="en-US"/>
          </a:p>
        </p:txBody>
      </p:sp>
      <p:pic>
        <p:nvPicPr>
          <p:cNvPr id="13" name="图片 12">
            <a:extLst>
              <a:ext uri="{FF2B5EF4-FFF2-40B4-BE49-F238E27FC236}">
                <a16:creationId xmlns:a16="http://schemas.microsoft.com/office/drawing/2014/main" id="{5564FF3E-F6CC-4878-ADE0-CF07614EC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0744" y="3167475"/>
            <a:ext cx="9205881" cy="2943632"/>
          </a:xfrm>
          <a:prstGeom prst="rect">
            <a:avLst/>
          </a:prstGeom>
        </p:spPr>
      </p:pic>
      <p:sp>
        <p:nvSpPr>
          <p:cNvPr id="14" name="矩形 13">
            <a:extLst>
              <a:ext uri="{FF2B5EF4-FFF2-40B4-BE49-F238E27FC236}">
                <a16:creationId xmlns:a16="http://schemas.microsoft.com/office/drawing/2014/main" id="{24CE3764-1509-4014-A528-D7E7DADF10F6}"/>
              </a:ext>
            </a:extLst>
          </p:cNvPr>
          <p:cNvSpPr/>
          <p:nvPr/>
        </p:nvSpPr>
        <p:spPr>
          <a:xfrm>
            <a:off x="2784716" y="6319849"/>
            <a:ext cx="2779928" cy="369332"/>
          </a:xfrm>
          <a:prstGeom prst="rect">
            <a:avLst/>
          </a:prstGeom>
        </p:spPr>
        <p:txBody>
          <a:bodyPr wrap="none">
            <a:spAutoFit/>
          </a:bodyPr>
          <a:lstStyle/>
          <a:p>
            <a:pPr algn="ctr">
              <a:spcBef>
                <a:spcPct val="50000"/>
              </a:spcBef>
            </a:pPr>
            <a:r>
              <a:rPr lang="zh-CN" altLang="en-US" b="1" dirty="0">
                <a:cs typeface="+mn-ea"/>
              </a:rPr>
              <a:t>图 </a:t>
            </a:r>
            <a:r>
              <a:rPr lang="en-US" altLang="zh-CN" b="1" dirty="0">
                <a:cs typeface="+mn-ea"/>
              </a:rPr>
              <a:t>10-1 [Cu(</a:t>
            </a:r>
            <a:r>
              <a:rPr lang="en-US" altLang="zh-CN" b="1" dirty="0" err="1">
                <a:cs typeface="+mn-ea"/>
              </a:rPr>
              <a:t>en</a:t>
            </a:r>
            <a:r>
              <a:rPr lang="en-US" altLang="zh-CN" b="1" dirty="0">
                <a:cs typeface="+mn-ea"/>
              </a:rPr>
              <a:t>)</a:t>
            </a:r>
            <a:r>
              <a:rPr lang="en-US" altLang="zh-CN" b="1" baseline="-25000" dirty="0">
                <a:cs typeface="+mn-ea"/>
              </a:rPr>
              <a:t>2</a:t>
            </a:r>
            <a:r>
              <a:rPr lang="en-US" altLang="zh-CN" b="1" dirty="0">
                <a:cs typeface="+mn-ea"/>
              </a:rPr>
              <a:t>]</a:t>
            </a:r>
            <a:r>
              <a:rPr lang="en-US" altLang="zh-CN" b="1" baseline="30000" dirty="0">
                <a:cs typeface="+mn-ea"/>
              </a:rPr>
              <a:t>2+</a:t>
            </a:r>
            <a:r>
              <a:rPr lang="zh-CN" altLang="en-US" b="1" dirty="0">
                <a:cs typeface="+mn-ea"/>
              </a:rPr>
              <a:t>的结构 </a:t>
            </a:r>
          </a:p>
        </p:txBody>
      </p:sp>
    </p:spTree>
    <p:extLst>
      <p:ext uri="{BB962C8B-B14F-4D97-AF65-F5344CB8AC3E}">
        <p14:creationId xmlns:p14="http://schemas.microsoft.com/office/powerpoint/2010/main" val="42260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linds(horizont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77045B-74E4-4583-B7E6-16E08345AE60}"/>
              </a:ext>
            </a:extLst>
          </p:cNvPr>
          <p:cNvSpPr>
            <a:spLocks noGrp="1"/>
          </p:cNvSpPr>
          <p:nvPr>
            <p:ph type="title"/>
          </p:nvPr>
        </p:nvSpPr>
        <p:spPr>
          <a:xfrm>
            <a:off x="152589" y="423081"/>
            <a:ext cx="11680019" cy="1363340"/>
          </a:xfrm>
        </p:spPr>
        <p:txBody>
          <a:bodyPr/>
          <a:lstStyle/>
          <a:p>
            <a:pPr>
              <a:lnSpc>
                <a:spcPct val="150000"/>
              </a:lnSpc>
            </a:pPr>
            <a:r>
              <a:rPr lang="zh-CN" altLang="en-US" dirty="0"/>
              <a:t>（</a:t>
            </a:r>
            <a:r>
              <a:rPr lang="en-US" altLang="zh-CN" dirty="0"/>
              <a:t>5</a:t>
            </a:r>
            <a:r>
              <a:rPr lang="zh-CN" altLang="en-US" dirty="0"/>
              <a:t>） 配位数</a:t>
            </a:r>
            <a:r>
              <a:rPr lang="en-US" altLang="zh-CN" dirty="0"/>
              <a:t>—— </a:t>
            </a:r>
            <a:r>
              <a:rPr lang="zh-CN" altLang="en-US" dirty="0">
                <a:latin typeface="Times New Roman" panose="02020603050405020304" pitchFamily="18" charset="0"/>
                <a:ea typeface="+mn-ea"/>
                <a:cs typeface="+mn-ea"/>
              </a:rPr>
              <a:t>与中心离子（或原子）成键的</a:t>
            </a:r>
            <a:r>
              <a:rPr lang="zh-CN" altLang="en-US" dirty="0">
                <a:solidFill>
                  <a:srgbClr val="FF3300"/>
                </a:solidFill>
                <a:latin typeface="Times New Roman" panose="02020603050405020304" pitchFamily="18" charset="0"/>
                <a:ea typeface="+mn-ea"/>
                <a:cs typeface="+mn-ea"/>
              </a:rPr>
              <a:t>配位原子的总数</a:t>
            </a:r>
            <a:br>
              <a:rPr lang="zh-CN" altLang="en-US" dirty="0">
                <a:solidFill>
                  <a:srgbClr val="FF3300"/>
                </a:solidFill>
                <a:latin typeface="Times New Roman" panose="02020603050405020304" pitchFamily="18" charset="0"/>
                <a:ea typeface="+mn-ea"/>
                <a:cs typeface="+mn-ea"/>
              </a:rPr>
            </a:br>
            <a:endParaRPr lang="zh-CN" altLang="en-US" dirty="0"/>
          </a:p>
        </p:txBody>
      </p:sp>
      <p:graphicFrame>
        <p:nvGraphicFramePr>
          <p:cNvPr id="3" name="Object 2">
            <a:extLst>
              <a:ext uri="{FF2B5EF4-FFF2-40B4-BE49-F238E27FC236}">
                <a16:creationId xmlns:a16="http://schemas.microsoft.com/office/drawing/2014/main" id="{8F67F8A4-E188-4BC4-840D-96C4130B9723}"/>
              </a:ext>
            </a:extLst>
          </p:cNvPr>
          <p:cNvGraphicFramePr>
            <a:graphicFrameLocks noChangeAspect="1"/>
          </p:cNvGraphicFramePr>
          <p:nvPr>
            <p:extLst>
              <p:ext uri="{D42A27DB-BD31-4B8C-83A1-F6EECF244321}">
                <p14:modId xmlns:p14="http://schemas.microsoft.com/office/powerpoint/2010/main" val="4290712902"/>
              </p:ext>
            </p:extLst>
          </p:nvPr>
        </p:nvGraphicFramePr>
        <p:xfrm>
          <a:off x="1217116" y="1786421"/>
          <a:ext cx="7312736" cy="809655"/>
        </p:xfrm>
        <a:graphic>
          <a:graphicData uri="http://schemas.openxmlformats.org/presentationml/2006/ole">
            <mc:AlternateContent xmlns:mc="http://schemas.openxmlformats.org/markup-compatibility/2006">
              <mc:Choice xmlns:v="urn:schemas-microsoft-com:vml" Requires="v">
                <p:oleObj spid="_x0000_s4324" r:id="rId3" imgW="2272314" imgH="253890" progId="Equation.3">
                  <p:embed/>
                </p:oleObj>
              </mc:Choice>
              <mc:Fallback>
                <p:oleObj r:id="rId3" imgW="2272314" imgH="253890" progId="Equation.3">
                  <p:embed/>
                  <p:pic>
                    <p:nvPicPr>
                      <p:cNvPr id="17411" name="Object 2">
                        <a:extLst>
                          <a:ext uri="{FF2B5EF4-FFF2-40B4-BE49-F238E27FC236}">
                            <a16:creationId xmlns:a16="http://schemas.microsoft.com/office/drawing/2014/main" id="{D44D8B03-FFFE-4BB9-AC94-98B83983D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116" y="1786421"/>
                        <a:ext cx="7312736" cy="809655"/>
                      </a:xfrm>
                      <a:prstGeom prst="rect">
                        <a:avLst/>
                      </a:prstGeom>
                      <a:noFill/>
                      <a:ln>
                        <a:noFill/>
                      </a:ln>
                      <a:effectLst/>
                      <a:extLst/>
                    </p:spPr>
                  </p:pic>
                </p:oleObj>
              </mc:Fallback>
            </mc:AlternateContent>
          </a:graphicData>
        </a:graphic>
      </p:graphicFrame>
      <p:graphicFrame>
        <p:nvGraphicFramePr>
          <p:cNvPr id="4" name="Object 3">
            <a:extLst>
              <a:ext uri="{FF2B5EF4-FFF2-40B4-BE49-F238E27FC236}">
                <a16:creationId xmlns:a16="http://schemas.microsoft.com/office/drawing/2014/main" id="{63F55E84-D89B-46C8-8043-B6E7DCAE2170}"/>
              </a:ext>
            </a:extLst>
          </p:cNvPr>
          <p:cNvGraphicFramePr>
            <a:graphicFrameLocks noChangeAspect="1"/>
          </p:cNvGraphicFramePr>
          <p:nvPr>
            <p:extLst>
              <p:ext uri="{D42A27DB-BD31-4B8C-83A1-F6EECF244321}">
                <p14:modId xmlns:p14="http://schemas.microsoft.com/office/powerpoint/2010/main" val="2104398319"/>
              </p:ext>
            </p:extLst>
          </p:nvPr>
        </p:nvGraphicFramePr>
        <p:xfrm>
          <a:off x="1217116" y="2596076"/>
          <a:ext cx="5978455" cy="3577299"/>
        </p:xfrm>
        <a:graphic>
          <a:graphicData uri="http://schemas.openxmlformats.org/presentationml/2006/ole">
            <mc:AlternateContent xmlns:mc="http://schemas.openxmlformats.org/markup-compatibility/2006">
              <mc:Choice xmlns:v="urn:schemas-microsoft-com:vml" Requires="v">
                <p:oleObj spid="_x0000_s4325" name="公式" r:id="rId5" imgW="2489200" imgH="1473200" progId="Equation.3">
                  <p:embed/>
                </p:oleObj>
              </mc:Choice>
              <mc:Fallback>
                <p:oleObj name="公式" r:id="rId5" imgW="2489200" imgH="1473200" progId="Equation.3">
                  <p:embed/>
                  <p:pic>
                    <p:nvPicPr>
                      <p:cNvPr id="17412" name="Object 3">
                        <a:extLst>
                          <a:ext uri="{FF2B5EF4-FFF2-40B4-BE49-F238E27FC236}">
                            <a16:creationId xmlns:a16="http://schemas.microsoft.com/office/drawing/2014/main" id="{02BEE6FD-0231-4809-A7DE-73C2BDE35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116" y="2596076"/>
                        <a:ext cx="5978455" cy="3577299"/>
                      </a:xfrm>
                      <a:prstGeom prst="rect">
                        <a:avLst/>
                      </a:prstGeom>
                      <a:noFill/>
                      <a:ln>
                        <a:noFill/>
                      </a:ln>
                      <a:effectLst/>
                      <a:extLst/>
                    </p:spPr>
                  </p:pic>
                </p:oleObj>
              </mc:Fallback>
            </mc:AlternateContent>
          </a:graphicData>
        </a:graphic>
      </p:graphicFrame>
      <p:sp>
        <p:nvSpPr>
          <p:cNvPr id="5" name="灯片编号占位符 4">
            <a:extLst>
              <a:ext uri="{FF2B5EF4-FFF2-40B4-BE49-F238E27FC236}">
                <a16:creationId xmlns:a16="http://schemas.microsoft.com/office/drawing/2014/main" id="{E636B647-A76F-40DB-8CA6-D2579E9E3A8B}"/>
              </a:ext>
            </a:extLst>
          </p:cNvPr>
          <p:cNvSpPr>
            <a:spLocks noGrp="1"/>
          </p:cNvSpPr>
          <p:nvPr>
            <p:ph type="sldNum" sz="quarter" idx="12"/>
          </p:nvPr>
        </p:nvSpPr>
        <p:spPr/>
        <p:txBody>
          <a:bodyPr/>
          <a:lstStyle/>
          <a:p>
            <a:fld id="{25F43C6C-6CC1-4831-8DEA-3206EFFA1157}" type="slidenum">
              <a:rPr lang="zh-CN" altLang="en-US" smtClean="0"/>
              <a:t>14</a:t>
            </a:fld>
            <a:endParaRPr lang="zh-CN" altLang="en-US"/>
          </a:p>
        </p:txBody>
      </p:sp>
    </p:spTree>
    <p:extLst>
      <p:ext uri="{BB962C8B-B14F-4D97-AF65-F5344CB8AC3E}">
        <p14:creationId xmlns:p14="http://schemas.microsoft.com/office/powerpoint/2010/main" val="157082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7D774-6EE1-45BB-9F0C-A4CBB95737B1}"/>
              </a:ext>
            </a:extLst>
          </p:cNvPr>
          <p:cNvSpPr>
            <a:spLocks noGrp="1"/>
          </p:cNvSpPr>
          <p:nvPr>
            <p:ph type="title"/>
          </p:nvPr>
        </p:nvSpPr>
        <p:spPr>
          <a:xfrm>
            <a:off x="611713" y="771414"/>
            <a:ext cx="10515600" cy="499110"/>
          </a:xfrm>
        </p:spPr>
        <p:txBody>
          <a:bodyPr/>
          <a:lstStyle/>
          <a:p>
            <a:r>
              <a:rPr lang="zh-CN" altLang="en-US" sz="3600" dirty="0"/>
              <a:t>常见的配位数 </a:t>
            </a:r>
            <a:r>
              <a:rPr lang="en-US" altLang="zh-CN" sz="3600" dirty="0">
                <a:cs typeface="+mn-ea"/>
              </a:rPr>
              <a:t>2</a:t>
            </a:r>
            <a:r>
              <a:rPr lang="zh-CN" altLang="en-US" sz="3600" dirty="0">
                <a:cs typeface="+mn-ea"/>
              </a:rPr>
              <a:t>，</a:t>
            </a:r>
            <a:r>
              <a:rPr lang="en-US" altLang="zh-CN" sz="3600" dirty="0">
                <a:cs typeface="+mn-ea"/>
              </a:rPr>
              <a:t>4</a:t>
            </a:r>
            <a:r>
              <a:rPr lang="zh-CN" altLang="en-US" sz="3600" dirty="0">
                <a:cs typeface="+mn-ea"/>
              </a:rPr>
              <a:t>，</a:t>
            </a:r>
            <a:r>
              <a:rPr lang="en-US" altLang="zh-CN" sz="3600" dirty="0">
                <a:cs typeface="+mn-ea"/>
              </a:rPr>
              <a:t>6</a:t>
            </a:r>
            <a:r>
              <a:rPr lang="zh-CN" altLang="en-US" sz="3600" dirty="0">
                <a:cs typeface="+mn-ea"/>
              </a:rPr>
              <a:t>，</a:t>
            </a:r>
            <a:r>
              <a:rPr lang="en-US" altLang="zh-CN" sz="3600" dirty="0">
                <a:cs typeface="+mn-ea"/>
              </a:rPr>
              <a:t>8 </a:t>
            </a:r>
            <a:r>
              <a:rPr lang="zh-CN" altLang="en-US" sz="3600" dirty="0">
                <a:cs typeface="+mn-ea"/>
              </a:rPr>
              <a:t>等 </a:t>
            </a:r>
            <a:br>
              <a:rPr lang="zh-CN" altLang="en-US" sz="3600" dirty="0">
                <a:cs typeface="+mn-ea"/>
              </a:rPr>
            </a:br>
            <a:endParaRPr lang="zh-CN" altLang="en-US" sz="3600" dirty="0"/>
          </a:p>
        </p:txBody>
      </p:sp>
      <p:sp>
        <p:nvSpPr>
          <p:cNvPr id="3" name="Rectangle 2">
            <a:extLst>
              <a:ext uri="{FF2B5EF4-FFF2-40B4-BE49-F238E27FC236}">
                <a16:creationId xmlns:a16="http://schemas.microsoft.com/office/drawing/2014/main" id="{9E375719-FABF-420C-B7BF-B2A1F1F16A53}"/>
              </a:ext>
            </a:extLst>
          </p:cNvPr>
          <p:cNvSpPr txBox="1">
            <a:spLocks noChangeArrowheads="1"/>
          </p:cNvSpPr>
          <p:nvPr/>
        </p:nvSpPr>
        <p:spPr>
          <a:xfrm>
            <a:off x="3758565" y="471290"/>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dirty="0">
              <a:cs typeface="+mn-ea"/>
            </a:endParaRPr>
          </a:p>
        </p:txBody>
      </p:sp>
      <p:sp>
        <p:nvSpPr>
          <p:cNvPr id="4" name="Text Box 3">
            <a:extLst>
              <a:ext uri="{FF2B5EF4-FFF2-40B4-BE49-F238E27FC236}">
                <a16:creationId xmlns:a16="http://schemas.microsoft.com/office/drawing/2014/main" id="{699F8291-ADAD-44E9-88C7-B682477F4A05}"/>
              </a:ext>
            </a:extLst>
          </p:cNvPr>
          <p:cNvSpPr txBox="1">
            <a:spLocks noChangeArrowheads="1"/>
          </p:cNvSpPr>
          <p:nvPr/>
        </p:nvSpPr>
        <p:spPr bwMode="auto">
          <a:xfrm>
            <a:off x="611713" y="1552910"/>
            <a:ext cx="71278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3600" dirty="0">
                <a:latin typeface="+mn-lt"/>
                <a:ea typeface="+mn-ea"/>
                <a:cs typeface="+mn-ea"/>
              </a:rPr>
              <a:t>2 :  Ag</a:t>
            </a:r>
            <a:r>
              <a:rPr lang="en-US" altLang="zh-CN" sz="3600" baseline="30000" dirty="0">
                <a:latin typeface="+mn-lt"/>
                <a:ea typeface="+mn-ea"/>
                <a:cs typeface="+mn-ea"/>
              </a:rPr>
              <a:t>+</a:t>
            </a:r>
          </a:p>
        </p:txBody>
      </p:sp>
      <p:sp>
        <p:nvSpPr>
          <p:cNvPr id="5" name="Text Box 4">
            <a:extLst>
              <a:ext uri="{FF2B5EF4-FFF2-40B4-BE49-F238E27FC236}">
                <a16:creationId xmlns:a16="http://schemas.microsoft.com/office/drawing/2014/main" id="{620A1E12-BE93-4269-9C45-A81431F17211}"/>
              </a:ext>
            </a:extLst>
          </p:cNvPr>
          <p:cNvSpPr txBox="1">
            <a:spLocks noChangeArrowheads="1"/>
          </p:cNvSpPr>
          <p:nvPr/>
        </p:nvSpPr>
        <p:spPr bwMode="auto">
          <a:xfrm>
            <a:off x="611713" y="2528690"/>
            <a:ext cx="109192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50000"/>
              </a:spcBef>
              <a:buClrTx/>
              <a:buSzTx/>
              <a:buNone/>
            </a:pPr>
            <a:r>
              <a:rPr lang="en-US" altLang="zh-CN" sz="3600" dirty="0">
                <a:latin typeface="+mn-lt"/>
                <a:ea typeface="+mn-ea"/>
                <a:cs typeface="+mn-ea"/>
              </a:rPr>
              <a:t>4 :  Zn</a:t>
            </a:r>
            <a:r>
              <a:rPr lang="en-US" altLang="zh-CN" sz="3600" baseline="30000" dirty="0">
                <a:latin typeface="+mn-lt"/>
                <a:ea typeface="+mn-ea"/>
                <a:cs typeface="+mn-ea"/>
              </a:rPr>
              <a:t>2+</a:t>
            </a:r>
            <a:r>
              <a:rPr lang="en-US" altLang="zh-CN" sz="3600" dirty="0">
                <a:latin typeface="+mn-lt"/>
                <a:ea typeface="+mn-ea"/>
                <a:cs typeface="+mn-ea"/>
              </a:rPr>
              <a:t> , Cd</a:t>
            </a:r>
            <a:r>
              <a:rPr lang="en-US" altLang="zh-CN" sz="3600" baseline="30000" dirty="0">
                <a:latin typeface="+mn-lt"/>
                <a:ea typeface="+mn-ea"/>
                <a:cs typeface="+mn-ea"/>
              </a:rPr>
              <a:t>2+</a:t>
            </a:r>
            <a:r>
              <a:rPr lang="en-US" altLang="zh-CN" sz="3600" dirty="0">
                <a:latin typeface="+mn-lt"/>
                <a:ea typeface="+mn-ea"/>
                <a:cs typeface="+mn-ea"/>
              </a:rPr>
              <a:t>, Hg</a:t>
            </a:r>
            <a:r>
              <a:rPr lang="en-US" altLang="zh-CN" sz="3600" baseline="30000" dirty="0">
                <a:latin typeface="+mn-lt"/>
                <a:ea typeface="+mn-ea"/>
                <a:cs typeface="+mn-ea"/>
              </a:rPr>
              <a:t>2+</a:t>
            </a:r>
            <a:r>
              <a:rPr lang="en-US" altLang="zh-CN" sz="3600" dirty="0">
                <a:latin typeface="+mn-lt"/>
                <a:ea typeface="+mn-ea"/>
                <a:cs typeface="+mn-ea"/>
              </a:rPr>
              <a:t> , Cu</a:t>
            </a:r>
            <a:r>
              <a:rPr lang="en-US" altLang="zh-CN" sz="3600" baseline="30000" dirty="0">
                <a:latin typeface="+mn-lt"/>
                <a:ea typeface="+mn-ea"/>
                <a:cs typeface="+mn-ea"/>
              </a:rPr>
              <a:t>2+</a:t>
            </a:r>
            <a:r>
              <a:rPr lang="en-US" altLang="zh-CN" sz="3600" dirty="0">
                <a:latin typeface="+mn-lt"/>
                <a:ea typeface="+mn-ea"/>
                <a:cs typeface="+mn-ea"/>
              </a:rPr>
              <a:t> , Au</a:t>
            </a:r>
            <a:r>
              <a:rPr lang="en-US" altLang="zh-CN" sz="3600" baseline="30000" dirty="0">
                <a:latin typeface="+mn-lt"/>
                <a:ea typeface="+mn-ea"/>
                <a:cs typeface="+mn-ea"/>
              </a:rPr>
              <a:t>3+</a:t>
            </a:r>
            <a:r>
              <a:rPr lang="en-US" altLang="zh-CN" sz="3600" dirty="0">
                <a:latin typeface="+mn-lt"/>
                <a:ea typeface="+mn-ea"/>
                <a:cs typeface="+mn-ea"/>
              </a:rPr>
              <a:t> , Ni</a:t>
            </a:r>
            <a:r>
              <a:rPr lang="en-US" altLang="zh-CN" sz="3600" baseline="30000" dirty="0">
                <a:latin typeface="+mn-lt"/>
                <a:ea typeface="+mn-ea"/>
                <a:cs typeface="+mn-ea"/>
              </a:rPr>
              <a:t>2+</a:t>
            </a:r>
            <a:r>
              <a:rPr lang="en-US" altLang="zh-CN" sz="3600" dirty="0">
                <a:latin typeface="+mn-lt"/>
                <a:ea typeface="+mn-ea"/>
                <a:cs typeface="+mn-ea"/>
              </a:rPr>
              <a:t> </a:t>
            </a:r>
            <a:r>
              <a:rPr lang="en-US" altLang="zh-CN" sz="3600" dirty="0">
                <a:latin typeface="+mn-lt"/>
                <a:cs typeface="+mn-ea"/>
              </a:rPr>
              <a:t>, </a:t>
            </a:r>
            <a:r>
              <a:rPr lang="en-US" altLang="zh-CN" sz="3600" dirty="0">
                <a:latin typeface="+mn-lt"/>
                <a:ea typeface="+mn-ea"/>
                <a:cs typeface="+mn-ea"/>
              </a:rPr>
              <a:t>Pt</a:t>
            </a:r>
            <a:r>
              <a:rPr lang="en-US" altLang="zh-CN" sz="3600" baseline="30000" dirty="0">
                <a:latin typeface="+mn-lt"/>
                <a:ea typeface="+mn-ea"/>
                <a:cs typeface="+mn-ea"/>
              </a:rPr>
              <a:t>2+</a:t>
            </a:r>
          </a:p>
        </p:txBody>
      </p:sp>
      <p:sp>
        <p:nvSpPr>
          <p:cNvPr id="6" name="Text Box 5">
            <a:extLst>
              <a:ext uri="{FF2B5EF4-FFF2-40B4-BE49-F238E27FC236}">
                <a16:creationId xmlns:a16="http://schemas.microsoft.com/office/drawing/2014/main" id="{E2E201F3-2797-49A5-86CA-3CC2724F046C}"/>
              </a:ext>
            </a:extLst>
          </p:cNvPr>
          <p:cNvSpPr txBox="1">
            <a:spLocks noChangeArrowheads="1"/>
          </p:cNvSpPr>
          <p:nvPr/>
        </p:nvSpPr>
        <p:spPr bwMode="auto">
          <a:xfrm>
            <a:off x="611713" y="3607515"/>
            <a:ext cx="1158028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3600" dirty="0">
                <a:latin typeface="+mn-lt"/>
                <a:ea typeface="+mn-ea"/>
                <a:cs typeface="+mn-ea"/>
              </a:rPr>
              <a:t>6 :  Sc</a:t>
            </a:r>
            <a:r>
              <a:rPr lang="en-US" altLang="zh-CN" sz="3600" baseline="30000" dirty="0">
                <a:latin typeface="+mn-lt"/>
                <a:ea typeface="+mn-ea"/>
                <a:cs typeface="+mn-ea"/>
              </a:rPr>
              <a:t>3+</a:t>
            </a:r>
            <a:r>
              <a:rPr lang="en-US" altLang="zh-CN" sz="3600" dirty="0">
                <a:latin typeface="+mn-lt"/>
                <a:ea typeface="+mn-ea"/>
                <a:cs typeface="+mn-ea"/>
              </a:rPr>
              <a:t> , Ti</a:t>
            </a:r>
            <a:r>
              <a:rPr lang="en-US" altLang="zh-CN" sz="3600" baseline="30000" dirty="0">
                <a:latin typeface="+mn-lt"/>
                <a:ea typeface="+mn-ea"/>
                <a:cs typeface="+mn-ea"/>
              </a:rPr>
              <a:t>3+</a:t>
            </a:r>
            <a:r>
              <a:rPr lang="en-US" altLang="zh-CN" sz="3600" dirty="0">
                <a:latin typeface="+mn-lt"/>
                <a:ea typeface="+mn-ea"/>
                <a:cs typeface="+mn-ea"/>
              </a:rPr>
              <a:t> ,V</a:t>
            </a:r>
            <a:r>
              <a:rPr lang="en-US" altLang="zh-CN" sz="3600" baseline="30000" dirty="0">
                <a:latin typeface="+mn-lt"/>
                <a:ea typeface="+mn-ea"/>
                <a:cs typeface="+mn-ea"/>
              </a:rPr>
              <a:t>3+</a:t>
            </a:r>
            <a:r>
              <a:rPr lang="en-US" altLang="zh-CN" sz="3600" dirty="0">
                <a:latin typeface="+mn-lt"/>
                <a:ea typeface="+mn-ea"/>
                <a:cs typeface="+mn-ea"/>
              </a:rPr>
              <a:t> , Cr</a:t>
            </a:r>
            <a:r>
              <a:rPr lang="en-US" altLang="zh-CN" sz="3600" baseline="30000" dirty="0">
                <a:latin typeface="+mn-lt"/>
                <a:ea typeface="+mn-ea"/>
                <a:cs typeface="+mn-ea"/>
              </a:rPr>
              <a:t>3+</a:t>
            </a:r>
            <a:r>
              <a:rPr lang="en-US" altLang="zh-CN" sz="3600" dirty="0">
                <a:latin typeface="+mn-lt"/>
                <a:ea typeface="+mn-ea"/>
                <a:cs typeface="+mn-ea"/>
              </a:rPr>
              <a:t> , Mn</a:t>
            </a:r>
            <a:r>
              <a:rPr lang="en-US" altLang="zh-CN" sz="3600" baseline="30000" dirty="0">
                <a:latin typeface="+mn-lt"/>
                <a:ea typeface="+mn-ea"/>
                <a:cs typeface="+mn-ea"/>
              </a:rPr>
              <a:t>3+</a:t>
            </a:r>
            <a:r>
              <a:rPr lang="en-US" altLang="zh-CN" sz="3600" dirty="0">
                <a:latin typeface="+mn-lt"/>
                <a:ea typeface="+mn-ea"/>
                <a:cs typeface="+mn-ea"/>
              </a:rPr>
              <a:t> , Fe</a:t>
            </a:r>
            <a:r>
              <a:rPr lang="en-US" altLang="zh-CN" sz="3600" baseline="30000" dirty="0">
                <a:latin typeface="+mn-lt"/>
                <a:ea typeface="+mn-ea"/>
                <a:cs typeface="+mn-ea"/>
              </a:rPr>
              <a:t>3+</a:t>
            </a:r>
            <a:r>
              <a:rPr lang="en-US" altLang="zh-CN" sz="3600" dirty="0">
                <a:latin typeface="+mn-lt"/>
                <a:ea typeface="+mn-ea"/>
                <a:cs typeface="+mn-ea"/>
              </a:rPr>
              <a:t> , Fe</a:t>
            </a:r>
            <a:r>
              <a:rPr lang="en-US" altLang="zh-CN" sz="3600" baseline="30000" dirty="0">
                <a:latin typeface="+mn-lt"/>
                <a:ea typeface="+mn-ea"/>
                <a:cs typeface="+mn-ea"/>
              </a:rPr>
              <a:t>2+</a:t>
            </a:r>
            <a:r>
              <a:rPr lang="en-US" altLang="zh-CN" sz="3600" dirty="0">
                <a:latin typeface="+mn-lt"/>
                <a:ea typeface="+mn-ea"/>
                <a:cs typeface="+mn-ea"/>
              </a:rPr>
              <a:t>   </a:t>
            </a:r>
          </a:p>
          <a:p>
            <a:pPr eaLnBrk="1" hangingPunct="1">
              <a:spcBef>
                <a:spcPct val="50000"/>
              </a:spcBef>
              <a:buClrTx/>
              <a:buSzTx/>
              <a:buFontTx/>
              <a:buNone/>
            </a:pPr>
            <a:r>
              <a:rPr lang="en-US" altLang="zh-CN" sz="3600" dirty="0">
                <a:latin typeface="+mn-lt"/>
                <a:ea typeface="+mn-ea"/>
                <a:cs typeface="+mn-ea"/>
              </a:rPr>
              <a:t>      Co</a:t>
            </a:r>
            <a:r>
              <a:rPr lang="en-US" altLang="zh-CN" sz="3600" baseline="30000" dirty="0">
                <a:latin typeface="+mn-lt"/>
                <a:ea typeface="+mn-ea"/>
                <a:cs typeface="+mn-ea"/>
              </a:rPr>
              <a:t>3+</a:t>
            </a:r>
            <a:r>
              <a:rPr lang="en-US" altLang="zh-CN" sz="3600" dirty="0">
                <a:latin typeface="+mn-lt"/>
                <a:ea typeface="+mn-ea"/>
                <a:cs typeface="+mn-ea"/>
              </a:rPr>
              <a:t> , Co</a:t>
            </a:r>
            <a:r>
              <a:rPr lang="en-US" altLang="zh-CN" sz="3600" baseline="30000" dirty="0">
                <a:latin typeface="+mn-lt"/>
                <a:ea typeface="+mn-ea"/>
                <a:cs typeface="+mn-ea"/>
              </a:rPr>
              <a:t>2+</a:t>
            </a:r>
            <a:r>
              <a:rPr lang="en-US" altLang="zh-CN" sz="3600" dirty="0">
                <a:latin typeface="+mn-lt"/>
                <a:ea typeface="+mn-ea"/>
                <a:cs typeface="+mn-ea"/>
              </a:rPr>
              <a:t> ,</a:t>
            </a:r>
            <a:r>
              <a:rPr lang="zh-CN" altLang="en-US" sz="3600" dirty="0">
                <a:latin typeface="+mn-lt"/>
                <a:ea typeface="+mn-ea"/>
                <a:cs typeface="+mn-ea"/>
              </a:rPr>
              <a:t> </a:t>
            </a:r>
            <a:r>
              <a:rPr lang="en-US" altLang="zh-CN" sz="3600" dirty="0">
                <a:latin typeface="+mn-lt"/>
                <a:ea typeface="+mn-ea"/>
                <a:cs typeface="+mn-ea"/>
              </a:rPr>
              <a:t>Pt (IV)</a:t>
            </a:r>
          </a:p>
        </p:txBody>
      </p:sp>
      <p:sp>
        <p:nvSpPr>
          <p:cNvPr id="7" name="Rectangle 6">
            <a:extLst>
              <a:ext uri="{FF2B5EF4-FFF2-40B4-BE49-F238E27FC236}">
                <a16:creationId xmlns:a16="http://schemas.microsoft.com/office/drawing/2014/main" id="{2A257F15-7FBD-4FEE-A27F-4E9217354F16}"/>
              </a:ext>
            </a:extLst>
          </p:cNvPr>
          <p:cNvSpPr txBox="1">
            <a:spLocks noChangeArrowheads="1"/>
          </p:cNvSpPr>
          <p:nvPr/>
        </p:nvSpPr>
        <p:spPr>
          <a:xfrm>
            <a:off x="1732121" y="942181"/>
            <a:ext cx="7793038"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dirty="0">
              <a:ea typeface="+mn-ea"/>
              <a:cs typeface="+mn-ea"/>
            </a:endParaRPr>
          </a:p>
        </p:txBody>
      </p:sp>
      <p:sp>
        <p:nvSpPr>
          <p:cNvPr id="8" name="灯片编号占位符 7">
            <a:extLst>
              <a:ext uri="{FF2B5EF4-FFF2-40B4-BE49-F238E27FC236}">
                <a16:creationId xmlns:a16="http://schemas.microsoft.com/office/drawing/2014/main" id="{392FE1C8-934B-4AC1-A683-6D183EB92497}"/>
              </a:ext>
            </a:extLst>
          </p:cNvPr>
          <p:cNvSpPr>
            <a:spLocks noGrp="1"/>
          </p:cNvSpPr>
          <p:nvPr>
            <p:ph type="sldNum" sz="quarter" idx="12"/>
          </p:nvPr>
        </p:nvSpPr>
        <p:spPr/>
        <p:txBody>
          <a:bodyPr/>
          <a:lstStyle/>
          <a:p>
            <a:fld id="{25F43C6C-6CC1-4831-8DEA-3206EFFA1157}" type="slidenum">
              <a:rPr lang="zh-CN" altLang="en-US" smtClean="0"/>
              <a:t>15</a:t>
            </a:fld>
            <a:endParaRPr lang="zh-CN" altLang="en-US"/>
          </a:p>
        </p:txBody>
      </p:sp>
    </p:spTree>
    <p:extLst>
      <p:ext uri="{BB962C8B-B14F-4D97-AF65-F5344CB8AC3E}">
        <p14:creationId xmlns:p14="http://schemas.microsoft.com/office/powerpoint/2010/main" val="296943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autoUpdateAnimBg="0"/>
      <p:bldP spid="5" grpId="0" autoUpdateAnimBg="0"/>
      <p:bldP spid="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6E8B64-AFF3-4013-B5B3-4C717574F817}"/>
              </a:ext>
            </a:extLst>
          </p:cNvPr>
          <p:cNvSpPr>
            <a:spLocks noGrp="1"/>
          </p:cNvSpPr>
          <p:nvPr>
            <p:ph type="title"/>
          </p:nvPr>
        </p:nvSpPr>
        <p:spPr/>
        <p:txBody>
          <a:bodyPr/>
          <a:lstStyle/>
          <a:p>
            <a:r>
              <a:rPr lang="zh-CN" altLang="en-US" dirty="0"/>
              <a:t>影响配位数大小的因素 </a:t>
            </a:r>
          </a:p>
        </p:txBody>
      </p:sp>
      <p:sp>
        <p:nvSpPr>
          <p:cNvPr id="3" name="Text Box 2">
            <a:extLst>
              <a:ext uri="{FF2B5EF4-FFF2-40B4-BE49-F238E27FC236}">
                <a16:creationId xmlns:a16="http://schemas.microsoft.com/office/drawing/2014/main" id="{D1B0D8EA-6C7E-42BE-8852-2A755EC50742}"/>
              </a:ext>
            </a:extLst>
          </p:cNvPr>
          <p:cNvSpPr txBox="1">
            <a:spLocks noChangeArrowheads="1"/>
          </p:cNvSpPr>
          <p:nvPr/>
        </p:nvSpPr>
        <p:spPr bwMode="auto">
          <a:xfrm>
            <a:off x="1727200" y="3197225"/>
            <a:ext cx="10810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sz="1800">
              <a:latin typeface="Arial" panose="020B0604020202020204" pitchFamily="34" charset="0"/>
              <a:ea typeface="+mn-ea"/>
              <a:cs typeface="+mn-ea"/>
            </a:endParaRPr>
          </a:p>
        </p:txBody>
      </p:sp>
      <p:sp>
        <p:nvSpPr>
          <p:cNvPr id="4" name="Text Box 3">
            <a:extLst>
              <a:ext uri="{FF2B5EF4-FFF2-40B4-BE49-F238E27FC236}">
                <a16:creationId xmlns:a16="http://schemas.microsoft.com/office/drawing/2014/main" id="{B8FDDCBA-4F9A-4314-8C80-819CF8BF5688}"/>
              </a:ext>
            </a:extLst>
          </p:cNvPr>
          <p:cNvSpPr txBox="1">
            <a:spLocks noChangeArrowheads="1"/>
          </p:cNvSpPr>
          <p:nvPr/>
        </p:nvSpPr>
        <p:spPr bwMode="auto">
          <a:xfrm>
            <a:off x="7991475" y="460375"/>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sz="1800">
              <a:latin typeface="Arial" panose="020B0604020202020204" pitchFamily="34" charset="0"/>
              <a:ea typeface="+mn-ea"/>
              <a:cs typeface="+mn-ea"/>
            </a:endParaRPr>
          </a:p>
        </p:txBody>
      </p:sp>
      <p:sp>
        <p:nvSpPr>
          <p:cNvPr id="6" name="Text Box 5">
            <a:extLst>
              <a:ext uri="{FF2B5EF4-FFF2-40B4-BE49-F238E27FC236}">
                <a16:creationId xmlns:a16="http://schemas.microsoft.com/office/drawing/2014/main" id="{0BEC1BC0-E2CB-4AF8-885C-4E9606F82E97}"/>
              </a:ext>
            </a:extLst>
          </p:cNvPr>
          <p:cNvSpPr txBox="1">
            <a:spLocks noChangeArrowheads="1"/>
          </p:cNvSpPr>
          <p:nvPr/>
        </p:nvSpPr>
        <p:spPr bwMode="auto">
          <a:xfrm>
            <a:off x="370840" y="1125538"/>
            <a:ext cx="2854325" cy="523220"/>
          </a:xfrm>
          <a:prstGeom prst="rect">
            <a:avLst/>
          </a:prstGeom>
          <a:noFill/>
          <a:ln>
            <a:noFill/>
          </a:ln>
          <a:effectLst/>
          <a:extLst>
            <a:ext uri="{909E8E84-426E-40DD-AFC4-6F175D3DCCD1}">
              <a14:hiddenFill xmlns:a14="http://schemas.microsoft.com/office/drawing/2010/main">
                <a:gradFill rotWithShape="1">
                  <a:gsLst>
                    <a:gs pos="0">
                      <a:srgbClr val="761800"/>
                    </a:gs>
                    <a:gs pos="50000">
                      <a:srgbClr val="FF3300"/>
                    </a:gs>
                    <a:gs pos="100000">
                      <a:srgbClr val="761800"/>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2800" b="1" dirty="0">
                <a:latin typeface="Times New Roman" panose="02020603050405020304" pitchFamily="18" charset="0"/>
                <a:ea typeface="+mn-ea"/>
                <a:cs typeface="+mn-ea"/>
              </a:rPr>
              <a:t>(a) </a:t>
            </a:r>
            <a:r>
              <a:rPr lang="zh-CN" altLang="en-US" sz="2800" b="1" dirty="0">
                <a:latin typeface="Times New Roman" panose="02020603050405020304" pitchFamily="18" charset="0"/>
                <a:ea typeface="+mn-ea"/>
                <a:cs typeface="+mn-ea"/>
              </a:rPr>
              <a:t>中心离子</a:t>
            </a:r>
            <a:endParaRPr lang="zh-CN" altLang="en-US" sz="2800" b="1" dirty="0">
              <a:latin typeface="Arial" panose="020B0604020202020204" pitchFamily="34" charset="0"/>
              <a:ea typeface="+mn-ea"/>
              <a:cs typeface="+mn-ea"/>
            </a:endParaRPr>
          </a:p>
        </p:txBody>
      </p:sp>
      <p:sp>
        <p:nvSpPr>
          <p:cNvPr id="8" name="Text Box 7">
            <a:extLst>
              <a:ext uri="{FF2B5EF4-FFF2-40B4-BE49-F238E27FC236}">
                <a16:creationId xmlns:a16="http://schemas.microsoft.com/office/drawing/2014/main" id="{36BF2758-F33D-4828-891C-F53090D249B3}"/>
              </a:ext>
            </a:extLst>
          </p:cNvPr>
          <p:cNvSpPr txBox="1">
            <a:spLocks noChangeArrowheads="1"/>
          </p:cNvSpPr>
          <p:nvPr/>
        </p:nvSpPr>
        <p:spPr bwMode="auto">
          <a:xfrm>
            <a:off x="845532" y="2060575"/>
            <a:ext cx="838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800" b="1" dirty="0">
                <a:latin typeface="Times New Roman" panose="02020603050405020304" pitchFamily="18" charset="0"/>
                <a:ea typeface="+mn-ea"/>
                <a:cs typeface="+mn-ea"/>
              </a:rPr>
              <a:t>电荷</a:t>
            </a:r>
            <a:r>
              <a:rPr lang="en-US" altLang="zh-CN" sz="2800" b="1" dirty="0">
                <a:latin typeface="Times New Roman" panose="02020603050405020304" pitchFamily="18" charset="0"/>
                <a:ea typeface="+mn-ea"/>
                <a:cs typeface="+mn-ea"/>
              </a:rPr>
              <a:t>——</a:t>
            </a:r>
            <a:r>
              <a:rPr lang="zh-CN" altLang="en-US" sz="2800" dirty="0">
                <a:latin typeface="Times New Roman" panose="02020603050405020304" pitchFamily="18" charset="0"/>
                <a:ea typeface="+mn-ea"/>
                <a:cs typeface="+mn-ea"/>
              </a:rPr>
              <a:t>离子电荷越高，配位数越大。</a:t>
            </a:r>
          </a:p>
        </p:txBody>
      </p:sp>
      <p:sp>
        <p:nvSpPr>
          <p:cNvPr id="11" name="Text Box 10">
            <a:extLst>
              <a:ext uri="{FF2B5EF4-FFF2-40B4-BE49-F238E27FC236}">
                <a16:creationId xmlns:a16="http://schemas.microsoft.com/office/drawing/2014/main" id="{430AACAF-01AD-414C-9B5D-F80DBDB03FBA}"/>
              </a:ext>
            </a:extLst>
          </p:cNvPr>
          <p:cNvSpPr txBox="1">
            <a:spLocks noChangeArrowheads="1"/>
          </p:cNvSpPr>
          <p:nvPr/>
        </p:nvSpPr>
        <p:spPr bwMode="auto">
          <a:xfrm>
            <a:off x="845531" y="2997200"/>
            <a:ext cx="104354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800" b="1" dirty="0">
                <a:latin typeface="Times New Roman" panose="02020603050405020304" pitchFamily="18" charset="0"/>
                <a:ea typeface="+mn-ea"/>
                <a:cs typeface="+mn-ea"/>
              </a:rPr>
              <a:t>半径</a:t>
            </a:r>
            <a:r>
              <a:rPr lang="en-US" altLang="zh-CN" sz="2800" b="1" dirty="0">
                <a:latin typeface="Times New Roman" panose="02020603050405020304" pitchFamily="18" charset="0"/>
                <a:ea typeface="+mn-ea"/>
                <a:cs typeface="+mn-ea"/>
              </a:rPr>
              <a:t>——</a:t>
            </a:r>
            <a:r>
              <a:rPr lang="zh-CN" altLang="en-US" sz="2800" dirty="0">
                <a:latin typeface="Times New Roman" panose="02020603050405020304" pitchFamily="18" charset="0"/>
                <a:ea typeface="+mn-ea"/>
                <a:cs typeface="+mn-ea"/>
              </a:rPr>
              <a:t>半径越大，其周围可容纳的配体较多，配位数大。</a:t>
            </a:r>
          </a:p>
        </p:txBody>
      </p:sp>
      <p:sp>
        <p:nvSpPr>
          <p:cNvPr id="14" name="Text Box 13">
            <a:extLst>
              <a:ext uri="{FF2B5EF4-FFF2-40B4-BE49-F238E27FC236}">
                <a16:creationId xmlns:a16="http://schemas.microsoft.com/office/drawing/2014/main" id="{7D6E3FA1-A609-4744-95FC-2B1E170A1975}"/>
              </a:ext>
            </a:extLst>
          </p:cNvPr>
          <p:cNvSpPr txBox="1">
            <a:spLocks noChangeArrowheads="1"/>
          </p:cNvSpPr>
          <p:nvPr/>
        </p:nvSpPr>
        <p:spPr bwMode="auto">
          <a:xfrm>
            <a:off x="845531" y="4068643"/>
            <a:ext cx="939780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800" b="1" dirty="0">
                <a:latin typeface="Times New Roman" panose="02020603050405020304" pitchFamily="18" charset="0"/>
                <a:ea typeface="+mn-ea"/>
                <a:cs typeface="+mn-ea"/>
              </a:rPr>
              <a:t>离子的电子构型</a:t>
            </a:r>
            <a:r>
              <a:rPr lang="en-US" altLang="zh-CN" sz="2800" b="1" dirty="0">
                <a:latin typeface="Times New Roman" panose="02020603050405020304" pitchFamily="18" charset="0"/>
                <a:ea typeface="+mn-ea"/>
                <a:cs typeface="+mn-ea"/>
              </a:rPr>
              <a:t>——</a:t>
            </a:r>
            <a:r>
              <a:rPr lang="zh-CN" altLang="en-US" sz="2800" dirty="0">
                <a:latin typeface="Times New Roman" panose="02020603050405020304" pitchFamily="18" charset="0"/>
                <a:ea typeface="+mn-ea"/>
                <a:cs typeface="+mn-ea"/>
              </a:rPr>
              <a:t>离子的电子构型不同，配位数也不同。</a:t>
            </a:r>
          </a:p>
          <a:p>
            <a:pPr eaLnBrk="1" hangingPunct="1">
              <a:spcBef>
                <a:spcPct val="50000"/>
              </a:spcBef>
              <a:buClrTx/>
              <a:buSzTx/>
              <a:buFontTx/>
              <a:buNone/>
            </a:pPr>
            <a:endParaRPr lang="zh-CN" altLang="en-US" sz="2800" b="1" dirty="0">
              <a:latin typeface="Times New Roman" panose="02020603050405020304" pitchFamily="18" charset="0"/>
              <a:ea typeface="+mn-ea"/>
              <a:cs typeface="+mn-ea"/>
            </a:endParaRPr>
          </a:p>
        </p:txBody>
      </p:sp>
      <p:sp>
        <p:nvSpPr>
          <p:cNvPr id="5" name="灯片编号占位符 4">
            <a:extLst>
              <a:ext uri="{FF2B5EF4-FFF2-40B4-BE49-F238E27FC236}">
                <a16:creationId xmlns:a16="http://schemas.microsoft.com/office/drawing/2014/main" id="{3998447B-DED0-4BEE-A1F6-D8DF79E3E87E}"/>
              </a:ext>
            </a:extLst>
          </p:cNvPr>
          <p:cNvSpPr>
            <a:spLocks noGrp="1"/>
          </p:cNvSpPr>
          <p:nvPr>
            <p:ph type="sldNum" sz="quarter" idx="12"/>
          </p:nvPr>
        </p:nvSpPr>
        <p:spPr/>
        <p:txBody>
          <a:bodyPr/>
          <a:lstStyle/>
          <a:p>
            <a:fld id="{25F43C6C-6CC1-4831-8DEA-3206EFFA1157}" type="slidenum">
              <a:rPr lang="zh-CN" altLang="en-US" smtClean="0"/>
              <a:t>16</a:t>
            </a:fld>
            <a:endParaRPr lang="zh-CN" altLang="en-US"/>
          </a:p>
        </p:txBody>
      </p:sp>
    </p:spTree>
    <p:extLst>
      <p:ext uri="{BB962C8B-B14F-4D97-AF65-F5344CB8AC3E}">
        <p14:creationId xmlns:p14="http://schemas.microsoft.com/office/powerpoint/2010/main" val="371253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FCFACA-8024-49D9-B9E4-26331EA9E097}"/>
              </a:ext>
            </a:extLst>
          </p:cNvPr>
          <p:cNvSpPr>
            <a:spLocks noGrp="1"/>
          </p:cNvSpPr>
          <p:nvPr>
            <p:ph type="title"/>
          </p:nvPr>
        </p:nvSpPr>
        <p:spPr/>
        <p:txBody>
          <a:bodyPr/>
          <a:lstStyle/>
          <a:p>
            <a:r>
              <a:rPr lang="en-US" altLang="zh-CN" dirty="0"/>
              <a:t>(b) </a:t>
            </a:r>
            <a:r>
              <a:rPr lang="zh-CN" altLang="en-US" dirty="0"/>
              <a:t>配体</a:t>
            </a:r>
          </a:p>
        </p:txBody>
      </p:sp>
      <p:sp>
        <p:nvSpPr>
          <p:cNvPr id="3" name="Text Box 2">
            <a:extLst>
              <a:ext uri="{FF2B5EF4-FFF2-40B4-BE49-F238E27FC236}">
                <a16:creationId xmlns:a16="http://schemas.microsoft.com/office/drawing/2014/main" id="{7AF13AB4-79BF-4283-9BCD-F8599DDFCCB3}"/>
              </a:ext>
            </a:extLst>
          </p:cNvPr>
          <p:cNvSpPr txBox="1">
            <a:spLocks noChangeArrowheads="1"/>
          </p:cNvSpPr>
          <p:nvPr/>
        </p:nvSpPr>
        <p:spPr bwMode="auto">
          <a:xfrm>
            <a:off x="1403350" y="3385442"/>
            <a:ext cx="1081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sz="2800">
              <a:latin typeface="Arial" panose="020B0604020202020204" pitchFamily="34" charset="0"/>
              <a:ea typeface="+mn-ea"/>
              <a:cs typeface="+mn-ea"/>
            </a:endParaRPr>
          </a:p>
        </p:txBody>
      </p:sp>
      <p:sp>
        <p:nvSpPr>
          <p:cNvPr id="4" name="Text Box 3">
            <a:extLst>
              <a:ext uri="{FF2B5EF4-FFF2-40B4-BE49-F238E27FC236}">
                <a16:creationId xmlns:a16="http://schemas.microsoft.com/office/drawing/2014/main" id="{1B5A5C67-70B2-4603-BD67-45139D97C81C}"/>
              </a:ext>
            </a:extLst>
          </p:cNvPr>
          <p:cNvSpPr txBox="1">
            <a:spLocks noChangeArrowheads="1"/>
          </p:cNvSpPr>
          <p:nvPr/>
        </p:nvSpPr>
        <p:spPr bwMode="auto">
          <a:xfrm>
            <a:off x="7667625" y="1113729"/>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sz="1800">
              <a:latin typeface="Arial" panose="020B0604020202020204" pitchFamily="34" charset="0"/>
              <a:ea typeface="+mn-ea"/>
              <a:cs typeface="+mn-ea"/>
            </a:endParaRPr>
          </a:p>
        </p:txBody>
      </p:sp>
      <p:sp>
        <p:nvSpPr>
          <p:cNvPr id="7" name="Text Box 6">
            <a:extLst>
              <a:ext uri="{FF2B5EF4-FFF2-40B4-BE49-F238E27FC236}">
                <a16:creationId xmlns:a16="http://schemas.microsoft.com/office/drawing/2014/main" id="{EE488947-A32D-4F02-ADB6-4C8F96365529}"/>
              </a:ext>
            </a:extLst>
          </p:cNvPr>
          <p:cNvSpPr txBox="1">
            <a:spLocks noChangeArrowheads="1"/>
          </p:cNvSpPr>
          <p:nvPr/>
        </p:nvSpPr>
        <p:spPr bwMode="auto">
          <a:xfrm>
            <a:off x="930507" y="974116"/>
            <a:ext cx="838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800" b="1" dirty="0">
                <a:latin typeface="Times New Roman" panose="02020603050405020304" pitchFamily="18" charset="0"/>
                <a:ea typeface="+mn-ea"/>
                <a:cs typeface="+mn-ea"/>
              </a:rPr>
              <a:t>电荷</a:t>
            </a:r>
            <a:r>
              <a:rPr lang="en-US" altLang="zh-CN" sz="2800" b="1" dirty="0">
                <a:latin typeface="Times New Roman" panose="02020603050405020304" pitchFamily="18" charset="0"/>
                <a:ea typeface="+mn-ea"/>
                <a:cs typeface="+mn-ea"/>
              </a:rPr>
              <a:t>——</a:t>
            </a:r>
            <a:r>
              <a:rPr lang="zh-CN" altLang="en-US" sz="2800" dirty="0">
                <a:latin typeface="Times New Roman" panose="02020603050405020304" pitchFamily="18" charset="0"/>
                <a:ea typeface="+mn-ea"/>
                <a:cs typeface="+mn-ea"/>
              </a:rPr>
              <a:t>电荷越高，</a:t>
            </a:r>
            <a:r>
              <a:rPr lang="zh-CN" altLang="en-US" sz="2800" dirty="0">
                <a:solidFill>
                  <a:srgbClr val="FF0000"/>
                </a:solidFill>
                <a:latin typeface="Times New Roman" panose="02020603050405020304" pitchFamily="18" charset="0"/>
                <a:ea typeface="+mn-ea"/>
                <a:cs typeface="+mn-ea"/>
              </a:rPr>
              <a:t>配体间</a:t>
            </a:r>
            <a:r>
              <a:rPr lang="zh-CN" altLang="en-US" sz="2800" dirty="0">
                <a:latin typeface="Times New Roman" panose="02020603050405020304" pitchFamily="18" charset="0"/>
                <a:ea typeface="+mn-ea"/>
                <a:cs typeface="+mn-ea"/>
              </a:rPr>
              <a:t>斥力增大，配位数越小。</a:t>
            </a:r>
          </a:p>
        </p:txBody>
      </p:sp>
      <p:sp>
        <p:nvSpPr>
          <p:cNvPr id="9" name="Text Box 8">
            <a:extLst>
              <a:ext uri="{FF2B5EF4-FFF2-40B4-BE49-F238E27FC236}">
                <a16:creationId xmlns:a16="http://schemas.microsoft.com/office/drawing/2014/main" id="{624FB681-6D85-49A5-8338-FA9DC97C9456}"/>
              </a:ext>
            </a:extLst>
          </p:cNvPr>
          <p:cNvSpPr txBox="1">
            <a:spLocks noChangeArrowheads="1"/>
          </p:cNvSpPr>
          <p:nvPr/>
        </p:nvSpPr>
        <p:spPr bwMode="auto">
          <a:xfrm>
            <a:off x="2317982" y="1683216"/>
            <a:ext cx="8001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800" b="1" dirty="0">
                <a:latin typeface="Arial" panose="020B0604020202020204" pitchFamily="34" charset="0"/>
                <a:ea typeface="+mn-ea"/>
                <a:cs typeface="+mn-ea"/>
              </a:rPr>
              <a:t>配离子  </a:t>
            </a:r>
            <a:r>
              <a:rPr lang="en-US" altLang="zh-CN" sz="2800" dirty="0">
                <a:latin typeface="Times New Roman" panose="02020603050405020304" pitchFamily="18" charset="0"/>
                <a:ea typeface="+mn-ea"/>
                <a:cs typeface="+mn-ea"/>
              </a:rPr>
              <a:t>[Zn(NH</a:t>
            </a:r>
            <a:r>
              <a:rPr lang="en-US" altLang="zh-CN" sz="2800" baseline="-30000" dirty="0">
                <a:latin typeface="Times New Roman" panose="02020603050405020304" pitchFamily="18" charset="0"/>
                <a:ea typeface="+mn-ea"/>
                <a:cs typeface="+mn-ea"/>
              </a:rPr>
              <a:t>3</a:t>
            </a:r>
            <a:r>
              <a:rPr lang="en-US" altLang="zh-CN" sz="2800" dirty="0">
                <a:latin typeface="Times New Roman" panose="02020603050405020304" pitchFamily="18" charset="0"/>
                <a:ea typeface="+mn-ea"/>
                <a:cs typeface="+mn-ea"/>
              </a:rPr>
              <a:t>)</a:t>
            </a:r>
            <a:r>
              <a:rPr lang="en-US" altLang="zh-CN" sz="2800" baseline="-30000" dirty="0">
                <a:latin typeface="Times New Roman" panose="02020603050405020304" pitchFamily="18" charset="0"/>
                <a:ea typeface="+mn-ea"/>
                <a:cs typeface="+mn-ea"/>
              </a:rPr>
              <a:t>6</a:t>
            </a:r>
            <a:r>
              <a:rPr lang="en-US" altLang="zh-CN" sz="2800" dirty="0">
                <a:latin typeface="Times New Roman" panose="02020603050405020304" pitchFamily="18" charset="0"/>
                <a:ea typeface="+mn-ea"/>
                <a:cs typeface="+mn-ea"/>
              </a:rPr>
              <a:t>]</a:t>
            </a:r>
            <a:r>
              <a:rPr lang="en-US" altLang="zh-CN" sz="2800" baseline="30000" dirty="0">
                <a:latin typeface="Times New Roman" panose="02020603050405020304" pitchFamily="18" charset="0"/>
                <a:ea typeface="+mn-ea"/>
                <a:cs typeface="+mn-ea"/>
              </a:rPr>
              <a:t>2+             </a:t>
            </a:r>
            <a:r>
              <a:rPr lang="en-US" altLang="zh-CN" sz="2800" dirty="0">
                <a:latin typeface="Times New Roman" panose="02020603050405020304" pitchFamily="18" charset="0"/>
                <a:ea typeface="+mn-ea"/>
                <a:cs typeface="+mn-ea"/>
              </a:rPr>
              <a:t>[Zn(OH)</a:t>
            </a:r>
            <a:r>
              <a:rPr lang="en-US" altLang="zh-CN" sz="2800" baseline="-30000" dirty="0">
                <a:latin typeface="Times New Roman" panose="02020603050405020304" pitchFamily="18" charset="0"/>
                <a:ea typeface="+mn-ea"/>
                <a:cs typeface="+mn-ea"/>
              </a:rPr>
              <a:t>4</a:t>
            </a:r>
            <a:r>
              <a:rPr lang="en-US" altLang="zh-CN" sz="2800" dirty="0">
                <a:latin typeface="Times New Roman" panose="02020603050405020304" pitchFamily="18" charset="0"/>
                <a:ea typeface="+mn-ea"/>
                <a:cs typeface="+mn-ea"/>
              </a:rPr>
              <a:t>]</a:t>
            </a:r>
            <a:r>
              <a:rPr lang="en-US" altLang="zh-CN" sz="2800" baseline="30000" dirty="0">
                <a:latin typeface="Times New Roman" panose="02020603050405020304" pitchFamily="18" charset="0"/>
                <a:ea typeface="+mn-ea"/>
                <a:cs typeface="+mn-ea"/>
              </a:rPr>
              <a:t>2</a:t>
            </a:r>
            <a:r>
              <a:rPr lang="en-US" altLang="zh-CN" sz="2800" baseline="30000" dirty="0">
                <a:latin typeface="Times New Roman" panose="02020603050405020304" pitchFamily="18" charset="0"/>
                <a:ea typeface="+mn-ea"/>
                <a:cs typeface="+mn-ea"/>
                <a:sym typeface="Symbol" panose="05050102010706020507" pitchFamily="18" charset="2"/>
              </a:rPr>
              <a:t></a:t>
            </a:r>
            <a:r>
              <a:rPr lang="en-US" altLang="zh-CN" sz="2800" dirty="0">
                <a:latin typeface="Times New Roman" panose="02020603050405020304" pitchFamily="18" charset="0"/>
                <a:ea typeface="+mn-ea"/>
                <a:cs typeface="+mn-ea"/>
              </a:rPr>
              <a:t> </a:t>
            </a:r>
          </a:p>
          <a:p>
            <a:pPr eaLnBrk="1" hangingPunct="1">
              <a:spcBef>
                <a:spcPct val="50000"/>
              </a:spcBef>
              <a:buClrTx/>
              <a:buSzTx/>
              <a:buFontTx/>
              <a:buNone/>
            </a:pPr>
            <a:r>
              <a:rPr lang="zh-CN" altLang="en-US" sz="2800" b="1" dirty="0">
                <a:latin typeface="Times New Roman" panose="02020603050405020304" pitchFamily="18" charset="0"/>
                <a:ea typeface="+mn-ea"/>
                <a:cs typeface="+mn-ea"/>
              </a:rPr>
              <a:t>配体            </a:t>
            </a:r>
            <a:r>
              <a:rPr lang="en-US" altLang="zh-CN" sz="2800" dirty="0">
                <a:latin typeface="Times New Roman" panose="02020603050405020304" pitchFamily="18" charset="0"/>
                <a:ea typeface="+mn-ea"/>
                <a:cs typeface="+mn-ea"/>
              </a:rPr>
              <a:t>NH</a:t>
            </a:r>
            <a:r>
              <a:rPr lang="en-US" altLang="zh-CN" sz="2800" baseline="-30000" dirty="0">
                <a:latin typeface="Times New Roman" panose="02020603050405020304" pitchFamily="18" charset="0"/>
                <a:ea typeface="+mn-ea"/>
                <a:cs typeface="+mn-ea"/>
              </a:rPr>
              <a:t>3</a:t>
            </a:r>
            <a:r>
              <a:rPr lang="en-US" altLang="zh-CN" sz="2800" dirty="0">
                <a:latin typeface="Times New Roman" panose="02020603050405020304" pitchFamily="18" charset="0"/>
                <a:ea typeface="+mn-ea"/>
                <a:cs typeface="+mn-ea"/>
              </a:rPr>
              <a:t>                    OH</a:t>
            </a:r>
            <a:r>
              <a:rPr lang="en-US" altLang="zh-CN" sz="2800" baseline="30000" dirty="0">
                <a:latin typeface="Times New Roman" panose="02020603050405020304" pitchFamily="18" charset="0"/>
                <a:ea typeface="+mn-ea"/>
                <a:cs typeface="+mn-ea"/>
                <a:sym typeface="Symbol" panose="05050102010706020507" pitchFamily="18" charset="2"/>
              </a:rPr>
              <a:t></a:t>
            </a:r>
          </a:p>
          <a:p>
            <a:pPr eaLnBrk="1" hangingPunct="1">
              <a:spcBef>
                <a:spcPct val="50000"/>
              </a:spcBef>
              <a:buClrTx/>
              <a:buSzTx/>
              <a:buFontTx/>
              <a:buNone/>
            </a:pPr>
            <a:r>
              <a:rPr lang="zh-CN" altLang="en-US" sz="2800" b="1" dirty="0">
                <a:latin typeface="Times New Roman" panose="02020603050405020304" pitchFamily="18" charset="0"/>
                <a:ea typeface="+mn-ea"/>
                <a:cs typeface="+mn-ea"/>
                <a:sym typeface="Symbol" panose="05050102010706020507" pitchFamily="18" charset="2"/>
              </a:rPr>
              <a:t>配位数</a:t>
            </a:r>
            <a:r>
              <a:rPr lang="zh-CN" altLang="en-US" sz="2800" b="1" dirty="0">
                <a:latin typeface="Times New Roman" panose="02020603050405020304" pitchFamily="18" charset="0"/>
                <a:ea typeface="+mn-ea"/>
                <a:cs typeface="+mn-ea"/>
              </a:rPr>
              <a:t>           </a:t>
            </a:r>
            <a:r>
              <a:rPr lang="en-US" altLang="zh-CN" sz="2800" dirty="0">
                <a:latin typeface="Times New Roman" panose="02020603050405020304" pitchFamily="18" charset="0"/>
                <a:ea typeface="+mn-ea"/>
                <a:cs typeface="+mn-ea"/>
              </a:rPr>
              <a:t>6                        4</a:t>
            </a:r>
          </a:p>
        </p:txBody>
      </p:sp>
      <p:grpSp>
        <p:nvGrpSpPr>
          <p:cNvPr id="10" name="Group 9">
            <a:extLst>
              <a:ext uri="{FF2B5EF4-FFF2-40B4-BE49-F238E27FC236}">
                <a16:creationId xmlns:a16="http://schemas.microsoft.com/office/drawing/2014/main" id="{143BE8E2-9C0C-45FF-A419-510AAFA9B3AC}"/>
              </a:ext>
            </a:extLst>
          </p:cNvPr>
          <p:cNvGrpSpPr>
            <a:grpSpLocks/>
          </p:cNvGrpSpPr>
          <p:nvPr/>
        </p:nvGrpSpPr>
        <p:grpSpPr bwMode="auto">
          <a:xfrm>
            <a:off x="930507" y="4060764"/>
            <a:ext cx="10013950" cy="2308225"/>
            <a:chOff x="581" y="-132"/>
            <a:chExt cx="6308" cy="1454"/>
          </a:xfrm>
        </p:grpSpPr>
        <p:sp>
          <p:nvSpPr>
            <p:cNvPr id="13" name="Text Box 11">
              <a:extLst>
                <a:ext uri="{FF2B5EF4-FFF2-40B4-BE49-F238E27FC236}">
                  <a16:creationId xmlns:a16="http://schemas.microsoft.com/office/drawing/2014/main" id="{44C97285-91BE-4F25-AE8F-87CCC0F3EC61}"/>
                </a:ext>
              </a:extLst>
            </p:cNvPr>
            <p:cNvSpPr txBox="1">
              <a:spLocks noChangeArrowheads="1"/>
            </p:cNvSpPr>
            <p:nvPr/>
          </p:nvSpPr>
          <p:spPr bwMode="auto">
            <a:xfrm>
              <a:off x="581" y="-132"/>
              <a:ext cx="630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800" b="1" dirty="0">
                  <a:latin typeface="Times New Roman" panose="02020603050405020304" pitchFamily="18" charset="0"/>
                  <a:ea typeface="+mn-ea"/>
                  <a:cs typeface="+mn-ea"/>
                </a:rPr>
                <a:t>半径</a:t>
              </a:r>
              <a:r>
                <a:rPr lang="en-US" altLang="zh-CN" sz="2800" b="1" dirty="0">
                  <a:latin typeface="Times New Roman" panose="02020603050405020304" pitchFamily="18" charset="0"/>
                  <a:ea typeface="+mn-ea"/>
                  <a:cs typeface="+mn-ea"/>
                </a:rPr>
                <a:t>——</a:t>
              </a:r>
              <a:r>
                <a:rPr lang="zh-CN" altLang="en-US" sz="2800" dirty="0">
                  <a:latin typeface="Times New Roman" panose="02020603050405020304" pitchFamily="18" charset="0"/>
                  <a:ea typeface="+mn-ea"/>
                  <a:cs typeface="+mn-ea"/>
                </a:rPr>
                <a:t>半径越大，</a:t>
              </a:r>
              <a:r>
                <a:rPr lang="zh-CN" altLang="en-US" sz="2800" dirty="0">
                  <a:latin typeface="+mn-ea"/>
                  <a:ea typeface="+mn-ea"/>
                  <a:cs typeface="+mn-ea"/>
                </a:rPr>
                <a:t>中心离子所能容纳配体数减少</a:t>
              </a:r>
              <a:r>
                <a:rPr lang="en-US" altLang="zh-CN" sz="2800" dirty="0">
                  <a:latin typeface="+mn-ea"/>
                  <a:ea typeface="+mn-ea"/>
                  <a:cs typeface="+mn-ea"/>
                </a:rPr>
                <a:t>,</a:t>
              </a:r>
              <a:r>
                <a:rPr lang="zh-CN" altLang="en-US" sz="2800" dirty="0">
                  <a:latin typeface="+mn-ea"/>
                  <a:ea typeface="+mn-ea"/>
                  <a:cs typeface="+mn-ea"/>
                </a:rPr>
                <a:t>配位数减少。</a:t>
              </a:r>
            </a:p>
          </p:txBody>
        </p:sp>
        <p:sp>
          <p:nvSpPr>
            <p:cNvPr id="12" name="Text Box 13">
              <a:extLst>
                <a:ext uri="{FF2B5EF4-FFF2-40B4-BE49-F238E27FC236}">
                  <a16:creationId xmlns:a16="http://schemas.microsoft.com/office/drawing/2014/main" id="{EAF00A68-2F9C-4CAE-AD27-F7B64CBD66BA}"/>
                </a:ext>
              </a:extLst>
            </p:cNvPr>
            <p:cNvSpPr txBox="1">
              <a:spLocks noChangeArrowheads="1"/>
            </p:cNvSpPr>
            <p:nvPr/>
          </p:nvSpPr>
          <p:spPr bwMode="auto">
            <a:xfrm>
              <a:off x="1455" y="430"/>
              <a:ext cx="5040" cy="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800" b="1" dirty="0">
                  <a:latin typeface="Arial" panose="020B0604020202020204" pitchFamily="34" charset="0"/>
                  <a:ea typeface="+mn-ea"/>
                  <a:cs typeface="+mn-ea"/>
                </a:rPr>
                <a:t>配离子      </a:t>
              </a:r>
              <a:r>
                <a:rPr lang="en-US" altLang="zh-CN" sz="2800" dirty="0">
                  <a:latin typeface="Times New Roman" panose="02020603050405020304" pitchFamily="18" charset="0"/>
                  <a:ea typeface="+mn-ea"/>
                  <a:cs typeface="+mn-ea"/>
                </a:rPr>
                <a:t>[AlF</a:t>
              </a:r>
              <a:r>
                <a:rPr lang="en-US" altLang="zh-CN" sz="2800" baseline="-30000" dirty="0">
                  <a:latin typeface="Times New Roman" panose="02020603050405020304" pitchFamily="18" charset="0"/>
                  <a:ea typeface="+mn-ea"/>
                  <a:cs typeface="+mn-ea"/>
                </a:rPr>
                <a:t>6</a:t>
              </a:r>
              <a:r>
                <a:rPr lang="en-US" altLang="zh-CN" sz="2800" dirty="0">
                  <a:latin typeface="Times New Roman" panose="02020603050405020304" pitchFamily="18" charset="0"/>
                  <a:ea typeface="+mn-ea"/>
                  <a:cs typeface="+mn-ea"/>
                </a:rPr>
                <a:t>]</a:t>
              </a:r>
              <a:r>
                <a:rPr lang="en-US" altLang="zh-CN" sz="2800" baseline="30000" dirty="0">
                  <a:latin typeface="Times New Roman" panose="02020603050405020304" pitchFamily="18" charset="0"/>
                  <a:ea typeface="+mn-ea"/>
                  <a:cs typeface="+mn-ea"/>
                </a:rPr>
                <a:t>3</a:t>
              </a:r>
              <a:r>
                <a:rPr lang="en-US" altLang="zh-CN" sz="2800" baseline="30000" dirty="0">
                  <a:latin typeface="Times New Roman" panose="02020603050405020304" pitchFamily="18" charset="0"/>
                  <a:ea typeface="+mn-ea"/>
                  <a:cs typeface="+mn-ea"/>
                  <a:sym typeface="Symbol" panose="05050102010706020507" pitchFamily="18" charset="2"/>
                </a:rPr>
                <a:t>         </a:t>
              </a:r>
              <a:r>
                <a:rPr lang="en-US" altLang="zh-CN" sz="2800" dirty="0">
                  <a:latin typeface="Times New Roman" panose="02020603050405020304" pitchFamily="18" charset="0"/>
                  <a:ea typeface="+mn-ea"/>
                  <a:cs typeface="+mn-ea"/>
                  <a:sym typeface="Symbol" panose="05050102010706020507" pitchFamily="18" charset="2"/>
                </a:rPr>
                <a:t>[</a:t>
              </a:r>
              <a:r>
                <a:rPr lang="en-US" altLang="zh-CN" sz="2800" dirty="0">
                  <a:latin typeface="Times New Roman" panose="02020603050405020304" pitchFamily="18" charset="0"/>
                  <a:ea typeface="+mn-ea"/>
                  <a:cs typeface="+mn-ea"/>
                </a:rPr>
                <a:t>AlCl</a:t>
              </a:r>
              <a:r>
                <a:rPr lang="en-US" altLang="zh-CN" sz="2800" baseline="-30000" dirty="0">
                  <a:latin typeface="Times New Roman" panose="02020603050405020304" pitchFamily="18" charset="0"/>
                  <a:ea typeface="+mn-ea"/>
                  <a:cs typeface="+mn-ea"/>
                </a:rPr>
                <a:t>4</a:t>
              </a:r>
              <a:r>
                <a:rPr lang="en-US" altLang="zh-CN" sz="2800" dirty="0">
                  <a:latin typeface="Times New Roman" panose="02020603050405020304" pitchFamily="18" charset="0"/>
                  <a:ea typeface="+mn-ea"/>
                  <a:cs typeface="+mn-ea"/>
                </a:rPr>
                <a:t>]</a:t>
              </a:r>
              <a:r>
                <a:rPr lang="en-US" altLang="zh-CN" sz="2800" baseline="30000" dirty="0">
                  <a:latin typeface="Times New Roman" panose="02020603050405020304" pitchFamily="18" charset="0"/>
                  <a:ea typeface="+mn-ea"/>
                  <a:cs typeface="+mn-ea"/>
                  <a:sym typeface="Symbol" panose="05050102010706020507" pitchFamily="18" charset="2"/>
                </a:rPr>
                <a:t></a:t>
              </a:r>
              <a:r>
                <a:rPr lang="en-US" altLang="zh-CN" sz="2800" dirty="0">
                  <a:latin typeface="Times New Roman" panose="02020603050405020304" pitchFamily="18" charset="0"/>
                  <a:ea typeface="+mn-ea"/>
                  <a:cs typeface="+mn-ea"/>
                </a:rPr>
                <a:t> </a:t>
              </a:r>
            </a:p>
            <a:p>
              <a:pPr eaLnBrk="1" hangingPunct="1">
                <a:lnSpc>
                  <a:spcPct val="50000"/>
                </a:lnSpc>
                <a:spcBef>
                  <a:spcPct val="50000"/>
                </a:spcBef>
                <a:buClrTx/>
                <a:buSzTx/>
                <a:buFontTx/>
                <a:buNone/>
              </a:pPr>
              <a:r>
                <a:rPr lang="zh-CN" altLang="en-US" sz="2800" b="1" dirty="0">
                  <a:latin typeface="Times New Roman" panose="02020603050405020304" pitchFamily="18" charset="0"/>
                  <a:ea typeface="+mn-ea"/>
                  <a:cs typeface="+mn-ea"/>
                </a:rPr>
                <a:t>配体                </a:t>
              </a:r>
              <a:r>
                <a:rPr lang="en-US" altLang="zh-CN" sz="2800" dirty="0">
                  <a:latin typeface="Times New Roman" panose="02020603050405020304" pitchFamily="18" charset="0"/>
                  <a:ea typeface="+mn-ea"/>
                  <a:cs typeface="+mn-ea"/>
                </a:rPr>
                <a:t>F</a:t>
              </a:r>
              <a:r>
                <a:rPr lang="en-US" altLang="zh-CN" sz="2800" baseline="30000" dirty="0">
                  <a:latin typeface="Times New Roman" panose="02020603050405020304" pitchFamily="18" charset="0"/>
                  <a:ea typeface="+mn-ea"/>
                  <a:cs typeface="+mn-ea"/>
                  <a:sym typeface="Symbol" panose="05050102010706020507" pitchFamily="18" charset="2"/>
                </a:rPr>
                <a:t></a:t>
              </a:r>
              <a:r>
                <a:rPr lang="en-US" altLang="zh-CN" sz="2800" dirty="0">
                  <a:latin typeface="Times New Roman" panose="02020603050405020304" pitchFamily="18" charset="0"/>
                  <a:ea typeface="+mn-ea"/>
                  <a:cs typeface="+mn-ea"/>
                </a:rPr>
                <a:t>             Cl</a:t>
              </a:r>
              <a:r>
                <a:rPr lang="en-US" altLang="zh-CN" sz="2800" baseline="30000" dirty="0">
                  <a:latin typeface="Times New Roman" panose="02020603050405020304" pitchFamily="18" charset="0"/>
                  <a:ea typeface="+mn-ea"/>
                  <a:cs typeface="+mn-ea"/>
                  <a:sym typeface="Symbol" panose="05050102010706020507" pitchFamily="18" charset="2"/>
                </a:rPr>
                <a:t></a:t>
              </a:r>
            </a:p>
            <a:p>
              <a:pPr eaLnBrk="1" hangingPunct="1">
                <a:lnSpc>
                  <a:spcPct val="50000"/>
                </a:lnSpc>
                <a:spcBef>
                  <a:spcPct val="50000"/>
                </a:spcBef>
                <a:buClrTx/>
                <a:buSzTx/>
                <a:buFontTx/>
                <a:buNone/>
              </a:pPr>
              <a:r>
                <a:rPr lang="zh-CN" altLang="en-US" sz="2800" b="1" dirty="0">
                  <a:latin typeface="Times New Roman" panose="02020603050405020304" pitchFamily="18" charset="0"/>
                  <a:ea typeface="+mn-ea"/>
                  <a:cs typeface="+mn-ea"/>
                  <a:sym typeface="Symbol" panose="05050102010706020507" pitchFamily="18" charset="2"/>
                </a:rPr>
                <a:t>配位数</a:t>
              </a:r>
              <a:r>
                <a:rPr lang="zh-CN" altLang="en-US" sz="2800" b="1" dirty="0">
                  <a:latin typeface="Times New Roman" panose="02020603050405020304" pitchFamily="18" charset="0"/>
                  <a:ea typeface="+mn-ea"/>
                  <a:cs typeface="+mn-ea"/>
                </a:rPr>
                <a:t>            </a:t>
              </a:r>
              <a:r>
                <a:rPr lang="en-US" altLang="zh-CN" sz="2800" dirty="0">
                  <a:latin typeface="Times New Roman" panose="02020603050405020304" pitchFamily="18" charset="0"/>
                  <a:ea typeface="+mn-ea"/>
                  <a:cs typeface="+mn-ea"/>
                </a:rPr>
                <a:t>6                4</a:t>
              </a:r>
            </a:p>
          </p:txBody>
        </p:sp>
      </p:grpSp>
      <p:sp>
        <p:nvSpPr>
          <p:cNvPr id="5" name="灯片编号占位符 4">
            <a:extLst>
              <a:ext uri="{FF2B5EF4-FFF2-40B4-BE49-F238E27FC236}">
                <a16:creationId xmlns:a16="http://schemas.microsoft.com/office/drawing/2014/main" id="{127DE078-D1ED-42E7-9BAE-939CB183DB31}"/>
              </a:ext>
            </a:extLst>
          </p:cNvPr>
          <p:cNvSpPr>
            <a:spLocks noGrp="1"/>
          </p:cNvSpPr>
          <p:nvPr>
            <p:ph type="sldNum" sz="quarter" idx="12"/>
          </p:nvPr>
        </p:nvSpPr>
        <p:spPr/>
        <p:txBody>
          <a:bodyPr/>
          <a:lstStyle/>
          <a:p>
            <a:fld id="{25F43C6C-6CC1-4831-8DEA-3206EFFA1157}" type="slidenum">
              <a:rPr lang="zh-CN" altLang="en-US" smtClean="0"/>
              <a:t>17</a:t>
            </a:fld>
            <a:endParaRPr lang="zh-CN" altLang="en-US"/>
          </a:p>
        </p:txBody>
      </p:sp>
    </p:spTree>
    <p:extLst>
      <p:ext uri="{BB962C8B-B14F-4D97-AF65-F5344CB8AC3E}">
        <p14:creationId xmlns:p14="http://schemas.microsoft.com/office/powerpoint/2010/main" val="385910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9B4895-D2B4-4DF2-8298-3045E1E63253}"/>
              </a:ext>
            </a:extLst>
          </p:cNvPr>
          <p:cNvSpPr>
            <a:spLocks noGrp="1"/>
          </p:cNvSpPr>
          <p:nvPr>
            <p:ph type="title"/>
          </p:nvPr>
        </p:nvSpPr>
        <p:spPr/>
        <p:txBody>
          <a:bodyPr/>
          <a:lstStyle/>
          <a:p>
            <a:r>
              <a:rPr lang="en-US" altLang="zh-CN" dirty="0"/>
              <a:t>(c)</a:t>
            </a:r>
            <a:r>
              <a:rPr lang="zh-CN" altLang="en-US" dirty="0"/>
              <a:t>外界条件</a:t>
            </a:r>
          </a:p>
        </p:txBody>
      </p:sp>
      <p:sp>
        <p:nvSpPr>
          <p:cNvPr id="3" name="Text Box 2">
            <a:extLst>
              <a:ext uri="{FF2B5EF4-FFF2-40B4-BE49-F238E27FC236}">
                <a16:creationId xmlns:a16="http://schemas.microsoft.com/office/drawing/2014/main" id="{B7905C96-0387-4CFE-A8AF-E295418EA3EA}"/>
              </a:ext>
            </a:extLst>
          </p:cNvPr>
          <p:cNvSpPr txBox="1">
            <a:spLocks noChangeArrowheads="1"/>
          </p:cNvSpPr>
          <p:nvPr/>
        </p:nvSpPr>
        <p:spPr bwMode="auto">
          <a:xfrm>
            <a:off x="1403350" y="3141663"/>
            <a:ext cx="1081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sz="1800">
              <a:latin typeface="Arial" panose="020B0604020202020204" pitchFamily="34" charset="0"/>
              <a:ea typeface="+mn-ea"/>
              <a:cs typeface="+mn-ea"/>
            </a:endParaRPr>
          </a:p>
        </p:txBody>
      </p:sp>
      <p:sp>
        <p:nvSpPr>
          <p:cNvPr id="4" name="Text Box 3">
            <a:extLst>
              <a:ext uri="{FF2B5EF4-FFF2-40B4-BE49-F238E27FC236}">
                <a16:creationId xmlns:a16="http://schemas.microsoft.com/office/drawing/2014/main" id="{41C749A8-923A-48CE-B3B5-91568F5AA7BA}"/>
              </a:ext>
            </a:extLst>
          </p:cNvPr>
          <p:cNvSpPr txBox="1">
            <a:spLocks noChangeArrowheads="1"/>
          </p:cNvSpPr>
          <p:nvPr/>
        </p:nvSpPr>
        <p:spPr bwMode="auto">
          <a:xfrm>
            <a:off x="7667625" y="404813"/>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sz="1800">
              <a:latin typeface="Arial" panose="020B0604020202020204" pitchFamily="34" charset="0"/>
              <a:ea typeface="+mn-ea"/>
              <a:cs typeface="+mn-ea"/>
            </a:endParaRPr>
          </a:p>
        </p:txBody>
      </p:sp>
      <p:sp>
        <p:nvSpPr>
          <p:cNvPr id="5" name="Text Box 4">
            <a:extLst>
              <a:ext uri="{FF2B5EF4-FFF2-40B4-BE49-F238E27FC236}">
                <a16:creationId xmlns:a16="http://schemas.microsoft.com/office/drawing/2014/main" id="{ECCCC9BB-3527-4E27-9D55-17254C36DC52}"/>
              </a:ext>
            </a:extLst>
          </p:cNvPr>
          <p:cNvSpPr txBox="1">
            <a:spLocks noChangeArrowheads="1"/>
          </p:cNvSpPr>
          <p:nvPr/>
        </p:nvSpPr>
        <p:spPr bwMode="auto">
          <a:xfrm>
            <a:off x="370840" y="1131888"/>
            <a:ext cx="8077200" cy="1373188"/>
          </a:xfrm>
          <a:prstGeom prst="rect">
            <a:avLst/>
          </a:prstGeom>
          <a:noFill/>
          <a:ln>
            <a:noFill/>
          </a:ln>
          <a:effectLst/>
          <a:extLst>
            <a:ext uri="{909E8E84-426E-40DD-AFC4-6F175D3DCCD1}">
              <a14:hiddenFill xmlns:a14="http://schemas.microsoft.com/office/drawing/2010/main">
                <a:gradFill rotWithShape="1">
                  <a:gsLst>
                    <a:gs pos="0">
                      <a:srgbClr val="761800"/>
                    </a:gs>
                    <a:gs pos="50000">
                      <a:srgbClr val="FF3300"/>
                    </a:gs>
                    <a:gs pos="100000">
                      <a:srgbClr val="761800"/>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3600" b="1" dirty="0">
                <a:latin typeface="Times New Roman" panose="02020603050405020304" pitchFamily="18" charset="0"/>
                <a:ea typeface="+mn-ea"/>
                <a:cs typeface="+mn-ea"/>
              </a:rPr>
              <a:t>        </a:t>
            </a:r>
            <a:r>
              <a:rPr lang="zh-CN" altLang="en-US" sz="2800" b="1" dirty="0">
                <a:latin typeface="Times New Roman" panose="02020603050405020304" pitchFamily="18" charset="0"/>
                <a:ea typeface="+mn-ea"/>
                <a:cs typeface="+mn-ea"/>
              </a:rPr>
              <a:t>增大配体浓度          降低反应温度</a:t>
            </a:r>
            <a:endParaRPr lang="zh-CN" altLang="en-US" b="1" dirty="0">
              <a:latin typeface="Times New Roman" panose="02020603050405020304" pitchFamily="18" charset="0"/>
              <a:ea typeface="+mn-ea"/>
              <a:cs typeface="+mn-ea"/>
            </a:endParaRPr>
          </a:p>
          <a:p>
            <a:pPr eaLnBrk="1" hangingPunct="1">
              <a:spcBef>
                <a:spcPct val="50000"/>
              </a:spcBef>
              <a:buClrTx/>
              <a:buSzTx/>
              <a:buFontTx/>
              <a:buNone/>
            </a:pPr>
            <a:endParaRPr lang="zh-CN" altLang="en-US" b="1" dirty="0">
              <a:latin typeface="Arial" panose="020B0604020202020204" pitchFamily="34" charset="0"/>
              <a:ea typeface="+mn-ea"/>
              <a:cs typeface="+mn-ea"/>
            </a:endParaRPr>
          </a:p>
        </p:txBody>
      </p:sp>
      <p:sp>
        <p:nvSpPr>
          <p:cNvPr id="6" name="Text Box 5">
            <a:extLst>
              <a:ext uri="{FF2B5EF4-FFF2-40B4-BE49-F238E27FC236}">
                <a16:creationId xmlns:a16="http://schemas.microsoft.com/office/drawing/2014/main" id="{F1671DA5-E1E0-4BA7-A5CC-A3E2593EE800}"/>
              </a:ext>
            </a:extLst>
          </p:cNvPr>
          <p:cNvSpPr txBox="1">
            <a:spLocks noChangeArrowheads="1"/>
          </p:cNvSpPr>
          <p:nvPr/>
        </p:nvSpPr>
        <p:spPr bwMode="auto">
          <a:xfrm>
            <a:off x="1291590" y="2561759"/>
            <a:ext cx="56403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有利于形成高配位数的配合物</a:t>
            </a:r>
            <a:endParaRPr lang="zh-CN" altLang="en-US" sz="1400" dirty="0">
              <a:latin typeface="Arial" panose="020B0604020202020204" pitchFamily="34" charset="0"/>
              <a:ea typeface="+mn-ea"/>
              <a:cs typeface="+mn-ea"/>
            </a:endParaRPr>
          </a:p>
        </p:txBody>
      </p:sp>
      <p:sp>
        <p:nvSpPr>
          <p:cNvPr id="7" name="AutoShape 6">
            <a:extLst>
              <a:ext uri="{FF2B5EF4-FFF2-40B4-BE49-F238E27FC236}">
                <a16:creationId xmlns:a16="http://schemas.microsoft.com/office/drawing/2014/main" id="{B65DAF24-93D4-4699-B0ED-9C35487BCFD6}"/>
              </a:ext>
            </a:extLst>
          </p:cNvPr>
          <p:cNvSpPr>
            <a:spLocks/>
          </p:cNvSpPr>
          <p:nvPr/>
        </p:nvSpPr>
        <p:spPr bwMode="auto">
          <a:xfrm rot="5400000">
            <a:off x="3642678" y="690563"/>
            <a:ext cx="457200" cy="2819400"/>
          </a:xfrm>
          <a:prstGeom prst="rightBrace">
            <a:avLst>
              <a:gd name="adj1" fmla="val 5138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endParaRPr lang="zh-CN" altLang="en-US" sz="2400">
              <a:ea typeface="+mn-ea"/>
              <a:cs typeface="+mn-ea"/>
            </a:endParaRPr>
          </a:p>
        </p:txBody>
      </p:sp>
      <p:sp>
        <p:nvSpPr>
          <p:cNvPr id="8" name="灯片编号占位符 7">
            <a:extLst>
              <a:ext uri="{FF2B5EF4-FFF2-40B4-BE49-F238E27FC236}">
                <a16:creationId xmlns:a16="http://schemas.microsoft.com/office/drawing/2014/main" id="{52994CE6-DD9E-4979-84BC-380920AD81DC}"/>
              </a:ext>
            </a:extLst>
          </p:cNvPr>
          <p:cNvSpPr>
            <a:spLocks noGrp="1"/>
          </p:cNvSpPr>
          <p:nvPr>
            <p:ph type="sldNum" sz="quarter" idx="12"/>
          </p:nvPr>
        </p:nvSpPr>
        <p:spPr/>
        <p:txBody>
          <a:bodyPr/>
          <a:lstStyle/>
          <a:p>
            <a:fld id="{25F43C6C-6CC1-4831-8DEA-3206EFFA1157}" type="slidenum">
              <a:rPr lang="zh-CN" altLang="en-US" smtClean="0"/>
              <a:t>18</a:t>
            </a:fld>
            <a:endParaRPr lang="zh-CN" altLang="en-US"/>
          </a:p>
        </p:txBody>
      </p:sp>
    </p:spTree>
    <p:extLst>
      <p:ext uri="{BB962C8B-B14F-4D97-AF65-F5344CB8AC3E}">
        <p14:creationId xmlns:p14="http://schemas.microsoft.com/office/powerpoint/2010/main" val="2867520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8F730C-4244-42DD-AFFB-3AA16B8477B0}"/>
              </a:ext>
            </a:extLst>
          </p:cNvPr>
          <p:cNvSpPr txBox="1">
            <a:spLocks noChangeArrowheads="1"/>
          </p:cNvSpPr>
          <p:nvPr/>
        </p:nvSpPr>
        <p:spPr>
          <a:xfrm>
            <a:off x="1789964" y="373307"/>
            <a:ext cx="8548688" cy="330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zh-CN" altLang="en-US" sz="2800" dirty="0">
                <a:latin typeface="Times New Roman" panose="02020603050405020304" pitchFamily="18" charset="0"/>
                <a:ea typeface="+mn-ea"/>
                <a:cs typeface="+mn-ea"/>
              </a:rPr>
              <a:t>表 </a:t>
            </a:r>
            <a:r>
              <a:rPr lang="en-US" altLang="zh-CN" sz="2800" dirty="0">
                <a:latin typeface="Times New Roman" panose="02020603050405020304" pitchFamily="18" charset="0"/>
                <a:ea typeface="+mn-ea"/>
                <a:cs typeface="+mn-ea"/>
              </a:rPr>
              <a:t>10-1  </a:t>
            </a:r>
            <a:r>
              <a:rPr lang="zh-CN" altLang="en-US" sz="2800" dirty="0">
                <a:latin typeface="Times New Roman" panose="02020603050405020304" pitchFamily="18" charset="0"/>
                <a:ea typeface="+mn-ea"/>
                <a:cs typeface="+mn-ea"/>
              </a:rPr>
              <a:t>配合物的分类</a:t>
            </a:r>
            <a:r>
              <a:rPr lang="zh-CN" altLang="en-US" sz="4000" dirty="0">
                <a:ea typeface="+mn-ea"/>
                <a:cs typeface="+mn-ea"/>
              </a:rPr>
              <a:t> </a:t>
            </a:r>
          </a:p>
        </p:txBody>
      </p:sp>
      <p:graphicFrame>
        <p:nvGraphicFramePr>
          <p:cNvPr id="4" name="Group 3">
            <a:extLst>
              <a:ext uri="{FF2B5EF4-FFF2-40B4-BE49-F238E27FC236}">
                <a16:creationId xmlns:a16="http://schemas.microsoft.com/office/drawing/2014/main" id="{FE3783E4-2BCD-473A-B2D9-9180EC2EC5CA}"/>
              </a:ext>
            </a:extLst>
          </p:cNvPr>
          <p:cNvGraphicFramePr>
            <a:graphicFrameLocks noGrp="1"/>
          </p:cNvGraphicFramePr>
          <p:nvPr>
            <p:extLst>
              <p:ext uri="{D42A27DB-BD31-4B8C-83A1-F6EECF244321}">
                <p14:modId xmlns:p14="http://schemas.microsoft.com/office/powerpoint/2010/main" val="25521847"/>
              </p:ext>
            </p:extLst>
          </p:nvPr>
        </p:nvGraphicFramePr>
        <p:xfrm>
          <a:off x="2292379" y="757301"/>
          <a:ext cx="8483542" cy="6064910"/>
        </p:xfrm>
        <a:graphic>
          <a:graphicData uri="http://schemas.openxmlformats.org/drawingml/2006/table">
            <a:tbl>
              <a:tblPr/>
              <a:tblGrid>
                <a:gridCol w="2856399">
                  <a:extLst>
                    <a:ext uri="{9D8B030D-6E8A-4147-A177-3AD203B41FA5}">
                      <a16:colId xmlns:a16="http://schemas.microsoft.com/office/drawing/2014/main" val="1526902503"/>
                    </a:ext>
                  </a:extLst>
                </a:gridCol>
                <a:gridCol w="2931568">
                  <a:extLst>
                    <a:ext uri="{9D8B030D-6E8A-4147-A177-3AD203B41FA5}">
                      <a16:colId xmlns:a16="http://schemas.microsoft.com/office/drawing/2014/main" val="3599426667"/>
                    </a:ext>
                  </a:extLst>
                </a:gridCol>
                <a:gridCol w="2695575">
                  <a:extLst>
                    <a:ext uri="{9D8B030D-6E8A-4147-A177-3AD203B41FA5}">
                      <a16:colId xmlns:a16="http://schemas.microsoft.com/office/drawing/2014/main" val="1516997540"/>
                    </a:ext>
                  </a:extLst>
                </a:gridCol>
              </a:tblGrid>
              <a:tr h="59266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1" i="0" u="none" strike="noStrike" cap="none" normalizeH="0" baseline="0" dirty="0">
                          <a:ln>
                            <a:noFill/>
                          </a:ln>
                          <a:solidFill>
                            <a:schemeClr val="bg1"/>
                          </a:solidFill>
                          <a:effectLst/>
                          <a:latin typeface="Tahoma" panose="020B0604030504040204" pitchFamily="34" charset="0"/>
                          <a:ea typeface="+mn-ea"/>
                          <a:cs typeface="+mn-ea"/>
                        </a:rPr>
                        <a:t>配合物的类型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1" i="0" u="none" strike="noStrike" cap="none" normalizeH="0" baseline="0" dirty="0">
                          <a:ln>
                            <a:noFill/>
                          </a:ln>
                          <a:solidFill>
                            <a:schemeClr val="bg1"/>
                          </a:solidFill>
                          <a:effectLst/>
                          <a:latin typeface="Tahoma" panose="020B0604030504040204" pitchFamily="34" charset="0"/>
                          <a:ea typeface="+mn-ea"/>
                          <a:cs typeface="+mn-ea"/>
                        </a:rPr>
                        <a:t>结构特征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1" i="0" u="none" strike="noStrike" cap="none" normalizeH="0" baseline="0" dirty="0">
                          <a:ln>
                            <a:noFill/>
                          </a:ln>
                          <a:solidFill>
                            <a:schemeClr val="bg1"/>
                          </a:solidFill>
                          <a:effectLst/>
                          <a:latin typeface="Tahoma" panose="020B0604030504040204" pitchFamily="34" charset="0"/>
                          <a:ea typeface="+mn-ea"/>
                          <a:cs typeface="+mn-ea"/>
                        </a:rPr>
                        <a:t>实例</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593166198"/>
                  </a:ext>
                </a:extLst>
              </a:tr>
              <a:tr h="806257">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简单配合物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a:ln>
                            <a:noFill/>
                          </a:ln>
                          <a:solidFill>
                            <a:schemeClr val="tx1"/>
                          </a:solidFill>
                          <a:effectLst/>
                          <a:latin typeface="Tahoma" panose="020B0604030504040204" pitchFamily="34" charset="0"/>
                          <a:ea typeface="+mn-ea"/>
                          <a:cs typeface="+mn-ea"/>
                        </a:rPr>
                        <a:t>单齿配体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a:ln>
                            <a:noFill/>
                          </a:ln>
                          <a:solidFill>
                            <a:schemeClr val="tx1"/>
                          </a:solidFill>
                          <a:effectLst/>
                          <a:latin typeface="+mn-lt"/>
                          <a:ea typeface="+mn-ea"/>
                          <a:cs typeface="+mn-ea"/>
                        </a:rPr>
                        <a:t>[Ag(NH</a:t>
                      </a:r>
                      <a:r>
                        <a:rPr kumimoji="0" lang="zh-CN" altLang="en-US" sz="2200" b="0" i="0" u="none" strike="noStrike" cap="none" normalizeH="0" baseline="-25000">
                          <a:ln>
                            <a:noFill/>
                          </a:ln>
                          <a:solidFill>
                            <a:schemeClr val="tx1"/>
                          </a:solidFill>
                          <a:effectLst/>
                          <a:latin typeface="+mn-lt"/>
                          <a:ea typeface="+mn-ea"/>
                          <a:cs typeface="+mn-ea"/>
                        </a:rPr>
                        <a:t>3</a:t>
                      </a:r>
                      <a:r>
                        <a:rPr kumimoji="0" lang="zh-CN" altLang="en-US" sz="2200" b="0" i="0" u="none" strike="noStrike" cap="none" normalizeH="0" baseline="0">
                          <a:ln>
                            <a:noFill/>
                          </a:ln>
                          <a:solidFill>
                            <a:schemeClr val="tx1"/>
                          </a:solidFill>
                          <a:effectLst/>
                          <a:latin typeface="+mn-lt"/>
                          <a:ea typeface="+mn-ea"/>
                          <a:cs typeface="+mn-ea"/>
                        </a:rPr>
                        <a:t>)</a:t>
                      </a:r>
                      <a:r>
                        <a:rPr kumimoji="0" lang="zh-CN" altLang="en-US" sz="2200" b="0" i="0" u="none" strike="noStrike" cap="none" normalizeH="0" baseline="-25000">
                          <a:ln>
                            <a:noFill/>
                          </a:ln>
                          <a:solidFill>
                            <a:schemeClr val="tx1"/>
                          </a:solidFill>
                          <a:effectLst/>
                          <a:latin typeface="+mn-lt"/>
                          <a:ea typeface="+mn-ea"/>
                          <a:cs typeface="+mn-ea"/>
                        </a:rPr>
                        <a:t>2</a:t>
                      </a:r>
                      <a:r>
                        <a:rPr kumimoji="0" lang="zh-CN" altLang="en-US" sz="2200" b="0" i="0" u="none" strike="noStrike" cap="none" normalizeH="0" baseline="0">
                          <a:ln>
                            <a:noFill/>
                          </a:ln>
                          <a:solidFill>
                            <a:schemeClr val="tx1"/>
                          </a:solidFill>
                          <a:effectLst/>
                          <a:latin typeface="+mn-lt"/>
                          <a:ea typeface="+mn-ea"/>
                          <a:cs typeface="+mn-ea"/>
                        </a:rPr>
                        <a:t>]</a:t>
                      </a:r>
                      <a:r>
                        <a:rPr kumimoji="0" lang="zh-CN" altLang="en-US" sz="2200" b="0" i="0" u="none" strike="noStrike" cap="none" normalizeH="0" baseline="30000">
                          <a:ln>
                            <a:noFill/>
                          </a:ln>
                          <a:solidFill>
                            <a:schemeClr val="tx1"/>
                          </a:solidFill>
                          <a:effectLst/>
                          <a:latin typeface="+mn-lt"/>
                          <a:ea typeface="+mn-ea"/>
                          <a:cs typeface="+mn-ea"/>
                        </a:rPr>
                        <a:t>+</a:t>
                      </a:r>
                      <a:endParaRPr kumimoji="0" lang="zh-CN" altLang="en-US" sz="2200" b="0" i="0" u="none" strike="noStrike" cap="none" normalizeH="0" baseline="0">
                        <a:ln>
                          <a:noFill/>
                        </a:ln>
                        <a:solidFill>
                          <a:schemeClr val="tx1"/>
                        </a:solidFill>
                        <a:effectLst/>
                        <a:latin typeface="+mn-lt"/>
                        <a:ea typeface="+mn-ea"/>
                        <a:cs typeface="+mn-ea"/>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a:ln>
                            <a:noFill/>
                          </a:ln>
                          <a:solidFill>
                            <a:schemeClr val="tx1"/>
                          </a:solidFill>
                          <a:effectLst/>
                          <a:latin typeface="+mn-lt"/>
                          <a:ea typeface="+mn-ea"/>
                          <a:cs typeface="+mn-ea"/>
                        </a:rPr>
                        <a:t> [AlF</a:t>
                      </a:r>
                      <a:r>
                        <a:rPr kumimoji="0" lang="zh-CN" altLang="en-US" sz="2200" b="0" i="0" u="none" strike="noStrike" cap="none" normalizeH="0" baseline="-25000">
                          <a:ln>
                            <a:noFill/>
                          </a:ln>
                          <a:solidFill>
                            <a:schemeClr val="tx1"/>
                          </a:solidFill>
                          <a:effectLst/>
                          <a:latin typeface="+mn-lt"/>
                          <a:ea typeface="+mn-ea"/>
                          <a:cs typeface="+mn-ea"/>
                        </a:rPr>
                        <a:t>6</a:t>
                      </a:r>
                      <a:r>
                        <a:rPr kumimoji="0" lang="zh-CN" altLang="en-US" sz="2200" b="0" i="0" u="none" strike="noStrike" cap="none" normalizeH="0" baseline="0">
                          <a:ln>
                            <a:noFill/>
                          </a:ln>
                          <a:solidFill>
                            <a:schemeClr val="tx1"/>
                          </a:solidFill>
                          <a:effectLst/>
                          <a:latin typeface="+mn-lt"/>
                          <a:ea typeface="+mn-ea"/>
                          <a:cs typeface="+mn-ea"/>
                        </a:rPr>
                        <a:t>]</a:t>
                      </a:r>
                      <a:r>
                        <a:rPr kumimoji="0" lang="zh-CN" altLang="en-US" sz="2200" b="0" i="0" u="none" strike="noStrike" cap="none" normalizeH="0" baseline="30000">
                          <a:ln>
                            <a:noFill/>
                          </a:ln>
                          <a:solidFill>
                            <a:schemeClr val="tx1"/>
                          </a:solidFill>
                          <a:effectLst/>
                          <a:latin typeface="+mn-lt"/>
                          <a:ea typeface="+mn-ea"/>
                          <a:cs typeface="+mn-ea"/>
                        </a:rPr>
                        <a:t>3-</a:t>
                      </a:r>
                      <a:r>
                        <a:rPr kumimoji="0" lang="zh-CN" altLang="en-US" sz="2200" b="0" i="0" u="none" strike="noStrike" cap="none" normalizeH="0" baseline="0">
                          <a:ln>
                            <a:noFill/>
                          </a:ln>
                          <a:solidFill>
                            <a:schemeClr val="tx1"/>
                          </a:solidFill>
                          <a:effectLst/>
                          <a:latin typeface="+mn-lt"/>
                          <a:ea typeface="+mn-ea"/>
                          <a:cs typeface="+mn-ea"/>
                        </a:rPr>
                        <a: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8488751"/>
                  </a:ext>
                </a:extLst>
              </a:tr>
              <a:tr h="74104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螯合物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多齿配体</a:t>
                      </a:r>
                      <a:r>
                        <a:rPr kumimoji="0" lang="en-US" altLang="zh-CN" sz="2200" b="0" i="0" u="none" strike="noStrike" cap="none" normalizeH="0" baseline="0" dirty="0">
                          <a:ln>
                            <a:noFill/>
                          </a:ln>
                          <a:solidFill>
                            <a:schemeClr val="tx1"/>
                          </a:solidFill>
                          <a:effectLst/>
                          <a:latin typeface="Tahoma" panose="020B0604030504040204" pitchFamily="34" charset="0"/>
                          <a:ea typeface="+mn-ea"/>
                          <a:cs typeface="+mn-ea"/>
                        </a:rPr>
                        <a:t>,</a:t>
                      </a: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形成环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200" b="0" i="0" u="none" strike="noStrike" cap="none" normalizeH="0" baseline="0" dirty="0">
                          <a:ln>
                            <a:noFill/>
                          </a:ln>
                          <a:solidFill>
                            <a:schemeClr val="tx1"/>
                          </a:solidFill>
                          <a:effectLst/>
                          <a:latin typeface="+mn-lt"/>
                          <a:ea typeface="+mn-ea"/>
                          <a:cs typeface="+mn-ea"/>
                        </a:rPr>
                        <a:t>[Cu(</a:t>
                      </a:r>
                      <a:r>
                        <a:rPr kumimoji="0" lang="en-US" altLang="zh-CN" sz="2200" b="0" i="0" u="none" strike="noStrike" cap="none" normalizeH="0" baseline="0" dirty="0" err="1">
                          <a:ln>
                            <a:noFill/>
                          </a:ln>
                          <a:solidFill>
                            <a:schemeClr val="tx1"/>
                          </a:solidFill>
                          <a:effectLst/>
                          <a:latin typeface="+mn-lt"/>
                          <a:ea typeface="+mn-ea"/>
                          <a:cs typeface="+mn-ea"/>
                        </a:rPr>
                        <a:t>en</a:t>
                      </a:r>
                      <a:r>
                        <a:rPr kumimoji="0" lang="en-US" altLang="zh-CN" sz="2200" b="0" i="0" u="none" strike="noStrike" cap="none" normalizeH="0" baseline="0" dirty="0">
                          <a:ln>
                            <a:noFill/>
                          </a:ln>
                          <a:solidFill>
                            <a:schemeClr val="tx1"/>
                          </a:solidFill>
                          <a:effectLst/>
                          <a:latin typeface="+mn-lt"/>
                          <a:ea typeface="+mn-ea"/>
                          <a:cs typeface="+mn-ea"/>
                        </a:rPr>
                        <a:t>)</a:t>
                      </a:r>
                      <a:r>
                        <a:rPr kumimoji="0" lang="en-US" altLang="zh-CN" sz="2200" b="0" i="0" u="none" strike="noStrike" cap="none" normalizeH="0" baseline="-25000" dirty="0">
                          <a:ln>
                            <a:noFill/>
                          </a:ln>
                          <a:solidFill>
                            <a:schemeClr val="tx1"/>
                          </a:solidFill>
                          <a:effectLst/>
                          <a:latin typeface="+mn-lt"/>
                          <a:ea typeface="+mn-ea"/>
                          <a:cs typeface="+mn-ea"/>
                        </a:rPr>
                        <a:t>2</a:t>
                      </a:r>
                      <a:r>
                        <a:rPr kumimoji="0" lang="en-US" altLang="zh-CN" sz="2200" b="0" i="0" u="none" strike="noStrike" cap="none" normalizeH="0" baseline="0" dirty="0">
                          <a:ln>
                            <a:noFill/>
                          </a:ln>
                          <a:solidFill>
                            <a:schemeClr val="tx1"/>
                          </a:solidFill>
                          <a:effectLst/>
                          <a:latin typeface="+mn-lt"/>
                          <a:ea typeface="+mn-ea"/>
                          <a:cs typeface="+mn-ea"/>
                        </a:rPr>
                        <a:t>]</a:t>
                      </a:r>
                      <a:r>
                        <a:rPr kumimoji="0" lang="en-US" altLang="zh-CN" sz="2200" b="0" i="0" u="none" strike="noStrike" cap="none" normalizeH="0" baseline="30000" dirty="0">
                          <a:ln>
                            <a:noFill/>
                          </a:ln>
                          <a:solidFill>
                            <a:schemeClr val="tx1"/>
                          </a:solidFill>
                          <a:effectLst/>
                          <a:latin typeface="+mn-lt"/>
                          <a:ea typeface="+mn-ea"/>
                          <a:cs typeface="+mn-ea"/>
                        </a:rPr>
                        <a:t>2+</a:t>
                      </a:r>
                      <a:r>
                        <a:rPr kumimoji="0" lang="en-US" altLang="zh-CN" sz="2200" b="0" i="0" u="none" strike="noStrike" cap="none" normalizeH="0" baseline="0" dirty="0">
                          <a:ln>
                            <a:noFill/>
                          </a:ln>
                          <a:solidFill>
                            <a:schemeClr val="tx1"/>
                          </a:solidFill>
                          <a:effectLst/>
                          <a:latin typeface="+mn-lt"/>
                          <a:ea typeface="+mn-ea"/>
                          <a:cs typeface="+mn-ea"/>
                        </a:rPr>
                        <a:t> [Ca(EDTA)]</a:t>
                      </a:r>
                      <a:r>
                        <a:rPr kumimoji="0" lang="en-US" altLang="zh-CN" sz="2200" b="0" i="0" u="none" strike="noStrike" cap="none" normalizeH="0" baseline="30000" dirty="0">
                          <a:ln>
                            <a:noFill/>
                          </a:ln>
                          <a:solidFill>
                            <a:schemeClr val="tx1"/>
                          </a:solidFill>
                          <a:effectLst/>
                          <a:latin typeface="+mn-lt"/>
                          <a:ea typeface="+mn-ea"/>
                          <a:cs typeface="+mn-ea"/>
                        </a:rPr>
                        <a:t>2-</a:t>
                      </a:r>
                      <a:endParaRPr kumimoji="0" lang="en-US" altLang="zh-CN" sz="2200" b="0" i="0" u="none" strike="noStrike" cap="none" normalizeH="0" baseline="0" dirty="0">
                        <a:ln>
                          <a:noFill/>
                        </a:ln>
                        <a:solidFill>
                          <a:schemeClr val="tx1"/>
                        </a:solidFill>
                        <a:effectLst/>
                        <a:latin typeface="+mn-lt"/>
                        <a:ea typeface="+mn-ea"/>
                        <a:cs typeface="+mn-ea"/>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9821809"/>
                  </a:ext>
                </a:extLst>
              </a:tr>
              <a:tr h="95663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大环配合物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多齿配体形成一个环</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zh-CN" altLang="en-US" sz="2200" b="0" i="0" u="none" strike="noStrike" cap="none" normalizeH="0" baseline="0" dirty="0">
                        <a:ln>
                          <a:noFill/>
                        </a:ln>
                        <a:solidFill>
                          <a:schemeClr val="tx1"/>
                        </a:solidFill>
                        <a:effectLst/>
                        <a:latin typeface="+mn-lt"/>
                        <a:ea typeface="+mn-ea"/>
                        <a:cs typeface="+mn-ea"/>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1992809"/>
                  </a:ext>
                </a:extLst>
              </a:tr>
              <a:tr h="806257">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多核配合物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一个配位原子同时与</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两个中心体配位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200" b="0" i="0" u="none" strike="noStrike" cap="none" normalizeH="0" baseline="0" dirty="0">
                          <a:ln>
                            <a:noFill/>
                          </a:ln>
                          <a:solidFill>
                            <a:schemeClr val="tx1"/>
                          </a:solidFill>
                          <a:effectLst/>
                          <a:latin typeface="+mn-lt"/>
                          <a:ea typeface="+mn-ea"/>
                          <a:cs typeface="+mn-ea"/>
                        </a:rPr>
                        <a:t>[Fe</a:t>
                      </a:r>
                      <a:r>
                        <a:rPr kumimoji="0" lang="en-US" altLang="zh-CN" sz="2200" b="0" i="0" u="none" strike="noStrike" cap="none" normalizeH="0" baseline="-25000" dirty="0">
                          <a:ln>
                            <a:noFill/>
                          </a:ln>
                          <a:solidFill>
                            <a:schemeClr val="tx1"/>
                          </a:solidFill>
                          <a:effectLst/>
                          <a:latin typeface="+mn-lt"/>
                          <a:ea typeface="+mn-ea"/>
                          <a:cs typeface="+mn-ea"/>
                        </a:rPr>
                        <a:t>3</a:t>
                      </a:r>
                      <a:r>
                        <a:rPr kumimoji="0" lang="en-US" altLang="zh-CN" sz="2200" b="0" i="0" u="none" strike="noStrike" cap="none" normalizeH="0" baseline="0" dirty="0">
                          <a:ln>
                            <a:noFill/>
                          </a:ln>
                          <a:solidFill>
                            <a:schemeClr val="tx1"/>
                          </a:solidFill>
                          <a:effectLst/>
                          <a:latin typeface="+mn-lt"/>
                          <a:ea typeface="+mn-ea"/>
                          <a:cs typeface="+mn-ea"/>
                        </a:rPr>
                        <a:t>(H</a:t>
                      </a:r>
                      <a:r>
                        <a:rPr kumimoji="0" lang="en-US" altLang="zh-CN" sz="2200" b="0" i="0" u="none" strike="noStrike" cap="none" normalizeH="0" baseline="-25000" dirty="0">
                          <a:ln>
                            <a:noFill/>
                          </a:ln>
                          <a:solidFill>
                            <a:schemeClr val="tx1"/>
                          </a:solidFill>
                          <a:effectLst/>
                          <a:latin typeface="+mn-lt"/>
                          <a:ea typeface="+mn-ea"/>
                          <a:cs typeface="+mn-ea"/>
                        </a:rPr>
                        <a:t>2</a:t>
                      </a:r>
                      <a:r>
                        <a:rPr kumimoji="0" lang="en-US" altLang="zh-CN" sz="2200" b="0" i="0" u="none" strike="noStrike" cap="none" normalizeH="0" baseline="0" dirty="0">
                          <a:ln>
                            <a:noFill/>
                          </a:ln>
                          <a:solidFill>
                            <a:schemeClr val="tx1"/>
                          </a:solidFill>
                          <a:effectLst/>
                          <a:latin typeface="+mn-lt"/>
                          <a:ea typeface="+mn-ea"/>
                          <a:cs typeface="+mn-ea"/>
                        </a:rPr>
                        <a:t>O)</a:t>
                      </a:r>
                      <a:r>
                        <a:rPr kumimoji="0" lang="en-US" altLang="zh-CN" sz="2200" b="0" i="0" u="none" strike="noStrike" cap="none" normalizeH="0" baseline="-25000" dirty="0">
                          <a:ln>
                            <a:noFill/>
                          </a:ln>
                          <a:solidFill>
                            <a:schemeClr val="tx1"/>
                          </a:solidFill>
                          <a:effectLst/>
                          <a:latin typeface="+mn-lt"/>
                          <a:ea typeface="+mn-ea"/>
                          <a:cs typeface="+mn-ea"/>
                        </a:rPr>
                        <a:t>10</a:t>
                      </a:r>
                      <a:r>
                        <a:rPr kumimoji="0" lang="en-US" altLang="zh-CN" sz="2200" b="0" i="0" u="none" strike="noStrike" cap="none" normalizeH="0" baseline="0" dirty="0">
                          <a:ln>
                            <a:noFill/>
                          </a:ln>
                          <a:solidFill>
                            <a:schemeClr val="tx1"/>
                          </a:solidFill>
                          <a:effectLst/>
                          <a:latin typeface="+mn-lt"/>
                          <a:ea typeface="+mn-ea"/>
                          <a:cs typeface="+mn-ea"/>
                        </a:rPr>
                        <a:t>(OH)</a:t>
                      </a:r>
                      <a:r>
                        <a:rPr kumimoji="0" lang="en-US" altLang="zh-CN" sz="2200" b="0" i="0" u="none" strike="noStrike" cap="none" normalizeH="0" baseline="-25000" dirty="0">
                          <a:ln>
                            <a:noFill/>
                          </a:ln>
                          <a:solidFill>
                            <a:schemeClr val="tx1"/>
                          </a:solidFill>
                          <a:effectLst/>
                          <a:latin typeface="+mn-lt"/>
                          <a:ea typeface="+mn-ea"/>
                          <a:cs typeface="+mn-ea"/>
                        </a:rPr>
                        <a:t>4</a:t>
                      </a:r>
                      <a:r>
                        <a:rPr kumimoji="0" lang="en-US" altLang="zh-CN" sz="2200" b="0" i="0" u="none" strike="noStrike" cap="none" normalizeH="0" baseline="0" dirty="0">
                          <a:ln>
                            <a:noFill/>
                          </a:ln>
                          <a:solidFill>
                            <a:schemeClr val="tx1"/>
                          </a:solidFill>
                          <a:effectLst/>
                          <a:latin typeface="+mn-lt"/>
                          <a:ea typeface="+mn-ea"/>
                          <a:cs typeface="+mn-ea"/>
                        </a:rPr>
                        <a:t>]</a:t>
                      </a:r>
                      <a:r>
                        <a:rPr kumimoji="0" lang="en-US" altLang="zh-CN" sz="2200" b="0" i="0" u="none" strike="noStrike" cap="none" normalizeH="0" baseline="30000" dirty="0">
                          <a:ln>
                            <a:noFill/>
                          </a:ln>
                          <a:solidFill>
                            <a:schemeClr val="tx1"/>
                          </a:solidFill>
                          <a:effectLst/>
                          <a:latin typeface="+mn-lt"/>
                          <a:ea typeface="+mn-ea"/>
                          <a:cs typeface="+mn-ea"/>
                        </a:rPr>
                        <a:t>5+</a:t>
                      </a:r>
                      <a:r>
                        <a:rPr kumimoji="0" lang="en-US" altLang="zh-CN" sz="2200" b="0" i="0" u="none" strike="noStrike" cap="none" normalizeH="0" baseline="0" dirty="0">
                          <a:ln>
                            <a:noFill/>
                          </a:ln>
                          <a:solidFill>
                            <a:schemeClr val="tx1"/>
                          </a:solidFill>
                          <a:effectLst/>
                          <a:latin typeface="+mn-lt"/>
                          <a:ea typeface="+mn-ea"/>
                          <a:cs typeface="+mn-ea"/>
                        </a:rPr>
                        <a: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61638876"/>
                  </a:ext>
                </a:extLst>
              </a:tr>
              <a:tr h="80625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羰基配合物</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中心原子氧化数为 </a:t>
                      </a:r>
                      <a:r>
                        <a:rPr kumimoji="0" lang="en-US" altLang="zh-CN" sz="2200" b="0" i="0" u="none" strike="noStrike" cap="none" normalizeH="0" baseline="0" dirty="0">
                          <a:ln>
                            <a:noFill/>
                          </a:ln>
                          <a:solidFill>
                            <a:schemeClr val="tx1"/>
                          </a:solidFill>
                          <a:effectLst/>
                          <a:latin typeface="+mn-lt"/>
                          <a:ea typeface="+mn-ea"/>
                          <a:cs typeface="+mn-ea"/>
                        </a:rPr>
                        <a:t>0</a:t>
                      </a:r>
                      <a:r>
                        <a:rPr kumimoji="0" lang="en-US" altLang="zh-CN" sz="2200" b="0" i="0" u="none" strike="noStrike" cap="none" normalizeH="0" baseline="0" dirty="0">
                          <a:ln>
                            <a:noFill/>
                          </a:ln>
                          <a:solidFill>
                            <a:schemeClr val="tx1"/>
                          </a:solidFill>
                          <a:effectLst/>
                          <a:latin typeface="Tahoma" panose="020B0604030504040204" pitchFamily="34" charset="0"/>
                          <a:ea typeface="+mn-ea"/>
                          <a:cs typeface="+mn-ea"/>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200" b="0" i="0" u="none" strike="noStrike" cap="none" normalizeH="0" baseline="0" dirty="0">
                          <a:ln>
                            <a:noFill/>
                          </a:ln>
                          <a:solidFill>
                            <a:schemeClr val="tx1"/>
                          </a:solidFill>
                          <a:effectLst/>
                          <a:latin typeface="+mn-lt"/>
                          <a:ea typeface="+mn-ea"/>
                          <a:cs typeface="+mn-ea"/>
                        </a:rPr>
                        <a:t>[</a:t>
                      </a:r>
                      <a:r>
                        <a:rPr kumimoji="0" lang="zh-CN" altLang="en-US" sz="2200" b="0" i="0" u="none" strike="noStrike" cap="none" normalizeH="0" baseline="0" dirty="0">
                          <a:ln>
                            <a:noFill/>
                          </a:ln>
                          <a:solidFill>
                            <a:schemeClr val="tx1"/>
                          </a:solidFill>
                          <a:effectLst/>
                          <a:latin typeface="+mn-lt"/>
                          <a:ea typeface="+mn-ea"/>
                          <a:cs typeface="+mn-ea"/>
                        </a:rPr>
                        <a:t>Fe(CO)</a:t>
                      </a:r>
                      <a:r>
                        <a:rPr kumimoji="0" lang="zh-CN" altLang="en-US" sz="2200" b="0" i="0" u="none" strike="noStrike" cap="none" normalizeH="0" baseline="-25000" dirty="0">
                          <a:ln>
                            <a:noFill/>
                          </a:ln>
                          <a:solidFill>
                            <a:schemeClr val="tx1"/>
                          </a:solidFill>
                          <a:effectLst/>
                          <a:latin typeface="+mn-lt"/>
                          <a:ea typeface="+mn-ea"/>
                          <a:cs typeface="+mn-ea"/>
                        </a:rPr>
                        <a:t>5</a:t>
                      </a:r>
                      <a:r>
                        <a:rPr kumimoji="0" lang="en-US" altLang="zh-CN" sz="2200" b="0" i="0" u="none" strike="noStrike" cap="none" normalizeH="0" baseline="0" dirty="0">
                          <a:ln>
                            <a:noFill/>
                          </a:ln>
                          <a:solidFill>
                            <a:schemeClr val="tx1"/>
                          </a:solidFill>
                          <a:effectLst/>
                          <a:latin typeface="+mn-lt"/>
                          <a:ea typeface="+mn-ea"/>
                          <a:cs typeface="+mn-ea"/>
                        </a:rPr>
                        <a:t>]</a:t>
                      </a:r>
                      <a:r>
                        <a:rPr kumimoji="0" lang="zh-CN" altLang="en-US" sz="2200" b="0" i="0" u="none" strike="noStrike" cap="none" normalizeH="0" baseline="-25000" dirty="0">
                          <a:ln>
                            <a:noFill/>
                          </a:ln>
                          <a:solidFill>
                            <a:schemeClr val="tx1"/>
                          </a:solidFill>
                          <a:effectLst/>
                          <a:latin typeface="+mn-lt"/>
                          <a:ea typeface="+mn-ea"/>
                          <a:cs typeface="+mn-ea"/>
                        </a:rPr>
                        <a:t>      </a:t>
                      </a:r>
                      <a:r>
                        <a:rPr kumimoji="0" lang="zh-CN" altLang="en-US" sz="2200" b="0" i="0" u="none" strike="noStrike" cap="none" normalizeH="0" baseline="0" dirty="0">
                          <a:ln>
                            <a:noFill/>
                          </a:ln>
                          <a:solidFill>
                            <a:schemeClr val="tx1"/>
                          </a:solidFill>
                          <a:effectLst/>
                          <a:latin typeface="+mn-lt"/>
                          <a:ea typeface="+mn-ea"/>
                          <a:cs typeface="+mn-ea"/>
                        </a:rPr>
                        <a:t> </a:t>
                      </a:r>
                      <a:endParaRPr kumimoji="0" lang="en-US" altLang="zh-CN" sz="2200" b="0" i="0" u="none" strike="noStrike" cap="none" normalizeH="0" baseline="0" dirty="0">
                        <a:ln>
                          <a:noFill/>
                        </a:ln>
                        <a:solidFill>
                          <a:schemeClr val="tx1"/>
                        </a:solidFill>
                        <a:effectLst/>
                        <a:latin typeface="+mn-lt"/>
                        <a:ea typeface="+mn-ea"/>
                        <a:cs typeface="+mn-ea"/>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200" b="0" i="0" u="none" strike="noStrike" cap="none" normalizeH="0" baseline="0" dirty="0">
                          <a:ln>
                            <a:noFill/>
                          </a:ln>
                          <a:solidFill>
                            <a:schemeClr val="tx1"/>
                          </a:solidFill>
                          <a:effectLst/>
                          <a:latin typeface="+mn-lt"/>
                          <a:ea typeface="+mn-ea"/>
                          <a:cs typeface="+mn-ea"/>
                        </a:rPr>
                        <a:t>[</a:t>
                      </a:r>
                      <a:r>
                        <a:rPr kumimoji="0" lang="zh-CN" altLang="en-US" sz="2200" b="0" i="0" u="none" strike="noStrike" cap="none" normalizeH="0" baseline="0" dirty="0">
                          <a:ln>
                            <a:noFill/>
                          </a:ln>
                          <a:solidFill>
                            <a:schemeClr val="tx1"/>
                          </a:solidFill>
                          <a:effectLst/>
                          <a:latin typeface="+mn-lt"/>
                          <a:ea typeface="+mn-ea"/>
                          <a:cs typeface="+mn-ea"/>
                        </a:rPr>
                        <a:t>Ni(CO)</a:t>
                      </a:r>
                      <a:r>
                        <a:rPr kumimoji="0" lang="zh-CN" altLang="en-US" sz="2200" b="0" i="0" u="none" strike="noStrike" cap="none" normalizeH="0" baseline="-25000" dirty="0">
                          <a:ln>
                            <a:noFill/>
                          </a:ln>
                          <a:solidFill>
                            <a:schemeClr val="tx1"/>
                          </a:solidFill>
                          <a:effectLst/>
                          <a:latin typeface="+mn-lt"/>
                          <a:ea typeface="+mn-ea"/>
                          <a:cs typeface="+mn-ea"/>
                        </a:rPr>
                        <a:t>4</a:t>
                      </a:r>
                      <a:r>
                        <a:rPr kumimoji="0" lang="en-US" altLang="zh-CN" sz="2200" b="0" i="0" u="none" strike="noStrike" cap="none" normalizeH="0" baseline="0" dirty="0">
                          <a:ln>
                            <a:noFill/>
                          </a:ln>
                          <a:solidFill>
                            <a:schemeClr val="tx1"/>
                          </a:solidFill>
                          <a:effectLst/>
                          <a:latin typeface="+mn-lt"/>
                          <a:ea typeface="+mn-ea"/>
                          <a:cs typeface="+mn-ea"/>
                        </a:rPr>
                        <a:t>]</a:t>
                      </a:r>
                      <a:endParaRPr kumimoji="0" lang="zh-CN" altLang="en-US" sz="2200" b="0" i="0" u="none" strike="noStrike" cap="none" normalizeH="0" baseline="0" dirty="0">
                        <a:ln>
                          <a:noFill/>
                        </a:ln>
                        <a:solidFill>
                          <a:schemeClr val="tx1"/>
                        </a:solidFill>
                        <a:effectLst/>
                        <a:latin typeface="+mn-lt"/>
                        <a:ea typeface="+mn-ea"/>
                        <a:cs typeface="+mn-ea"/>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053398"/>
                  </a:ext>
                </a:extLst>
              </a:tr>
              <a:tr h="97502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200" b="0" i="0" u="none" strike="noStrike" cap="none" normalizeH="0" baseline="0" dirty="0">
                          <a:ln>
                            <a:noFill/>
                          </a:ln>
                          <a:solidFill>
                            <a:srgbClr val="FF0000"/>
                          </a:solidFill>
                          <a:effectLst/>
                          <a:latin typeface="Tahoma" panose="020B0604030504040204" pitchFamily="34" charset="0"/>
                          <a:ea typeface="+mn-ea"/>
                          <a:cs typeface="+mn-ea"/>
                        </a:rPr>
                        <a:t>不饱和烃</a:t>
                      </a:r>
                      <a:r>
                        <a:rPr kumimoji="0" lang="zh-CN" altLang="en-US" sz="2200" b="0" i="0" u="none" strike="noStrike" cap="none" normalizeH="0" baseline="0" dirty="0">
                          <a:ln>
                            <a:noFill/>
                          </a:ln>
                          <a:solidFill>
                            <a:schemeClr val="tx1"/>
                          </a:solidFill>
                          <a:effectLst/>
                          <a:latin typeface="Tahoma" panose="020B0604030504040204" pitchFamily="34" charset="0"/>
                          <a:ea typeface="+mn-ea"/>
                          <a:cs typeface="+mn-ea"/>
                        </a:rPr>
                        <a:t>的配合物</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kumimoji="0" lang="zh-CN" altLang="en-US" sz="2200" b="0" i="0" u="none" strike="noStrike" kern="1200" cap="none" normalizeH="0" baseline="0" dirty="0">
                          <a:ln>
                            <a:noFill/>
                          </a:ln>
                          <a:solidFill>
                            <a:schemeClr val="tx1"/>
                          </a:solidFill>
                          <a:effectLst/>
                          <a:latin typeface="Tahoma" panose="020B0604030504040204" pitchFamily="34" charset="0"/>
                          <a:ea typeface="+mn-ea"/>
                          <a:cs typeface="+mn-ea"/>
                        </a:rPr>
                        <a:t>配体提供</a:t>
                      </a:r>
                      <a:r>
                        <a:rPr kumimoji="0" lang="zh-CN" altLang="zh-CN" sz="2200" b="0" i="0" u="none" strike="noStrike" kern="1200" cap="none" normalizeH="0" baseline="0" dirty="0">
                          <a:ln>
                            <a:noFill/>
                          </a:ln>
                          <a:solidFill>
                            <a:srgbClr val="FF0000"/>
                          </a:solidFill>
                          <a:effectLst/>
                          <a:latin typeface="Tahoma" panose="020B0604030504040204" pitchFamily="34" charset="0"/>
                          <a:ea typeface="+mn-ea"/>
                          <a:cs typeface="+mn-ea"/>
                          <a:sym typeface="Symbol" panose="05050102010706020507" pitchFamily="18" charset="2"/>
                        </a:rPr>
                        <a:t></a:t>
                      </a:r>
                      <a:r>
                        <a:rPr kumimoji="0" lang="en-US" altLang="zh-CN" sz="2200" b="0" i="0" u="none" strike="noStrike" kern="1200" cap="none" normalizeH="0" baseline="0" dirty="0">
                          <a:ln>
                            <a:noFill/>
                          </a:ln>
                          <a:solidFill>
                            <a:srgbClr val="FF0000"/>
                          </a:solidFill>
                          <a:effectLst/>
                          <a:latin typeface="Tahoma" panose="020B0604030504040204" pitchFamily="34" charset="0"/>
                          <a:ea typeface="+mn-ea"/>
                          <a:cs typeface="+mn-ea"/>
                          <a:sym typeface="Symbol" panose="05050102010706020507" pitchFamily="18" charset="2"/>
                        </a:rPr>
                        <a:t> </a:t>
                      </a:r>
                      <a:r>
                        <a:rPr kumimoji="0" lang="zh-CN" altLang="en-US" sz="2200" b="0" i="0" u="none" strike="noStrike" kern="1200" cap="none" normalizeH="0" baseline="0" dirty="0">
                          <a:ln>
                            <a:noFill/>
                          </a:ln>
                          <a:solidFill>
                            <a:srgbClr val="FF0000"/>
                          </a:solidFill>
                          <a:effectLst/>
                          <a:latin typeface="Tahoma" panose="020B0604030504040204" pitchFamily="34" charset="0"/>
                          <a:ea typeface="+mn-ea"/>
                          <a:cs typeface="+mn-ea"/>
                          <a:sym typeface="Symbol" panose="05050102010706020507" pitchFamily="18" charset="2"/>
                        </a:rPr>
                        <a:t>电子</a:t>
                      </a:r>
                      <a:endParaRPr kumimoji="0" lang="zh-CN" altLang="en-US" sz="2200" b="0" i="0" u="none" strike="noStrike" kern="1200" cap="none" normalizeH="0" baseline="0" dirty="0">
                        <a:ln>
                          <a:noFill/>
                        </a:ln>
                        <a:solidFill>
                          <a:srgbClr val="FF0000"/>
                        </a:solidFill>
                        <a:effectLst/>
                        <a:latin typeface="Tahoma" panose="020B0604030504040204" pitchFamily="34" charset="0"/>
                        <a:ea typeface="+mn-ea"/>
                        <a:cs typeface="+mn-ea"/>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pPr>
                      <a:r>
                        <a:rPr lang="en-US" altLang="zh-CN" sz="2000" dirty="0">
                          <a:cs typeface="+mn-ea"/>
                        </a:rPr>
                        <a:t>K[Pt (</a:t>
                      </a:r>
                      <a:r>
                        <a:rPr lang="en-US" altLang="zh-CN" sz="2000" dirty="0">
                          <a:solidFill>
                            <a:srgbClr val="FF0000"/>
                          </a:solidFill>
                          <a:cs typeface="+mn-ea"/>
                        </a:rPr>
                        <a:t>C</a:t>
                      </a:r>
                      <a:r>
                        <a:rPr lang="en-US" altLang="zh-CN" sz="2000" baseline="-25000" dirty="0">
                          <a:solidFill>
                            <a:srgbClr val="FF0000"/>
                          </a:solidFill>
                          <a:cs typeface="+mn-ea"/>
                        </a:rPr>
                        <a:t>2</a:t>
                      </a:r>
                      <a:r>
                        <a:rPr lang="en-US" altLang="zh-CN" sz="2000" dirty="0">
                          <a:solidFill>
                            <a:srgbClr val="FF0000"/>
                          </a:solidFill>
                          <a:cs typeface="+mn-ea"/>
                        </a:rPr>
                        <a:t>H</a:t>
                      </a:r>
                      <a:r>
                        <a:rPr lang="en-US" altLang="zh-CN" sz="2000" baseline="-25000" dirty="0">
                          <a:solidFill>
                            <a:srgbClr val="FF0000"/>
                          </a:solidFill>
                          <a:cs typeface="+mn-ea"/>
                        </a:rPr>
                        <a:t>4</a:t>
                      </a:r>
                      <a:r>
                        <a:rPr lang="en-US" altLang="zh-CN" sz="2000" dirty="0">
                          <a:cs typeface="+mn-ea"/>
                        </a:rPr>
                        <a:t>)Cl</a:t>
                      </a:r>
                      <a:r>
                        <a:rPr lang="en-US" altLang="zh-CN" sz="2000" baseline="-25000" dirty="0">
                          <a:cs typeface="+mn-ea"/>
                        </a:rPr>
                        <a:t>3</a:t>
                      </a:r>
                      <a:r>
                        <a:rPr lang="en-US" altLang="zh-CN" sz="2000" dirty="0">
                          <a:cs typeface="+mn-ea"/>
                        </a:rPr>
                        <a:t>]</a:t>
                      </a:r>
                    </a:p>
                    <a:p>
                      <a:pPr algn="ctr">
                        <a:lnSpc>
                          <a:spcPct val="150000"/>
                        </a:lnSpc>
                      </a:pPr>
                      <a:r>
                        <a:rPr kumimoji="0" lang="en-US" altLang="zh-CN" sz="2200" b="0" i="0" u="none" strike="noStrike" kern="1200" cap="none" normalizeH="0" baseline="0" dirty="0">
                          <a:ln>
                            <a:noFill/>
                          </a:ln>
                          <a:solidFill>
                            <a:schemeClr val="tx1"/>
                          </a:solidFill>
                          <a:effectLst/>
                          <a:latin typeface="+mn-lt"/>
                          <a:ea typeface="+mn-ea"/>
                          <a:cs typeface="+mn-ea"/>
                        </a:rPr>
                        <a:t>[Fe(</a:t>
                      </a:r>
                      <a:r>
                        <a:rPr kumimoji="0" lang="en-US" altLang="zh-CN" sz="2200" b="0" i="0" u="none" strike="noStrike" kern="1200" cap="none" normalizeH="0" baseline="0" dirty="0">
                          <a:ln>
                            <a:noFill/>
                          </a:ln>
                          <a:solidFill>
                            <a:srgbClr val="FF0000"/>
                          </a:solidFill>
                          <a:effectLst/>
                          <a:latin typeface="+mn-lt"/>
                          <a:ea typeface="+mn-ea"/>
                          <a:cs typeface="+mn-ea"/>
                        </a:rPr>
                        <a:t>C</a:t>
                      </a:r>
                      <a:r>
                        <a:rPr kumimoji="0" lang="en-US" altLang="zh-CN" sz="2200" b="0" i="0" u="none" strike="noStrike" kern="1200" cap="none" normalizeH="0" baseline="-25000" dirty="0">
                          <a:ln>
                            <a:noFill/>
                          </a:ln>
                          <a:solidFill>
                            <a:srgbClr val="FF0000"/>
                          </a:solidFill>
                          <a:effectLst/>
                          <a:latin typeface="+mn-lt"/>
                          <a:ea typeface="+mn-ea"/>
                          <a:cs typeface="+mn-ea"/>
                        </a:rPr>
                        <a:t>5</a:t>
                      </a:r>
                      <a:r>
                        <a:rPr kumimoji="0" lang="en-US" altLang="zh-CN" sz="2200" b="0" i="0" u="none" strike="noStrike" kern="1200" cap="none" normalizeH="0" baseline="0" dirty="0">
                          <a:ln>
                            <a:noFill/>
                          </a:ln>
                          <a:solidFill>
                            <a:srgbClr val="FF0000"/>
                          </a:solidFill>
                          <a:effectLst/>
                          <a:latin typeface="+mn-lt"/>
                          <a:ea typeface="+mn-ea"/>
                          <a:cs typeface="+mn-ea"/>
                        </a:rPr>
                        <a:t>H</a:t>
                      </a:r>
                      <a:r>
                        <a:rPr kumimoji="0" lang="en-US" altLang="zh-CN" sz="2200" b="0" i="0" u="none" strike="noStrike" kern="1200" cap="none" normalizeH="0" baseline="-25000" dirty="0">
                          <a:ln>
                            <a:noFill/>
                          </a:ln>
                          <a:solidFill>
                            <a:srgbClr val="FF0000"/>
                          </a:solidFill>
                          <a:effectLst/>
                          <a:latin typeface="+mn-lt"/>
                          <a:ea typeface="+mn-ea"/>
                          <a:cs typeface="+mn-ea"/>
                        </a:rPr>
                        <a:t>5</a:t>
                      </a:r>
                      <a:r>
                        <a:rPr kumimoji="0" lang="en-US" altLang="zh-CN" sz="2200" b="0" i="0" u="none" strike="noStrike" kern="1200" cap="none" normalizeH="0" baseline="0" dirty="0">
                          <a:ln>
                            <a:noFill/>
                          </a:ln>
                          <a:solidFill>
                            <a:schemeClr val="tx1"/>
                          </a:solidFill>
                          <a:effectLst/>
                          <a:latin typeface="+mn-lt"/>
                          <a:ea typeface="+mn-ea"/>
                          <a:cs typeface="+mn-ea"/>
                        </a:rPr>
                        <a:t>)</a:t>
                      </a:r>
                      <a:r>
                        <a:rPr kumimoji="0" lang="en-US" altLang="zh-CN" sz="2200" b="0" i="0" u="none" strike="noStrike" kern="1200" cap="none" normalizeH="0" baseline="-25000" dirty="0">
                          <a:ln>
                            <a:noFill/>
                          </a:ln>
                          <a:solidFill>
                            <a:schemeClr val="tx1"/>
                          </a:solidFill>
                          <a:effectLst/>
                          <a:latin typeface="+mn-lt"/>
                          <a:ea typeface="+mn-ea"/>
                          <a:cs typeface="+mn-ea"/>
                        </a:rPr>
                        <a:t>2</a:t>
                      </a:r>
                      <a:r>
                        <a:rPr kumimoji="0" lang="en-US" altLang="zh-CN" sz="2200" b="0" i="0" u="none" strike="noStrike" kern="1200" cap="none" normalizeH="0" baseline="0" dirty="0">
                          <a:ln>
                            <a:noFill/>
                          </a:ln>
                          <a:solidFill>
                            <a:schemeClr val="tx1"/>
                          </a:solidFill>
                          <a:effectLst/>
                          <a:latin typeface="+mn-lt"/>
                          <a:ea typeface="+mn-ea"/>
                          <a:cs typeface="+mn-ea"/>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00353300"/>
                  </a:ext>
                </a:extLst>
              </a:tr>
            </a:tbl>
          </a:graphicData>
        </a:graphic>
      </p:graphicFrame>
      <p:graphicFrame>
        <p:nvGraphicFramePr>
          <p:cNvPr id="5" name="Object 35">
            <a:extLst>
              <a:ext uri="{FF2B5EF4-FFF2-40B4-BE49-F238E27FC236}">
                <a16:creationId xmlns:a16="http://schemas.microsoft.com/office/drawing/2014/main" id="{D96B7302-A38A-41AB-AE37-311A4583E02B}"/>
              </a:ext>
            </a:extLst>
          </p:cNvPr>
          <p:cNvGraphicFramePr>
            <a:graphicFrameLocks noChangeAspect="1"/>
          </p:cNvGraphicFramePr>
          <p:nvPr>
            <p:extLst>
              <p:ext uri="{D42A27DB-BD31-4B8C-83A1-F6EECF244321}">
                <p14:modId xmlns:p14="http://schemas.microsoft.com/office/powerpoint/2010/main" val="4002057525"/>
              </p:ext>
            </p:extLst>
          </p:nvPr>
        </p:nvGraphicFramePr>
        <p:xfrm>
          <a:off x="8839200" y="3305175"/>
          <a:ext cx="936625" cy="736600"/>
        </p:xfrm>
        <a:graphic>
          <a:graphicData uri="http://schemas.openxmlformats.org/presentationml/2006/ole">
            <mc:AlternateContent xmlns:mc="http://schemas.openxmlformats.org/markup-compatibility/2006">
              <mc:Choice xmlns:v="urn:schemas-microsoft-com:vml" Requires="v">
                <p:oleObj spid="_x0000_s19498" r:id="rId3" imgW="1307592" imgH="1197864" progId="ACD.ChemSketch.20">
                  <p:embed/>
                </p:oleObj>
              </mc:Choice>
              <mc:Fallback>
                <p:oleObj r:id="rId3" imgW="1307592" imgH="1197864" progId="ACD.ChemSketch.20">
                  <p:embed/>
                  <p:pic>
                    <p:nvPicPr>
                      <p:cNvPr id="5" name="Object 35">
                        <a:extLst>
                          <a:ext uri="{FF2B5EF4-FFF2-40B4-BE49-F238E27FC236}">
                            <a16:creationId xmlns:a16="http://schemas.microsoft.com/office/drawing/2014/main" id="{D96B7302-A38A-41AB-AE37-311A4583E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3305175"/>
                        <a:ext cx="9366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标题 1">
            <a:extLst>
              <a:ext uri="{FF2B5EF4-FFF2-40B4-BE49-F238E27FC236}">
                <a16:creationId xmlns:a16="http://schemas.microsoft.com/office/drawing/2014/main" id="{B3065D63-56F1-48E5-940F-1503AF2E815B}"/>
              </a:ext>
            </a:extLst>
          </p:cNvPr>
          <p:cNvSpPr>
            <a:spLocks noGrp="1"/>
          </p:cNvSpPr>
          <p:nvPr>
            <p:ph type="title"/>
          </p:nvPr>
        </p:nvSpPr>
        <p:spPr>
          <a:xfrm>
            <a:off x="0" y="73604"/>
            <a:ext cx="12192000" cy="690137"/>
          </a:xfrm>
          <a:solidFill>
            <a:schemeClr val="tx1"/>
          </a:solidFill>
        </p:spPr>
        <p:txBody>
          <a:bodyPr/>
          <a:lstStyle/>
          <a:p>
            <a:r>
              <a:rPr lang="en-US" altLang="zh-CN" dirty="0">
                <a:solidFill>
                  <a:schemeClr val="bg1"/>
                </a:solidFill>
              </a:rPr>
              <a:t>   1-2 </a:t>
            </a:r>
            <a:r>
              <a:rPr lang="zh-CN" altLang="en-US" dirty="0">
                <a:solidFill>
                  <a:schemeClr val="bg1"/>
                </a:solidFill>
              </a:rPr>
              <a:t>分类</a:t>
            </a:r>
          </a:p>
        </p:txBody>
      </p:sp>
      <p:sp>
        <p:nvSpPr>
          <p:cNvPr id="2" name="灯片编号占位符 1">
            <a:extLst>
              <a:ext uri="{FF2B5EF4-FFF2-40B4-BE49-F238E27FC236}">
                <a16:creationId xmlns:a16="http://schemas.microsoft.com/office/drawing/2014/main" id="{8B4ED8F0-1FD8-447F-9268-E9272EA412D3}"/>
              </a:ext>
            </a:extLst>
          </p:cNvPr>
          <p:cNvSpPr>
            <a:spLocks noGrp="1"/>
          </p:cNvSpPr>
          <p:nvPr>
            <p:ph type="sldNum" sz="quarter" idx="12"/>
          </p:nvPr>
        </p:nvSpPr>
        <p:spPr/>
        <p:txBody>
          <a:bodyPr/>
          <a:lstStyle/>
          <a:p>
            <a:fld id="{25F43C6C-6CC1-4831-8DEA-3206EFFA1157}" type="slidenum">
              <a:rPr lang="zh-CN" altLang="en-US" smtClean="0"/>
              <a:t>19</a:t>
            </a:fld>
            <a:endParaRPr lang="zh-CN" altLang="en-US"/>
          </a:p>
        </p:txBody>
      </p:sp>
    </p:spTree>
    <p:extLst>
      <p:ext uri="{BB962C8B-B14F-4D97-AF65-F5344CB8AC3E}">
        <p14:creationId xmlns:p14="http://schemas.microsoft.com/office/powerpoint/2010/main" val="778437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40275" y="6183886"/>
            <a:ext cx="4161822" cy="461665"/>
          </a:xfrm>
          <a:prstGeom prst="rect">
            <a:avLst/>
          </a:prstGeom>
          <a:noFill/>
        </p:spPr>
        <p:txBody>
          <a:bodyPr wrap="square" rtlCol="0">
            <a:spAutoFit/>
          </a:bodyPr>
          <a:lstStyle/>
          <a:p>
            <a:r>
              <a:rPr lang="zh-CN" altLang="en-US" sz="2400" b="1" dirty="0"/>
              <a:t>叶绿素</a:t>
            </a:r>
            <a:r>
              <a:rPr lang="en-US" altLang="zh-CN" sz="2400" b="1" dirty="0"/>
              <a:t>b </a:t>
            </a:r>
            <a:r>
              <a:rPr lang="en-US" altLang="zh-CN" sz="2400" b="1" dirty="0">
                <a:solidFill>
                  <a:schemeClr val="bg2">
                    <a:lumMod val="10000"/>
                  </a:schemeClr>
                </a:solidFill>
              </a:rPr>
              <a:t>  </a:t>
            </a:r>
            <a:r>
              <a:rPr lang="en-US" altLang="zh-CN" sz="2400" dirty="0">
                <a:solidFill>
                  <a:schemeClr val="bg2">
                    <a:lumMod val="10000"/>
                  </a:schemeClr>
                </a:solidFill>
              </a:rPr>
              <a:t>C</a:t>
            </a:r>
            <a:r>
              <a:rPr lang="en-US" altLang="zh-CN" sz="2400" baseline="-25000" dirty="0">
                <a:solidFill>
                  <a:schemeClr val="bg2">
                    <a:lumMod val="10000"/>
                  </a:schemeClr>
                </a:solidFill>
              </a:rPr>
              <a:t>55</a:t>
            </a:r>
            <a:r>
              <a:rPr lang="en-US" altLang="zh-CN" sz="2400" dirty="0">
                <a:solidFill>
                  <a:schemeClr val="bg2">
                    <a:lumMod val="10000"/>
                  </a:schemeClr>
                </a:solidFill>
              </a:rPr>
              <a:t>H</a:t>
            </a:r>
            <a:r>
              <a:rPr lang="en-US" altLang="zh-CN" sz="2400" baseline="-25000" dirty="0">
                <a:solidFill>
                  <a:schemeClr val="bg2">
                    <a:lumMod val="10000"/>
                  </a:schemeClr>
                </a:solidFill>
              </a:rPr>
              <a:t>70</a:t>
            </a:r>
            <a:r>
              <a:rPr lang="en-US" altLang="zh-CN" sz="2400" dirty="0">
                <a:solidFill>
                  <a:schemeClr val="bg2">
                    <a:lumMod val="10000"/>
                  </a:schemeClr>
                </a:solidFill>
              </a:rPr>
              <a:t>MgN</a:t>
            </a:r>
            <a:r>
              <a:rPr lang="en-US" altLang="zh-CN" sz="2400" baseline="-25000" dirty="0">
                <a:solidFill>
                  <a:schemeClr val="bg2">
                    <a:lumMod val="10000"/>
                  </a:schemeClr>
                </a:solidFill>
              </a:rPr>
              <a:t>4</a:t>
            </a:r>
            <a:r>
              <a:rPr lang="en-US" altLang="zh-CN" sz="2400" dirty="0">
                <a:solidFill>
                  <a:schemeClr val="bg2">
                    <a:lumMod val="10000"/>
                  </a:schemeClr>
                </a:solidFill>
              </a:rPr>
              <a:t>O</a:t>
            </a:r>
            <a:r>
              <a:rPr lang="en-US" altLang="zh-CN" sz="2400" baseline="-25000" dirty="0">
                <a:solidFill>
                  <a:schemeClr val="bg2">
                    <a:lumMod val="10000"/>
                  </a:schemeClr>
                </a:solidFill>
              </a:rPr>
              <a:t>6</a:t>
            </a:r>
            <a:endParaRPr lang="zh-CN" altLang="en-US" sz="2400" b="1" baseline="-25000" dirty="0">
              <a:solidFill>
                <a:schemeClr val="bg2">
                  <a:lumMod val="10000"/>
                </a:schemeClr>
              </a:solidFill>
            </a:endParaRPr>
          </a:p>
        </p:txBody>
      </p:sp>
      <p:sp>
        <p:nvSpPr>
          <p:cNvPr id="8" name="矩形 7"/>
          <p:cNvSpPr/>
          <p:nvPr/>
        </p:nvSpPr>
        <p:spPr>
          <a:xfrm>
            <a:off x="1140275" y="5707930"/>
            <a:ext cx="3512500" cy="461665"/>
          </a:xfrm>
          <a:prstGeom prst="rect">
            <a:avLst/>
          </a:prstGeom>
        </p:spPr>
        <p:txBody>
          <a:bodyPr wrap="none">
            <a:spAutoFit/>
          </a:bodyPr>
          <a:lstStyle/>
          <a:p>
            <a:r>
              <a:rPr lang="zh-CN" altLang="en-US" sz="2400" b="1" dirty="0"/>
              <a:t>叶绿素</a:t>
            </a:r>
            <a:r>
              <a:rPr lang="en-US" altLang="zh-CN" sz="2400" b="1" dirty="0"/>
              <a:t>a   </a:t>
            </a:r>
            <a:r>
              <a:rPr lang="en-US" altLang="zh-CN" sz="2400" dirty="0">
                <a:solidFill>
                  <a:srgbClr val="333333"/>
                </a:solidFill>
              </a:rPr>
              <a:t>C</a:t>
            </a:r>
            <a:r>
              <a:rPr lang="en-US" altLang="zh-CN" sz="2400" baseline="-25000" dirty="0">
                <a:solidFill>
                  <a:srgbClr val="333333"/>
                </a:solidFill>
              </a:rPr>
              <a:t>55</a:t>
            </a:r>
            <a:r>
              <a:rPr lang="en-US" altLang="zh-CN" sz="2400" dirty="0">
                <a:solidFill>
                  <a:srgbClr val="333333"/>
                </a:solidFill>
              </a:rPr>
              <a:t>H</a:t>
            </a:r>
            <a:r>
              <a:rPr lang="en-US" altLang="zh-CN" sz="2400" baseline="-25000" dirty="0">
                <a:solidFill>
                  <a:srgbClr val="333333"/>
                </a:solidFill>
              </a:rPr>
              <a:t>72</a:t>
            </a:r>
            <a:r>
              <a:rPr lang="en-US" altLang="zh-CN" sz="2400" dirty="0">
                <a:solidFill>
                  <a:srgbClr val="333333"/>
                </a:solidFill>
              </a:rPr>
              <a:t>MgN</a:t>
            </a:r>
            <a:r>
              <a:rPr lang="en-US" altLang="zh-CN" sz="2400" baseline="-25000" dirty="0">
                <a:solidFill>
                  <a:srgbClr val="333333"/>
                </a:solidFill>
              </a:rPr>
              <a:t>4</a:t>
            </a:r>
            <a:r>
              <a:rPr lang="en-US" altLang="zh-CN" sz="2400" dirty="0">
                <a:solidFill>
                  <a:srgbClr val="333333"/>
                </a:solidFill>
              </a:rPr>
              <a:t>O</a:t>
            </a:r>
            <a:r>
              <a:rPr lang="en-US" altLang="zh-CN" sz="2400" baseline="-25000" dirty="0">
                <a:solidFill>
                  <a:srgbClr val="333333"/>
                </a:solidFill>
              </a:rPr>
              <a:t>5</a:t>
            </a:r>
            <a:endParaRPr lang="zh-CN" altLang="en-US" sz="2400" baseline="-25000" dirty="0"/>
          </a:p>
        </p:txBody>
      </p:sp>
      <p:pic>
        <p:nvPicPr>
          <p:cNvPr id="6" name="图片 5">
            <a:extLst>
              <a:ext uri="{FF2B5EF4-FFF2-40B4-BE49-F238E27FC236}">
                <a16:creationId xmlns:a16="http://schemas.microsoft.com/office/drawing/2014/main" id="{DE115C40-91C9-445D-A971-E7DCB528F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655" y="295275"/>
            <a:ext cx="10046689" cy="5311625"/>
          </a:xfrm>
          <a:prstGeom prst="rect">
            <a:avLst/>
          </a:prstGeom>
        </p:spPr>
      </p:pic>
    </p:spTree>
    <p:extLst>
      <p:ext uri="{BB962C8B-B14F-4D97-AF65-F5344CB8AC3E}">
        <p14:creationId xmlns:p14="http://schemas.microsoft.com/office/powerpoint/2010/main" val="3934295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多次配位">
            <a:extLst>
              <a:ext uri="{FF2B5EF4-FFF2-40B4-BE49-F238E27FC236}">
                <a16:creationId xmlns:a16="http://schemas.microsoft.com/office/drawing/2014/main" id="{A83F4B7D-E469-45DC-B7A4-6A2D63F7509D}"/>
              </a:ext>
            </a:extLst>
          </p:cNvPr>
          <p:cNvPicPr>
            <a:picLocks noChangeAspect="1" noChangeArrowheads="1"/>
          </p:cNvPicPr>
          <p:nvPr/>
        </p:nvPicPr>
        <p:blipFill>
          <a:blip r:embed="rId2" cstate="print">
            <a:lum bright="-26000" contrast="40000"/>
            <a:extLst>
              <a:ext uri="{28A0092B-C50C-407E-A947-70E740481C1C}">
                <a14:useLocalDpi xmlns:a14="http://schemas.microsoft.com/office/drawing/2010/main" val="0"/>
              </a:ext>
            </a:extLst>
          </a:blip>
          <a:srcRect/>
          <a:stretch>
            <a:fillRect/>
          </a:stretch>
        </p:blipFill>
        <p:spPr bwMode="auto">
          <a:xfrm>
            <a:off x="2171539" y="3195579"/>
            <a:ext cx="7086761" cy="352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934C0037-D90F-4366-BDF0-F506E180FF0F}"/>
              </a:ext>
            </a:extLst>
          </p:cNvPr>
          <p:cNvSpPr txBox="1">
            <a:spLocks noChangeArrowheads="1"/>
          </p:cNvSpPr>
          <p:nvPr/>
        </p:nvSpPr>
        <p:spPr bwMode="auto">
          <a:xfrm>
            <a:off x="973138" y="425524"/>
            <a:ext cx="868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dirty="0">
                <a:latin typeface="+mn-ea"/>
                <a:ea typeface="+mn-ea"/>
                <a:cs typeface="+mn-ea"/>
              </a:rPr>
              <a:t>简单配合物</a:t>
            </a:r>
            <a:r>
              <a:rPr lang="zh-CN" altLang="en-US" sz="2400" b="1" dirty="0">
                <a:latin typeface="+mn-ea"/>
                <a:ea typeface="+mn-ea"/>
                <a:cs typeface="+mn-ea"/>
              </a:rPr>
              <a:t>：</a:t>
            </a:r>
            <a:r>
              <a:rPr lang="zh-CN" altLang="en-US" sz="2400" dirty="0">
                <a:latin typeface="+mn-ea"/>
                <a:ea typeface="+mn-ea"/>
                <a:cs typeface="+mn-ea"/>
              </a:rPr>
              <a:t>一个中心离子与</a:t>
            </a:r>
            <a:r>
              <a:rPr lang="en-US" altLang="zh-CN" sz="2400" i="1" dirty="0">
                <a:latin typeface="+mn-lt"/>
                <a:ea typeface="+mn-ea"/>
                <a:cs typeface="+mn-ea"/>
              </a:rPr>
              <a:t>n</a:t>
            </a:r>
            <a:r>
              <a:rPr lang="en-US" altLang="zh-CN" sz="2400" dirty="0">
                <a:latin typeface="+mn-ea"/>
                <a:ea typeface="+mn-ea"/>
                <a:cs typeface="+mn-ea"/>
              </a:rPr>
              <a:t> </a:t>
            </a:r>
            <a:r>
              <a:rPr lang="zh-CN" altLang="en-US" sz="2400" dirty="0">
                <a:latin typeface="+mn-ea"/>
                <a:ea typeface="+mn-ea"/>
                <a:cs typeface="+mn-ea"/>
              </a:rPr>
              <a:t>个单齿配体</a:t>
            </a:r>
            <a:r>
              <a:rPr lang="en-US" altLang="zh-CN" sz="2400" dirty="0">
                <a:latin typeface="+mn-ea"/>
                <a:ea typeface="+mn-ea"/>
                <a:cs typeface="+mn-ea"/>
              </a:rPr>
              <a:t> </a:t>
            </a:r>
          </a:p>
        </p:txBody>
      </p:sp>
      <p:sp>
        <p:nvSpPr>
          <p:cNvPr id="7" name="Text Box 6">
            <a:extLst>
              <a:ext uri="{FF2B5EF4-FFF2-40B4-BE49-F238E27FC236}">
                <a16:creationId xmlns:a16="http://schemas.microsoft.com/office/drawing/2014/main" id="{90A3F207-90CD-4BE6-8D58-A61CD588A107}"/>
              </a:ext>
            </a:extLst>
          </p:cNvPr>
          <p:cNvSpPr txBox="1">
            <a:spLocks noChangeArrowheads="1"/>
          </p:cNvSpPr>
          <p:nvPr/>
        </p:nvSpPr>
        <p:spPr bwMode="auto">
          <a:xfrm>
            <a:off x="1077913" y="1835964"/>
            <a:ext cx="10415587"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dirty="0">
                <a:latin typeface="Times New Roman" panose="02020603050405020304" pitchFamily="18" charset="0"/>
                <a:ea typeface="+mn-ea"/>
                <a:cs typeface="+mn-ea"/>
              </a:rPr>
              <a:t>螯 合 物</a:t>
            </a:r>
            <a:r>
              <a:rPr lang="zh-CN" altLang="en-US" sz="2400" b="1" dirty="0">
                <a:latin typeface="Times New Roman" panose="02020603050405020304" pitchFamily="18" charset="0"/>
                <a:ea typeface="+mn-ea"/>
                <a:cs typeface="+mn-ea"/>
              </a:rPr>
              <a:t>：</a:t>
            </a:r>
            <a:r>
              <a:rPr lang="zh-CN" altLang="en-US" sz="2400" dirty="0">
                <a:latin typeface="Times New Roman" panose="02020603050405020304" pitchFamily="18" charset="0"/>
                <a:ea typeface="+mn-ea"/>
                <a:cs typeface="+mn-ea"/>
              </a:rPr>
              <a:t>一个中心离子与多齿配体成键形成环状结构的配合物</a:t>
            </a:r>
            <a:endParaRPr lang="en-US" altLang="zh-CN" sz="2400" dirty="0">
              <a:latin typeface="Times New Roman" panose="02020603050405020304" pitchFamily="18" charset="0"/>
              <a:ea typeface="+mn-ea"/>
              <a:cs typeface="+mn-ea"/>
            </a:endParaRPr>
          </a:p>
          <a:p>
            <a:pPr>
              <a:spcBef>
                <a:spcPct val="50000"/>
              </a:spcBef>
              <a:buClrTx/>
              <a:buSzTx/>
              <a:buNone/>
            </a:pPr>
            <a:r>
              <a:rPr lang="en-US" altLang="zh-CN" sz="2400" b="1" dirty="0">
                <a:latin typeface="Times New Roman" panose="02020603050405020304" pitchFamily="18" charset="0"/>
                <a:ea typeface="+mn-ea"/>
                <a:cs typeface="+mn-ea"/>
              </a:rPr>
              <a:t>    </a:t>
            </a:r>
            <a:r>
              <a:rPr lang="en-US" altLang="zh-CN" sz="2800" dirty="0">
                <a:latin typeface="Times New Roman" panose="02020603050405020304" pitchFamily="18" charset="0"/>
                <a:ea typeface="+mn-ea"/>
                <a:cs typeface="+mn-ea"/>
              </a:rPr>
              <a:t>[Cu(</a:t>
            </a:r>
            <a:r>
              <a:rPr lang="en-US" altLang="zh-CN" sz="2800" dirty="0" err="1">
                <a:latin typeface="Times New Roman" panose="02020603050405020304" pitchFamily="18" charset="0"/>
                <a:ea typeface="+mn-ea"/>
                <a:cs typeface="+mn-ea"/>
              </a:rPr>
              <a:t>en</a:t>
            </a:r>
            <a:r>
              <a:rPr lang="en-US" altLang="zh-CN" sz="2800" dirty="0">
                <a:latin typeface="Times New Roman" panose="02020603050405020304" pitchFamily="18" charset="0"/>
                <a:ea typeface="+mn-ea"/>
                <a:cs typeface="+mn-ea"/>
              </a:rPr>
              <a:t>)</a:t>
            </a:r>
            <a:r>
              <a:rPr lang="en-US" altLang="zh-CN" sz="2800" baseline="-25000" dirty="0">
                <a:latin typeface="Times New Roman" panose="02020603050405020304" pitchFamily="18" charset="0"/>
                <a:ea typeface="+mn-ea"/>
                <a:cs typeface="+mn-ea"/>
              </a:rPr>
              <a:t>2</a:t>
            </a:r>
            <a:r>
              <a:rPr lang="en-US" altLang="zh-CN" sz="2800" dirty="0">
                <a:latin typeface="Times New Roman" panose="02020603050405020304" pitchFamily="18" charset="0"/>
                <a:ea typeface="+mn-ea"/>
                <a:cs typeface="+mn-ea"/>
              </a:rPr>
              <a:t>]</a:t>
            </a:r>
            <a:r>
              <a:rPr lang="en-US" altLang="zh-CN" sz="2800" baseline="30000" dirty="0">
                <a:latin typeface="Times New Roman" panose="02020603050405020304" pitchFamily="18" charset="0"/>
                <a:ea typeface="+mn-ea"/>
                <a:cs typeface="+mn-ea"/>
              </a:rPr>
              <a:t>2+                </a:t>
            </a:r>
            <a:r>
              <a:rPr lang="en-US" altLang="zh-CN" sz="2800" dirty="0">
                <a:latin typeface="Times New Roman" panose="02020603050405020304" pitchFamily="18" charset="0"/>
                <a:ea typeface="+mn-ea"/>
                <a:cs typeface="+mn-ea"/>
              </a:rPr>
              <a:t> [Ca(EDTA)]</a:t>
            </a:r>
            <a:r>
              <a:rPr lang="en-US" altLang="zh-CN" sz="2800" baseline="30000" dirty="0">
                <a:latin typeface="Times New Roman" panose="02020603050405020304" pitchFamily="18" charset="0"/>
                <a:ea typeface="+mn-ea"/>
                <a:cs typeface="+mn-ea"/>
              </a:rPr>
              <a:t>2-</a:t>
            </a:r>
            <a:r>
              <a:rPr lang="zh-CN" altLang="en-US" sz="2800" baseline="30000" dirty="0">
                <a:latin typeface="Times New Roman" panose="02020603050405020304" pitchFamily="18" charset="0"/>
                <a:ea typeface="+mn-ea"/>
                <a:cs typeface="+mn-ea"/>
              </a:rPr>
              <a:t>                  </a:t>
            </a:r>
            <a:r>
              <a:rPr lang="en-US" altLang="zh-CN" sz="2800" dirty="0">
                <a:solidFill>
                  <a:srgbClr val="C00000"/>
                </a:solidFill>
                <a:latin typeface="Times New Roman" panose="02020603050405020304" pitchFamily="18" charset="0"/>
                <a:ea typeface="+mn-ea"/>
                <a:cs typeface="+mn-ea"/>
              </a:rPr>
              <a:t>[Co(</a:t>
            </a:r>
            <a:r>
              <a:rPr lang="en-US" altLang="zh-CN" sz="2800" dirty="0" err="1">
                <a:solidFill>
                  <a:srgbClr val="C00000"/>
                </a:solidFill>
                <a:latin typeface="Times New Roman" panose="02020603050405020304" pitchFamily="18" charset="0"/>
                <a:ea typeface="+mn-ea"/>
                <a:cs typeface="+mn-ea"/>
              </a:rPr>
              <a:t>en</a:t>
            </a:r>
            <a:r>
              <a:rPr lang="en-US" altLang="zh-CN" sz="2800" dirty="0">
                <a:solidFill>
                  <a:srgbClr val="C00000"/>
                </a:solidFill>
                <a:latin typeface="Times New Roman" panose="02020603050405020304" pitchFamily="18" charset="0"/>
                <a:ea typeface="+mn-ea"/>
                <a:cs typeface="+mn-ea"/>
              </a:rPr>
              <a:t>)</a:t>
            </a:r>
            <a:r>
              <a:rPr lang="en-US" altLang="zh-CN" sz="2800" baseline="-25000" dirty="0">
                <a:solidFill>
                  <a:srgbClr val="C00000"/>
                </a:solidFill>
                <a:latin typeface="Times New Roman" panose="02020603050405020304" pitchFamily="18" charset="0"/>
                <a:ea typeface="+mn-ea"/>
                <a:cs typeface="+mn-ea"/>
              </a:rPr>
              <a:t>3</a:t>
            </a:r>
            <a:r>
              <a:rPr lang="en-US" altLang="zh-CN" sz="2800" dirty="0">
                <a:solidFill>
                  <a:srgbClr val="C00000"/>
                </a:solidFill>
                <a:latin typeface="Times New Roman" panose="02020603050405020304" pitchFamily="18" charset="0"/>
                <a:ea typeface="+mn-ea"/>
                <a:cs typeface="+mn-ea"/>
              </a:rPr>
              <a:t>]</a:t>
            </a:r>
            <a:r>
              <a:rPr lang="en-US" altLang="zh-CN" sz="2800" baseline="30000" dirty="0">
                <a:solidFill>
                  <a:srgbClr val="C00000"/>
                </a:solidFill>
                <a:latin typeface="Times New Roman" panose="02020603050405020304" pitchFamily="18" charset="0"/>
                <a:ea typeface="+mn-ea"/>
                <a:cs typeface="+mn-ea"/>
              </a:rPr>
              <a:t>3+</a:t>
            </a:r>
            <a:endParaRPr lang="zh-CN" altLang="en-US" sz="2800" dirty="0">
              <a:latin typeface="Times New Roman" panose="02020603050405020304" pitchFamily="18" charset="0"/>
              <a:ea typeface="+mn-ea"/>
              <a:cs typeface="+mn-ea"/>
            </a:endParaRPr>
          </a:p>
        </p:txBody>
      </p:sp>
      <p:sp>
        <p:nvSpPr>
          <p:cNvPr id="3" name="文本框 2">
            <a:extLst>
              <a:ext uri="{FF2B5EF4-FFF2-40B4-BE49-F238E27FC236}">
                <a16:creationId xmlns:a16="http://schemas.microsoft.com/office/drawing/2014/main" id="{3B643DE6-BBBD-45D1-B7C1-C037D8939104}"/>
              </a:ext>
            </a:extLst>
          </p:cNvPr>
          <p:cNvSpPr txBox="1"/>
          <p:nvPr/>
        </p:nvSpPr>
        <p:spPr>
          <a:xfrm>
            <a:off x="1077913" y="1111114"/>
            <a:ext cx="8953501" cy="523220"/>
          </a:xfrm>
          <a:prstGeom prst="rect">
            <a:avLst/>
          </a:prstGeom>
          <a:noFill/>
        </p:spPr>
        <p:txBody>
          <a:bodyPr wrap="square" rtlCol="0">
            <a:spAutoFit/>
          </a:bodyPr>
          <a:lstStyle/>
          <a:p>
            <a:r>
              <a:rPr lang="en-US" altLang="zh-CN" sz="2800" dirty="0"/>
              <a:t>[Fe(CN)</a:t>
            </a:r>
            <a:r>
              <a:rPr lang="en-US" altLang="zh-CN" sz="2800" baseline="-25000" dirty="0"/>
              <a:t>6</a:t>
            </a:r>
            <a:r>
              <a:rPr lang="en-US" altLang="zh-CN" sz="2800" dirty="0"/>
              <a:t>]</a:t>
            </a:r>
            <a:r>
              <a:rPr lang="en-US" altLang="zh-CN" sz="2800" baseline="30000" dirty="0"/>
              <a:t>4-               </a:t>
            </a:r>
            <a:r>
              <a:rPr lang="en-US" altLang="zh-CN" sz="2800" dirty="0"/>
              <a:t>[Co(NH</a:t>
            </a:r>
            <a:r>
              <a:rPr lang="en-US" altLang="zh-CN" sz="2800" baseline="-25000" dirty="0"/>
              <a:t>3</a:t>
            </a:r>
            <a:r>
              <a:rPr lang="en-US" altLang="zh-CN" sz="2800" dirty="0"/>
              <a:t>)</a:t>
            </a:r>
            <a:r>
              <a:rPr lang="en-US" altLang="zh-CN" sz="2800" baseline="-25000" dirty="0"/>
              <a:t>5</a:t>
            </a:r>
            <a:r>
              <a:rPr lang="en-US" altLang="zh-CN" sz="2800" dirty="0"/>
              <a:t>(H</a:t>
            </a:r>
            <a:r>
              <a:rPr lang="en-US" altLang="zh-CN" sz="2800" baseline="-25000" dirty="0"/>
              <a:t>2</a:t>
            </a:r>
            <a:r>
              <a:rPr lang="en-US" altLang="zh-CN" sz="2800" dirty="0"/>
              <a:t>O)]</a:t>
            </a:r>
            <a:r>
              <a:rPr lang="en-US" altLang="zh-CN" sz="2800" baseline="30000" dirty="0"/>
              <a:t>3+      </a:t>
            </a:r>
            <a:r>
              <a:rPr lang="en-US" altLang="zh-CN" sz="2800" dirty="0"/>
              <a:t> </a:t>
            </a:r>
            <a:r>
              <a:rPr lang="en-US" altLang="zh-CN" sz="2800" dirty="0">
                <a:solidFill>
                  <a:srgbClr val="C00000"/>
                </a:solidFill>
              </a:rPr>
              <a:t>[Co(NH</a:t>
            </a:r>
            <a:r>
              <a:rPr lang="en-US" altLang="zh-CN" sz="2800" baseline="-25000" dirty="0">
                <a:solidFill>
                  <a:srgbClr val="C00000"/>
                </a:solidFill>
              </a:rPr>
              <a:t>3</a:t>
            </a:r>
            <a:r>
              <a:rPr lang="en-US" altLang="zh-CN" sz="2800" dirty="0">
                <a:solidFill>
                  <a:srgbClr val="C00000"/>
                </a:solidFill>
              </a:rPr>
              <a:t>)</a:t>
            </a:r>
            <a:r>
              <a:rPr lang="en-US" altLang="zh-CN" sz="2800" baseline="-25000" dirty="0">
                <a:solidFill>
                  <a:srgbClr val="C00000"/>
                </a:solidFill>
              </a:rPr>
              <a:t>6</a:t>
            </a:r>
            <a:r>
              <a:rPr lang="en-US" altLang="zh-CN" sz="2800" dirty="0">
                <a:solidFill>
                  <a:srgbClr val="C00000"/>
                </a:solidFill>
              </a:rPr>
              <a:t>]</a:t>
            </a:r>
            <a:r>
              <a:rPr lang="en-US" altLang="zh-CN" sz="2800" baseline="30000" dirty="0">
                <a:solidFill>
                  <a:srgbClr val="C00000"/>
                </a:solidFill>
              </a:rPr>
              <a:t>3+</a:t>
            </a:r>
            <a:endParaRPr lang="zh-CN" altLang="en-US" sz="2800" baseline="30000" dirty="0">
              <a:solidFill>
                <a:srgbClr val="C00000"/>
              </a:solidFill>
            </a:endParaRPr>
          </a:p>
        </p:txBody>
      </p:sp>
      <p:sp>
        <p:nvSpPr>
          <p:cNvPr id="12" name="灯片编号占位符 11">
            <a:extLst>
              <a:ext uri="{FF2B5EF4-FFF2-40B4-BE49-F238E27FC236}">
                <a16:creationId xmlns:a16="http://schemas.microsoft.com/office/drawing/2014/main" id="{F660B313-FC2D-4BBD-BD1C-CBACF7452D6B}"/>
              </a:ext>
            </a:extLst>
          </p:cNvPr>
          <p:cNvSpPr>
            <a:spLocks noGrp="1"/>
          </p:cNvSpPr>
          <p:nvPr>
            <p:ph type="sldNum" sz="quarter" idx="12"/>
          </p:nvPr>
        </p:nvSpPr>
        <p:spPr/>
        <p:txBody>
          <a:bodyPr/>
          <a:lstStyle/>
          <a:p>
            <a:fld id="{25F43C6C-6CC1-4831-8DEA-3206EFFA1157}" type="slidenum">
              <a:rPr lang="zh-CN" altLang="en-US" smtClean="0"/>
              <a:t>20</a:t>
            </a:fld>
            <a:endParaRPr lang="zh-CN" altLang="en-US"/>
          </a:p>
        </p:txBody>
      </p:sp>
    </p:spTree>
    <p:extLst>
      <p:ext uri="{BB962C8B-B14F-4D97-AF65-F5344CB8AC3E}">
        <p14:creationId xmlns:p14="http://schemas.microsoft.com/office/powerpoint/2010/main" val="418518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7AFDE3-D0A1-400A-8AC4-83DC08B00472}"/>
              </a:ext>
            </a:extLst>
          </p:cNvPr>
          <p:cNvSpPr>
            <a:spLocks noGrp="1"/>
          </p:cNvSpPr>
          <p:nvPr>
            <p:ph type="title"/>
          </p:nvPr>
        </p:nvSpPr>
        <p:spPr/>
        <p:txBody>
          <a:bodyPr/>
          <a:lstStyle/>
          <a:p>
            <a:r>
              <a:rPr lang="zh-CN" altLang="en-US" dirty="0"/>
              <a:t>螯合物的稳定性高</a:t>
            </a:r>
          </a:p>
        </p:txBody>
      </p:sp>
      <p:pic>
        <p:nvPicPr>
          <p:cNvPr id="4" name="Picture 3">
            <a:extLst>
              <a:ext uri="{FF2B5EF4-FFF2-40B4-BE49-F238E27FC236}">
                <a16:creationId xmlns:a16="http://schemas.microsoft.com/office/drawing/2014/main" id="{C1B0CAA7-A66E-4DC1-A4BC-CCE63340BF14}"/>
              </a:ext>
            </a:extLst>
          </p:cNvPr>
          <p:cNvPicPr>
            <a:picLocks noChangeAspect="1" noChangeArrowheads="1"/>
          </p:cNvPicPr>
          <p:nvPr/>
        </p:nvPicPr>
        <p:blipFill>
          <a:blip r:embed="rId2">
            <a:lum bright="-26000" contrast="40000"/>
            <a:extLst>
              <a:ext uri="{28A0092B-C50C-407E-A947-70E740481C1C}">
                <a14:useLocalDpi xmlns:a14="http://schemas.microsoft.com/office/drawing/2010/main" val="0"/>
              </a:ext>
            </a:extLst>
          </a:blip>
          <a:srcRect/>
          <a:stretch>
            <a:fillRect/>
          </a:stretch>
        </p:blipFill>
        <p:spPr bwMode="auto">
          <a:xfrm>
            <a:off x="866775" y="1017586"/>
            <a:ext cx="10861856" cy="1711326"/>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2F00E025-086B-41D2-862F-5B4DD924BADF}"/>
              </a:ext>
            </a:extLst>
          </p:cNvPr>
          <p:cNvSpPr>
            <a:spLocks noChangeArrowheads="1"/>
          </p:cNvSpPr>
          <p:nvPr/>
        </p:nvSpPr>
        <p:spPr bwMode="auto">
          <a:xfrm>
            <a:off x="1457007" y="2819399"/>
            <a:ext cx="92779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zh-CN" altLang="en-US" sz="2400" b="1" dirty="0">
                <a:latin typeface="+mn-ea"/>
                <a:ea typeface="+mn-ea"/>
                <a:cs typeface="+mn-ea"/>
              </a:rPr>
              <a:t>非螯合物</a:t>
            </a:r>
            <a:r>
              <a:rPr lang="en-US" altLang="zh-CN" sz="2400" b="1" i="1" dirty="0">
                <a:latin typeface="Times New Roman" panose="02020603050405020304" pitchFamily="18" charset="0"/>
                <a:ea typeface="+mn-ea"/>
                <a:cs typeface="+mn-ea"/>
              </a:rPr>
              <a:t>K </a:t>
            </a:r>
            <a:r>
              <a:rPr lang="zh-CN" altLang="en-US" sz="2400" b="1" baseline="-25000" dirty="0">
                <a:latin typeface="+mn-ea"/>
                <a:ea typeface="+mn-ea"/>
                <a:cs typeface="+mn-ea"/>
              </a:rPr>
              <a:t>稳</a:t>
            </a:r>
            <a:r>
              <a:rPr lang="en-US" altLang="zh-CN" sz="2400" b="1" dirty="0">
                <a:latin typeface="Times New Roman" panose="02020603050405020304" pitchFamily="18" charset="0"/>
                <a:ea typeface="+mn-ea"/>
                <a:cs typeface="+mn-ea"/>
              </a:rPr>
              <a:t>=3.55×10</a:t>
            </a:r>
            <a:r>
              <a:rPr lang="en-US" altLang="zh-CN" sz="2400" b="1" baseline="30000" dirty="0">
                <a:latin typeface="Times New Roman" panose="02020603050405020304" pitchFamily="18" charset="0"/>
                <a:ea typeface="+mn-ea"/>
                <a:cs typeface="+mn-ea"/>
              </a:rPr>
              <a:t>6                                                          </a:t>
            </a:r>
            <a:r>
              <a:rPr lang="zh-CN" altLang="en-US" sz="2400" b="1" dirty="0">
                <a:latin typeface="+mn-ea"/>
                <a:ea typeface="+mn-ea"/>
                <a:cs typeface="+mn-ea"/>
              </a:rPr>
              <a:t>螯合物</a:t>
            </a:r>
            <a:r>
              <a:rPr lang="en-US" altLang="zh-CN" sz="2400" b="1" i="1" dirty="0">
                <a:latin typeface="Times New Roman" panose="02020603050405020304" pitchFamily="18" charset="0"/>
                <a:ea typeface="+mn-ea"/>
                <a:cs typeface="+mn-ea"/>
              </a:rPr>
              <a:t>K</a:t>
            </a:r>
            <a:r>
              <a:rPr lang="en-US" altLang="zh-CN" sz="2400" b="1" i="1" dirty="0">
                <a:latin typeface="+mn-ea"/>
                <a:ea typeface="+mn-ea"/>
                <a:cs typeface="+mn-ea"/>
              </a:rPr>
              <a:t> </a:t>
            </a:r>
            <a:r>
              <a:rPr lang="zh-CN" altLang="en-US" sz="2400" b="1" baseline="-25000" dirty="0">
                <a:latin typeface="+mn-ea"/>
                <a:ea typeface="+mn-ea"/>
                <a:cs typeface="+mn-ea"/>
              </a:rPr>
              <a:t>稳</a:t>
            </a:r>
            <a:r>
              <a:rPr lang="en-US" altLang="zh-CN" sz="2400" b="1" dirty="0">
                <a:latin typeface="Times New Roman" panose="02020603050405020304" pitchFamily="18" charset="0"/>
                <a:ea typeface="+mn-ea"/>
                <a:cs typeface="+mn-ea"/>
              </a:rPr>
              <a:t>=1.66×10</a:t>
            </a:r>
            <a:r>
              <a:rPr lang="en-US" altLang="zh-CN" sz="2400" b="1" baseline="30000" dirty="0">
                <a:latin typeface="Times New Roman" panose="02020603050405020304" pitchFamily="18" charset="0"/>
                <a:ea typeface="+mn-ea"/>
                <a:cs typeface="+mn-ea"/>
              </a:rPr>
              <a:t>10</a:t>
            </a:r>
          </a:p>
        </p:txBody>
      </p:sp>
      <p:sp>
        <p:nvSpPr>
          <p:cNvPr id="3" name="灯片编号占位符 2">
            <a:extLst>
              <a:ext uri="{FF2B5EF4-FFF2-40B4-BE49-F238E27FC236}">
                <a16:creationId xmlns:a16="http://schemas.microsoft.com/office/drawing/2014/main" id="{DAFAE658-EA75-407E-AB86-9C88A2108FDA}"/>
              </a:ext>
            </a:extLst>
          </p:cNvPr>
          <p:cNvSpPr>
            <a:spLocks noGrp="1"/>
          </p:cNvSpPr>
          <p:nvPr>
            <p:ph type="sldNum" sz="quarter" idx="12"/>
          </p:nvPr>
        </p:nvSpPr>
        <p:spPr/>
        <p:txBody>
          <a:bodyPr/>
          <a:lstStyle/>
          <a:p>
            <a:fld id="{25F43C6C-6CC1-4831-8DEA-3206EFFA1157}" type="slidenum">
              <a:rPr lang="zh-CN" altLang="en-US" smtClean="0"/>
              <a:t>21</a:t>
            </a:fld>
            <a:endParaRPr lang="zh-CN" altLang="en-US"/>
          </a:p>
        </p:txBody>
      </p:sp>
      <p:sp>
        <p:nvSpPr>
          <p:cNvPr id="6" name="标题 1">
            <a:extLst>
              <a:ext uri="{FF2B5EF4-FFF2-40B4-BE49-F238E27FC236}">
                <a16:creationId xmlns:a16="http://schemas.microsoft.com/office/drawing/2014/main" id="{12203AE9-7FA3-457E-AB11-61AE57468FC3}"/>
              </a:ext>
            </a:extLst>
          </p:cNvPr>
          <p:cNvSpPr txBox="1">
            <a:spLocks/>
          </p:cNvSpPr>
          <p:nvPr/>
        </p:nvSpPr>
        <p:spPr>
          <a:xfrm>
            <a:off x="399415" y="3429000"/>
            <a:ext cx="10515600" cy="499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zh-CN" altLang="en-US" dirty="0"/>
              <a:t>螯合物的配体：</a:t>
            </a:r>
          </a:p>
        </p:txBody>
      </p:sp>
      <p:sp>
        <p:nvSpPr>
          <p:cNvPr id="7" name="Rectangle 2">
            <a:extLst>
              <a:ext uri="{FF2B5EF4-FFF2-40B4-BE49-F238E27FC236}">
                <a16:creationId xmlns:a16="http://schemas.microsoft.com/office/drawing/2014/main" id="{D4C5246B-3E68-4CAE-81B7-D35594C59CD0}"/>
              </a:ext>
            </a:extLst>
          </p:cNvPr>
          <p:cNvSpPr>
            <a:spLocks noChangeArrowheads="1"/>
          </p:cNvSpPr>
          <p:nvPr/>
        </p:nvSpPr>
        <p:spPr bwMode="auto">
          <a:xfrm>
            <a:off x="838200" y="3841457"/>
            <a:ext cx="10344150" cy="260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
                <a:schemeClr val="accent2"/>
              </a:buClr>
              <a:buSzTx/>
            </a:pPr>
            <a:r>
              <a:rPr lang="zh-CN" altLang="en-US" sz="2800" dirty="0">
                <a:latin typeface="+mn-ea"/>
                <a:ea typeface="+mn-ea"/>
                <a:cs typeface="+mn-ea"/>
              </a:rPr>
              <a:t>多齿配体</a:t>
            </a:r>
          </a:p>
          <a:p>
            <a:pPr eaLnBrk="1" hangingPunct="1">
              <a:lnSpc>
                <a:spcPct val="150000"/>
              </a:lnSpc>
              <a:spcBef>
                <a:spcPct val="0"/>
              </a:spcBef>
              <a:buClr>
                <a:schemeClr val="accent2"/>
              </a:buClr>
              <a:buSzTx/>
            </a:pPr>
            <a:r>
              <a:rPr lang="zh-CN" altLang="en-US" sz="2800" dirty="0">
                <a:latin typeface="+mn-ea"/>
                <a:ea typeface="+mn-ea"/>
                <a:cs typeface="+mn-ea"/>
              </a:rPr>
              <a:t>多齿体中配位原子之间一般间隔</a:t>
            </a:r>
            <a:r>
              <a:rPr lang="en-US" altLang="zh-CN" sz="2800" dirty="0">
                <a:latin typeface="+mn-ea"/>
                <a:ea typeface="+mn-ea"/>
                <a:cs typeface="+mn-ea"/>
              </a:rPr>
              <a:t>2-3 </a:t>
            </a:r>
            <a:r>
              <a:rPr lang="zh-CN" altLang="en-US" sz="2800" dirty="0">
                <a:latin typeface="+mn-ea"/>
                <a:ea typeface="+mn-ea"/>
                <a:cs typeface="+mn-ea"/>
              </a:rPr>
              <a:t>个其它原子</a:t>
            </a:r>
            <a:r>
              <a:rPr lang="en-US" altLang="zh-CN" sz="2800" dirty="0">
                <a:latin typeface="+mn-ea"/>
                <a:ea typeface="+mn-ea"/>
                <a:cs typeface="+mn-ea"/>
              </a:rPr>
              <a:t>,</a:t>
            </a:r>
            <a:r>
              <a:rPr lang="zh-CN" altLang="en-US" sz="2800" dirty="0">
                <a:latin typeface="+mn-ea"/>
                <a:ea typeface="+mn-ea"/>
                <a:cs typeface="+mn-ea"/>
              </a:rPr>
              <a:t>以形成稳定的五元环或六元环。</a:t>
            </a:r>
          </a:p>
          <a:p>
            <a:pPr eaLnBrk="1" hangingPunct="1">
              <a:lnSpc>
                <a:spcPct val="150000"/>
              </a:lnSpc>
              <a:spcBef>
                <a:spcPct val="0"/>
              </a:spcBef>
              <a:buClr>
                <a:schemeClr val="accent2"/>
              </a:buClr>
              <a:buSzTx/>
            </a:pPr>
            <a:r>
              <a:rPr lang="zh-CN" altLang="en-US" sz="2800" dirty="0">
                <a:latin typeface="+mn-ea"/>
                <a:ea typeface="+mn-ea"/>
                <a:cs typeface="+mn-ea"/>
              </a:rPr>
              <a:t>配位原子一般为</a:t>
            </a:r>
            <a:r>
              <a:rPr lang="en-US" altLang="zh-CN" sz="2800" dirty="0">
                <a:latin typeface="+mn-ea"/>
                <a:ea typeface="+mn-ea"/>
                <a:cs typeface="+mn-ea"/>
              </a:rPr>
              <a:t>O</a:t>
            </a:r>
            <a:r>
              <a:rPr lang="zh-CN" altLang="en-US" sz="2800" dirty="0">
                <a:latin typeface="+mn-ea"/>
                <a:ea typeface="+mn-ea"/>
                <a:cs typeface="+mn-ea"/>
              </a:rPr>
              <a:t>、</a:t>
            </a:r>
            <a:r>
              <a:rPr lang="en-US" altLang="zh-CN" sz="2800" dirty="0">
                <a:latin typeface="+mn-ea"/>
                <a:ea typeface="+mn-ea"/>
                <a:cs typeface="+mn-ea"/>
              </a:rPr>
              <a:t>S</a:t>
            </a:r>
            <a:r>
              <a:rPr lang="zh-CN" altLang="en-US" sz="2800" dirty="0">
                <a:latin typeface="+mn-ea"/>
                <a:ea typeface="+mn-ea"/>
                <a:cs typeface="+mn-ea"/>
              </a:rPr>
              <a:t>、</a:t>
            </a:r>
            <a:r>
              <a:rPr lang="en-US" altLang="zh-CN" sz="2800" dirty="0">
                <a:latin typeface="+mn-ea"/>
                <a:ea typeface="+mn-ea"/>
                <a:cs typeface="+mn-ea"/>
              </a:rPr>
              <a:t>N</a:t>
            </a:r>
            <a:r>
              <a:rPr lang="zh-CN" altLang="en-US" sz="2800" dirty="0">
                <a:latin typeface="+mn-ea"/>
                <a:ea typeface="+mn-ea"/>
                <a:cs typeface="+mn-ea"/>
              </a:rPr>
              <a:t>、</a:t>
            </a:r>
            <a:r>
              <a:rPr lang="en-US" altLang="zh-CN" sz="2800" dirty="0">
                <a:latin typeface="+mn-ea"/>
                <a:ea typeface="+mn-ea"/>
                <a:cs typeface="+mn-ea"/>
              </a:rPr>
              <a:t>P</a:t>
            </a:r>
            <a:r>
              <a:rPr lang="zh-CN" altLang="en-US" sz="2800" dirty="0">
                <a:latin typeface="+mn-ea"/>
                <a:ea typeface="+mn-ea"/>
                <a:cs typeface="+mn-ea"/>
              </a:rPr>
              <a:t>，其它配位原子很少见</a:t>
            </a:r>
          </a:p>
        </p:txBody>
      </p:sp>
    </p:spTree>
    <p:extLst>
      <p:ext uri="{BB962C8B-B14F-4D97-AF65-F5344CB8AC3E}">
        <p14:creationId xmlns:p14="http://schemas.microsoft.com/office/powerpoint/2010/main" val="429417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05D3C-029B-4B7A-94BF-FD0EC4A835AB}"/>
              </a:ext>
            </a:extLst>
          </p:cNvPr>
          <p:cNvSpPr>
            <a:spLocks noGrp="1"/>
          </p:cNvSpPr>
          <p:nvPr>
            <p:ph type="title"/>
          </p:nvPr>
        </p:nvSpPr>
        <p:spPr>
          <a:xfrm>
            <a:off x="361315" y="463232"/>
            <a:ext cx="10515600" cy="499110"/>
          </a:xfrm>
        </p:spPr>
        <p:txBody>
          <a:bodyPr/>
          <a:lstStyle/>
          <a:p>
            <a:r>
              <a:rPr lang="zh-CN" altLang="en-US" dirty="0"/>
              <a:t>影响螯合物稳定性的因素</a:t>
            </a:r>
          </a:p>
        </p:txBody>
      </p:sp>
      <p:sp>
        <p:nvSpPr>
          <p:cNvPr id="3" name="Rectangle 2">
            <a:extLst>
              <a:ext uri="{FF2B5EF4-FFF2-40B4-BE49-F238E27FC236}">
                <a16:creationId xmlns:a16="http://schemas.microsoft.com/office/drawing/2014/main" id="{5D557B46-7D19-41E1-A165-AFCD9B747C01}"/>
              </a:ext>
            </a:extLst>
          </p:cNvPr>
          <p:cNvSpPr txBox="1">
            <a:spLocks noChangeArrowheads="1"/>
          </p:cNvSpPr>
          <p:nvPr/>
        </p:nvSpPr>
        <p:spPr>
          <a:xfrm>
            <a:off x="914400" y="622299"/>
            <a:ext cx="8229600" cy="86518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3600" dirty="0">
              <a:ea typeface="+mn-ea"/>
              <a:cs typeface="+mn-ea"/>
            </a:endParaRPr>
          </a:p>
        </p:txBody>
      </p:sp>
      <p:sp>
        <p:nvSpPr>
          <p:cNvPr id="4" name="Rectangle 3">
            <a:extLst>
              <a:ext uri="{FF2B5EF4-FFF2-40B4-BE49-F238E27FC236}">
                <a16:creationId xmlns:a16="http://schemas.microsoft.com/office/drawing/2014/main" id="{C050A14C-9F6E-4178-A838-F8F1EDB3E06A}"/>
              </a:ext>
            </a:extLst>
          </p:cNvPr>
          <p:cNvSpPr txBox="1">
            <a:spLocks noChangeArrowheads="1"/>
          </p:cNvSpPr>
          <p:nvPr/>
        </p:nvSpPr>
        <p:spPr>
          <a:xfrm>
            <a:off x="827088" y="1220788"/>
            <a:ext cx="10994072" cy="4924425"/>
          </a:xfrm>
          <a:prstGeom prst="rect">
            <a:avLst/>
          </a:prstGeom>
          <a:noFill/>
          <a:ln>
            <a:solidFill>
              <a:schemeClr val="bg1"/>
            </a:solid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0000"/>
              </a:buClr>
              <a:buNone/>
            </a:pPr>
            <a:r>
              <a:rPr lang="zh-CN" altLang="en-US" b="1" dirty="0">
                <a:solidFill>
                  <a:srgbClr val="0070C0"/>
                </a:solidFill>
                <a:latin typeface="+mn-ea"/>
                <a:cs typeface="+mn-ea"/>
              </a:rPr>
              <a:t>组成螯环的原子数目</a:t>
            </a:r>
          </a:p>
          <a:p>
            <a:pPr marL="457200" lvl="1" indent="0">
              <a:lnSpc>
                <a:spcPct val="150000"/>
              </a:lnSpc>
              <a:spcBef>
                <a:spcPts val="0"/>
              </a:spcBef>
              <a:buNone/>
            </a:pPr>
            <a:r>
              <a:rPr lang="zh-CN" altLang="en-US" b="1" dirty="0">
                <a:solidFill>
                  <a:srgbClr val="0070C0"/>
                </a:solidFill>
                <a:latin typeface="+mn-ea"/>
                <a:cs typeface="+mn-ea"/>
              </a:rPr>
              <a:t>五元环最稳定，</a:t>
            </a:r>
            <a:r>
              <a:rPr lang="zh-CN" altLang="en-US" dirty="0">
                <a:latin typeface="+mn-ea"/>
                <a:cs typeface="+mn-ea"/>
              </a:rPr>
              <a:t>六元环一般不如五元环稳定，环愈大愈不稳定，</a:t>
            </a:r>
            <a:endParaRPr lang="en-US" altLang="zh-CN" dirty="0">
              <a:latin typeface="+mn-ea"/>
              <a:cs typeface="+mn-ea"/>
            </a:endParaRPr>
          </a:p>
          <a:p>
            <a:pPr marL="457200" lvl="1" indent="0">
              <a:lnSpc>
                <a:spcPct val="150000"/>
              </a:lnSpc>
              <a:spcBef>
                <a:spcPts val="0"/>
              </a:spcBef>
              <a:buNone/>
            </a:pPr>
            <a:r>
              <a:rPr lang="zh-CN" altLang="en-US" dirty="0">
                <a:latin typeface="+mn-ea"/>
                <a:cs typeface="+mn-ea"/>
              </a:rPr>
              <a:t>七元环、八元环在</a:t>
            </a:r>
            <a:r>
              <a:rPr lang="zh-CN" altLang="en-US" b="1" dirty="0">
                <a:solidFill>
                  <a:srgbClr val="0070C0"/>
                </a:solidFill>
                <a:latin typeface="+mn-ea"/>
                <a:cs typeface="+mn-ea"/>
              </a:rPr>
              <a:t>水溶液</a:t>
            </a:r>
            <a:r>
              <a:rPr lang="zh-CN" altLang="en-US" dirty="0">
                <a:latin typeface="+mn-ea"/>
                <a:cs typeface="+mn-ea"/>
              </a:rPr>
              <a:t>中不稳定，在</a:t>
            </a:r>
            <a:r>
              <a:rPr lang="zh-CN" altLang="en-US" b="1" dirty="0">
                <a:solidFill>
                  <a:srgbClr val="0070C0"/>
                </a:solidFill>
                <a:latin typeface="+mn-ea"/>
                <a:cs typeface="+mn-ea"/>
              </a:rPr>
              <a:t>乙醇溶液</a:t>
            </a:r>
            <a:r>
              <a:rPr lang="zh-CN" altLang="en-US" dirty="0">
                <a:latin typeface="+mn-ea"/>
                <a:cs typeface="+mn-ea"/>
              </a:rPr>
              <a:t>中可以形成；</a:t>
            </a:r>
            <a:endParaRPr lang="en-US" altLang="zh-CN" dirty="0">
              <a:latin typeface="+mn-ea"/>
              <a:cs typeface="+mn-ea"/>
            </a:endParaRPr>
          </a:p>
          <a:p>
            <a:pPr marL="457200" lvl="1" indent="0">
              <a:lnSpc>
                <a:spcPct val="150000"/>
              </a:lnSpc>
              <a:spcBef>
                <a:spcPts val="0"/>
              </a:spcBef>
              <a:buNone/>
            </a:pPr>
            <a:r>
              <a:rPr lang="zh-CN" altLang="en-US" dirty="0">
                <a:latin typeface="+mn-ea"/>
                <a:cs typeface="+mn-ea"/>
              </a:rPr>
              <a:t>三元环则因张力太大，一般难以形成，四元环稳定性很差。</a:t>
            </a:r>
          </a:p>
        </p:txBody>
      </p:sp>
      <p:sp>
        <p:nvSpPr>
          <p:cNvPr id="5" name="Text Box 4">
            <a:extLst>
              <a:ext uri="{FF2B5EF4-FFF2-40B4-BE49-F238E27FC236}">
                <a16:creationId xmlns:a16="http://schemas.microsoft.com/office/drawing/2014/main" id="{12DC02D4-9DFE-43C7-BEEF-A09FEDCB0DEC}"/>
              </a:ext>
            </a:extLst>
          </p:cNvPr>
          <p:cNvSpPr txBox="1">
            <a:spLocks noChangeArrowheads="1"/>
          </p:cNvSpPr>
          <p:nvPr/>
        </p:nvSpPr>
        <p:spPr bwMode="auto">
          <a:xfrm>
            <a:off x="914400" y="3809206"/>
            <a:ext cx="82089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buClrTx/>
              <a:buNone/>
            </a:pPr>
            <a:r>
              <a:rPr lang="zh-CN" altLang="en-US" sz="2800" dirty="0">
                <a:latin typeface="+mn-ea"/>
                <a:ea typeface="+mn-ea"/>
                <a:cs typeface="+mn-ea"/>
              </a:rPr>
              <a:t>配合物中</a:t>
            </a:r>
            <a:r>
              <a:rPr lang="zh-CN" altLang="en-US" sz="2800" b="1" dirty="0">
                <a:solidFill>
                  <a:srgbClr val="0070C0"/>
                </a:solidFill>
                <a:latin typeface="+mn-ea"/>
                <a:ea typeface="+mn-ea"/>
                <a:cs typeface="+mn-ea"/>
              </a:rPr>
              <a:t>螯环数目</a:t>
            </a:r>
            <a:r>
              <a:rPr lang="zh-CN" altLang="en-US" sz="2800" dirty="0">
                <a:latin typeface="+mn-ea"/>
                <a:ea typeface="+mn-ea"/>
                <a:cs typeface="+mn-ea"/>
              </a:rPr>
              <a:t>越多，稳定性越高。</a:t>
            </a:r>
            <a:endParaRPr lang="zh-CN" altLang="en-US" sz="2400" dirty="0">
              <a:ea typeface="+mn-ea"/>
              <a:cs typeface="+mn-ea"/>
            </a:endParaRPr>
          </a:p>
        </p:txBody>
      </p:sp>
      <p:sp>
        <p:nvSpPr>
          <p:cNvPr id="6" name="Text Box 5">
            <a:extLst>
              <a:ext uri="{FF2B5EF4-FFF2-40B4-BE49-F238E27FC236}">
                <a16:creationId xmlns:a16="http://schemas.microsoft.com/office/drawing/2014/main" id="{93B9605C-752B-44CD-9D48-7DFF3C00A041}"/>
              </a:ext>
            </a:extLst>
          </p:cNvPr>
          <p:cNvSpPr txBox="1">
            <a:spLocks noChangeArrowheads="1"/>
          </p:cNvSpPr>
          <p:nvPr/>
        </p:nvSpPr>
        <p:spPr bwMode="auto">
          <a:xfrm>
            <a:off x="852487" y="4736307"/>
            <a:ext cx="83534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buClrTx/>
              <a:buNone/>
            </a:pPr>
            <a:r>
              <a:rPr lang="zh-CN" altLang="en-US" sz="2800" b="1" dirty="0">
                <a:solidFill>
                  <a:srgbClr val="0070C0"/>
                </a:solidFill>
                <a:latin typeface="+mn-ea"/>
                <a:ea typeface="+mn-ea"/>
                <a:cs typeface="+mn-ea"/>
              </a:rPr>
              <a:t>螯合环中双键</a:t>
            </a:r>
            <a:r>
              <a:rPr lang="zh-CN" altLang="en-US" sz="2800" dirty="0">
                <a:latin typeface="+mn-ea"/>
                <a:ea typeface="+mn-ea"/>
                <a:cs typeface="+mn-ea"/>
              </a:rPr>
              <a:t>增加，生成配合物的稳定性也增加。</a:t>
            </a:r>
          </a:p>
          <a:p>
            <a:pPr eaLnBrk="1" hangingPunct="1">
              <a:spcBef>
                <a:spcPct val="50000"/>
              </a:spcBef>
              <a:buClrTx/>
              <a:buSzTx/>
              <a:buFontTx/>
              <a:buNone/>
            </a:pPr>
            <a:endParaRPr lang="zh-CN" altLang="en-US" sz="2400" dirty="0">
              <a:ea typeface="+mn-ea"/>
              <a:cs typeface="+mn-ea"/>
            </a:endParaRPr>
          </a:p>
        </p:txBody>
      </p:sp>
      <p:sp>
        <p:nvSpPr>
          <p:cNvPr id="7" name="灯片编号占位符 6">
            <a:extLst>
              <a:ext uri="{FF2B5EF4-FFF2-40B4-BE49-F238E27FC236}">
                <a16:creationId xmlns:a16="http://schemas.microsoft.com/office/drawing/2014/main" id="{14A98CA4-C129-4C7B-9D55-2D5C2F0B4A22}"/>
              </a:ext>
            </a:extLst>
          </p:cNvPr>
          <p:cNvSpPr>
            <a:spLocks noGrp="1"/>
          </p:cNvSpPr>
          <p:nvPr>
            <p:ph type="sldNum" sz="quarter" idx="12"/>
          </p:nvPr>
        </p:nvSpPr>
        <p:spPr/>
        <p:txBody>
          <a:bodyPr/>
          <a:lstStyle/>
          <a:p>
            <a:fld id="{25F43C6C-6CC1-4831-8DEA-3206EFFA1157}" type="slidenum">
              <a:rPr lang="zh-CN" altLang="en-US" smtClean="0"/>
              <a:t>22</a:t>
            </a:fld>
            <a:endParaRPr lang="zh-CN" altLang="en-US"/>
          </a:p>
        </p:txBody>
      </p:sp>
    </p:spTree>
    <p:extLst>
      <p:ext uri="{BB962C8B-B14F-4D97-AF65-F5344CB8AC3E}">
        <p14:creationId xmlns:p14="http://schemas.microsoft.com/office/powerpoint/2010/main" val="361060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0CDDC8-39B2-4F4F-B1E5-AFC0CF857B5C}"/>
              </a:ext>
            </a:extLst>
          </p:cNvPr>
          <p:cNvSpPr txBox="1">
            <a:spLocks noChangeArrowheads="1"/>
          </p:cNvSpPr>
          <p:nvPr/>
        </p:nvSpPr>
        <p:spPr>
          <a:xfrm>
            <a:off x="474411" y="4634112"/>
            <a:ext cx="11147193" cy="3168650"/>
          </a:xfrm>
          <a:prstGeom prst="rect">
            <a:avLst/>
          </a:prstGeom>
          <a:solidFill>
            <a:schemeClr val="bg1"/>
          </a:solidFill>
          <a:ln w="19050">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en-US" altLang="zh-CN" sz="1800" b="0" dirty="0">
                <a:latin typeface="Times New Roman" panose="02020603050405020304" pitchFamily="18" charset="0"/>
                <a:ea typeface="+mn-ea"/>
                <a:cs typeface="+mn-ea"/>
              </a:rPr>
              <a:t>        </a:t>
            </a:r>
            <a:r>
              <a:rPr lang="en-US" altLang="zh-CN" sz="1800" b="0" dirty="0" err="1">
                <a:latin typeface="Times New Roman" panose="02020603050405020304" pitchFamily="18" charset="0"/>
                <a:ea typeface="+mn-ea"/>
                <a:cs typeface="+mn-ea"/>
              </a:rPr>
              <a:t>C.J.Pedersen</a:t>
            </a:r>
            <a:r>
              <a:rPr lang="en-US" altLang="zh-CN" sz="1800" b="0" dirty="0">
                <a:latin typeface="Times New Roman" panose="02020603050405020304" pitchFamily="18" charset="0"/>
                <a:ea typeface="+mn-ea"/>
                <a:cs typeface="+mn-ea"/>
              </a:rPr>
              <a:t>  </a:t>
            </a:r>
            <a:r>
              <a:rPr lang="zh-CN" altLang="en-US" sz="1800" b="0" dirty="0"/>
              <a:t>佩德森              </a:t>
            </a:r>
            <a:r>
              <a:rPr lang="en-US" altLang="zh-CN" sz="1800" b="0" dirty="0" err="1">
                <a:latin typeface="Times New Roman" panose="02020603050405020304" pitchFamily="18" charset="0"/>
                <a:ea typeface="+mn-ea"/>
                <a:cs typeface="+mn-ea"/>
              </a:rPr>
              <a:t>D.J.Cram</a:t>
            </a:r>
            <a:r>
              <a:rPr lang="zh-CN" altLang="en-US" sz="1800" b="0" dirty="0">
                <a:latin typeface="Times New Roman" panose="02020603050405020304" pitchFamily="18" charset="0"/>
                <a:ea typeface="+mn-ea"/>
                <a:cs typeface="+mn-ea"/>
              </a:rPr>
              <a:t>克莱姆</a:t>
            </a:r>
            <a:r>
              <a:rPr lang="en-US" altLang="zh-CN" sz="1800" b="0" dirty="0">
                <a:latin typeface="Times New Roman" panose="02020603050405020304" pitchFamily="18" charset="0"/>
                <a:ea typeface="+mn-ea"/>
                <a:cs typeface="+mn-ea"/>
              </a:rPr>
              <a:t>                            </a:t>
            </a:r>
            <a:r>
              <a:rPr lang="en-US" altLang="zh-CN" sz="1800" b="0" dirty="0" err="1">
                <a:latin typeface="Times New Roman" panose="02020603050405020304" pitchFamily="18" charset="0"/>
                <a:ea typeface="+mn-ea"/>
                <a:cs typeface="+mn-ea"/>
              </a:rPr>
              <a:t>J.M.Lehn</a:t>
            </a:r>
            <a:r>
              <a:rPr lang="en-US" altLang="zh-CN" sz="1800" b="0" dirty="0">
                <a:latin typeface="Times New Roman" panose="02020603050405020304" pitchFamily="18" charset="0"/>
                <a:ea typeface="+mn-ea"/>
                <a:cs typeface="+mn-ea"/>
              </a:rPr>
              <a:t> </a:t>
            </a:r>
            <a:r>
              <a:rPr lang="zh-CN" altLang="en-US" sz="1800" b="0" dirty="0">
                <a:latin typeface="Times New Roman" panose="02020603050405020304" pitchFamily="18" charset="0"/>
                <a:ea typeface="+mn-ea"/>
                <a:cs typeface="+mn-ea"/>
              </a:rPr>
              <a:t>雷恩</a:t>
            </a:r>
            <a:endParaRPr lang="en-US" altLang="zh-CN" sz="1800" b="0" dirty="0">
              <a:latin typeface="Times New Roman" panose="02020603050405020304" pitchFamily="18" charset="0"/>
              <a:ea typeface="+mn-ea"/>
              <a:cs typeface="+mn-ea"/>
            </a:endParaRPr>
          </a:p>
          <a:p>
            <a:pPr>
              <a:lnSpc>
                <a:spcPct val="150000"/>
              </a:lnSpc>
            </a:pPr>
            <a:r>
              <a:rPr lang="en-US" altLang="zh-CN" sz="1800" b="0" dirty="0">
                <a:latin typeface="Times New Roman" panose="02020603050405020304" pitchFamily="18" charset="0"/>
                <a:ea typeface="+mn-ea"/>
                <a:cs typeface="+mn-ea"/>
              </a:rPr>
              <a:t>        </a:t>
            </a:r>
            <a:r>
              <a:rPr lang="zh-CN" altLang="en-US" sz="1800" b="0" dirty="0">
                <a:latin typeface="Times New Roman" panose="02020603050405020304" pitchFamily="18" charset="0"/>
                <a:ea typeface="+mn-ea"/>
                <a:cs typeface="+mn-ea"/>
              </a:rPr>
              <a:t>（</a:t>
            </a:r>
            <a:r>
              <a:rPr lang="en-US" altLang="zh-CN" sz="1800" b="0" dirty="0">
                <a:latin typeface="Times New Roman" panose="02020603050405020304" pitchFamily="18" charset="0"/>
                <a:ea typeface="+mn-ea"/>
                <a:cs typeface="+mn-ea"/>
              </a:rPr>
              <a:t>1904-1989</a:t>
            </a:r>
            <a:r>
              <a:rPr lang="zh-CN" altLang="en-US" sz="1800" b="0" dirty="0">
                <a:latin typeface="Times New Roman" panose="02020603050405020304" pitchFamily="18" charset="0"/>
                <a:ea typeface="+mn-ea"/>
                <a:cs typeface="+mn-ea"/>
              </a:rPr>
              <a:t>）</a:t>
            </a:r>
            <a:r>
              <a:rPr lang="en-US" altLang="zh-CN" sz="1800" b="0" dirty="0">
                <a:latin typeface="Times New Roman" panose="02020603050405020304" pitchFamily="18" charset="0"/>
                <a:ea typeface="+mn-ea"/>
                <a:cs typeface="+mn-ea"/>
              </a:rPr>
              <a:t>1987            </a:t>
            </a:r>
            <a:r>
              <a:rPr lang="zh-CN" altLang="en-US" sz="1800" b="0" dirty="0">
                <a:latin typeface="Times New Roman" panose="02020603050405020304" pitchFamily="18" charset="0"/>
                <a:ea typeface="+mn-ea"/>
                <a:cs typeface="+mn-ea"/>
              </a:rPr>
              <a:t>（</a:t>
            </a:r>
            <a:r>
              <a:rPr lang="da-DK" altLang="zh-CN" sz="1800" b="0" dirty="0"/>
              <a:t>1919</a:t>
            </a:r>
            <a:r>
              <a:rPr lang="en-US" altLang="zh-CN" sz="1800" b="0" dirty="0"/>
              <a:t>-</a:t>
            </a:r>
            <a:r>
              <a:rPr lang="da-DK" altLang="zh-CN" sz="1800" b="0" dirty="0"/>
              <a:t>2001</a:t>
            </a:r>
            <a:r>
              <a:rPr lang="zh-CN" altLang="en-US" sz="1800" b="0" dirty="0">
                <a:latin typeface="Times New Roman" panose="02020603050405020304" pitchFamily="18" charset="0"/>
                <a:ea typeface="+mn-ea"/>
                <a:cs typeface="+mn-ea"/>
              </a:rPr>
              <a:t>）</a:t>
            </a:r>
            <a:r>
              <a:rPr lang="en-US" altLang="zh-CN" sz="1800" b="0" dirty="0">
                <a:latin typeface="Times New Roman" panose="02020603050405020304" pitchFamily="18" charset="0"/>
                <a:ea typeface="+mn-ea"/>
                <a:cs typeface="+mn-ea"/>
              </a:rPr>
              <a:t>1987</a:t>
            </a:r>
            <a:r>
              <a:rPr lang="da-DK" altLang="zh-CN" sz="1800" b="0" dirty="0"/>
              <a:t>          </a:t>
            </a:r>
            <a:r>
              <a:rPr lang="zh-CN" altLang="en-US" sz="1800" b="0" dirty="0">
                <a:latin typeface="Times New Roman" panose="02020603050405020304" pitchFamily="18" charset="0"/>
                <a:ea typeface="+mn-ea"/>
                <a:cs typeface="+mn-ea"/>
              </a:rPr>
              <a:t>（</a:t>
            </a:r>
            <a:r>
              <a:rPr lang="en-US" altLang="zh-CN" sz="1800" b="0" dirty="0"/>
              <a:t>30 September 1939-</a:t>
            </a:r>
            <a:r>
              <a:rPr lang="zh-CN" altLang="en-US" sz="1800" b="0" dirty="0">
                <a:latin typeface="Times New Roman" panose="02020603050405020304" pitchFamily="18" charset="0"/>
                <a:ea typeface="+mn-ea"/>
                <a:cs typeface="+mn-ea"/>
              </a:rPr>
              <a:t>）</a:t>
            </a:r>
            <a:r>
              <a:rPr lang="en-US" altLang="zh-CN" sz="1800" b="0" dirty="0">
                <a:latin typeface="Times New Roman" panose="02020603050405020304" pitchFamily="18" charset="0"/>
                <a:ea typeface="+mn-ea"/>
                <a:cs typeface="+mn-ea"/>
              </a:rPr>
              <a:t>1987 </a:t>
            </a:r>
          </a:p>
        </p:txBody>
      </p:sp>
      <p:sp>
        <p:nvSpPr>
          <p:cNvPr id="5" name="Text Box 6">
            <a:extLst>
              <a:ext uri="{FF2B5EF4-FFF2-40B4-BE49-F238E27FC236}">
                <a16:creationId xmlns:a16="http://schemas.microsoft.com/office/drawing/2014/main" id="{61BB96E4-7EC6-4F5D-B515-69AAE72711A1}"/>
              </a:ext>
            </a:extLst>
          </p:cNvPr>
          <p:cNvSpPr txBox="1">
            <a:spLocks noChangeArrowheads="1"/>
          </p:cNvSpPr>
          <p:nvPr/>
        </p:nvSpPr>
        <p:spPr bwMode="auto">
          <a:xfrm>
            <a:off x="8870169" y="1961420"/>
            <a:ext cx="34559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1" dirty="0">
                <a:ea typeface="+mn-ea"/>
                <a:cs typeface="+mn-ea"/>
              </a:rPr>
              <a:t>二苯并</a:t>
            </a:r>
            <a:r>
              <a:rPr lang="en-US" altLang="zh-CN" b="1" dirty="0">
                <a:ea typeface="+mn-ea"/>
                <a:cs typeface="+mn-ea"/>
              </a:rPr>
              <a:t>18-</a:t>
            </a:r>
            <a:r>
              <a:rPr lang="zh-CN" altLang="en-US" b="1" dirty="0">
                <a:ea typeface="+mn-ea"/>
                <a:cs typeface="+mn-ea"/>
              </a:rPr>
              <a:t>冠醚</a:t>
            </a:r>
            <a:r>
              <a:rPr lang="en-US" altLang="zh-CN" b="1" dirty="0">
                <a:ea typeface="+mn-ea"/>
                <a:cs typeface="+mn-ea"/>
              </a:rPr>
              <a:t>-6</a:t>
            </a:r>
          </a:p>
        </p:txBody>
      </p:sp>
      <p:graphicFrame>
        <p:nvGraphicFramePr>
          <p:cNvPr id="2" name="对象 1"/>
          <p:cNvGraphicFramePr>
            <a:graphicFrameLocks noChangeAspect="1"/>
          </p:cNvGraphicFramePr>
          <p:nvPr/>
        </p:nvGraphicFramePr>
        <p:xfrm>
          <a:off x="9616008" y="414247"/>
          <a:ext cx="2222444" cy="1297916"/>
        </p:xfrm>
        <a:graphic>
          <a:graphicData uri="http://schemas.openxmlformats.org/presentationml/2006/ole">
            <mc:AlternateContent xmlns:mc="http://schemas.openxmlformats.org/markup-compatibility/2006">
              <mc:Choice xmlns:v="urn:schemas-microsoft-com:vml" Requires="v">
                <p:oleObj spid="_x0000_s16704" name="CS ChemDraw Drawing" r:id="rId3" imgW="3354037" imgH="1959242" progId="ChemDraw.Document.6.0">
                  <p:embed/>
                </p:oleObj>
              </mc:Choice>
              <mc:Fallback>
                <p:oleObj name="CS ChemDraw Drawing" r:id="rId3" imgW="3354037" imgH="1959242" progId="ChemDraw.Document.6.0">
                  <p:embed/>
                  <p:pic>
                    <p:nvPicPr>
                      <p:cNvPr id="0" name=""/>
                      <p:cNvPicPr/>
                      <p:nvPr/>
                    </p:nvPicPr>
                    <p:blipFill>
                      <a:blip r:embed="rId4"/>
                      <a:stretch>
                        <a:fillRect/>
                      </a:stretch>
                    </p:blipFill>
                    <p:spPr>
                      <a:xfrm>
                        <a:off x="9616008" y="414247"/>
                        <a:ext cx="2222444" cy="1297916"/>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9579410" y="2580009"/>
          <a:ext cx="2196033" cy="1282492"/>
        </p:xfrm>
        <a:graphic>
          <a:graphicData uri="http://schemas.openxmlformats.org/presentationml/2006/ole">
            <mc:AlternateContent xmlns:mc="http://schemas.openxmlformats.org/markup-compatibility/2006">
              <mc:Choice xmlns:v="urn:schemas-microsoft-com:vml" Requires="v">
                <p:oleObj spid="_x0000_s16705" name="CS ChemDraw Drawing" r:id="rId5" imgW="3354037" imgH="1959242" progId="ChemDraw.Document.6.0">
                  <p:embed/>
                </p:oleObj>
              </mc:Choice>
              <mc:Fallback>
                <p:oleObj name="CS ChemDraw Drawing" r:id="rId5" imgW="3354037" imgH="1959242" progId="ChemDraw.Document.6.0">
                  <p:embed/>
                  <p:pic>
                    <p:nvPicPr>
                      <p:cNvPr id="0" name=""/>
                      <p:cNvPicPr/>
                      <p:nvPr/>
                    </p:nvPicPr>
                    <p:blipFill>
                      <a:blip r:embed="rId6"/>
                      <a:stretch>
                        <a:fillRect/>
                      </a:stretch>
                    </p:blipFill>
                    <p:spPr>
                      <a:xfrm>
                        <a:off x="9579410" y="2580009"/>
                        <a:ext cx="2196033" cy="1282492"/>
                      </a:xfrm>
                      <a:prstGeom prst="rect">
                        <a:avLst/>
                      </a:prstGeom>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1331387370"/>
              </p:ext>
            </p:extLst>
          </p:nvPr>
        </p:nvGraphicFramePr>
        <p:xfrm>
          <a:off x="819757" y="644836"/>
          <a:ext cx="1333954" cy="1344060"/>
        </p:xfrm>
        <a:graphic>
          <a:graphicData uri="http://schemas.openxmlformats.org/presentationml/2006/ole">
            <mc:AlternateContent xmlns:mc="http://schemas.openxmlformats.org/markup-compatibility/2006">
              <mc:Choice xmlns:v="urn:schemas-microsoft-com:vml" Requires="v">
                <p:oleObj spid="_x0000_s16706" name="CS ChemDraw Drawing" r:id="rId7" imgW="1467186" imgH="1477938" progId="ChemDraw.Document.6.0">
                  <p:embed/>
                </p:oleObj>
              </mc:Choice>
              <mc:Fallback>
                <p:oleObj name="CS ChemDraw Drawing" r:id="rId7" imgW="1467186" imgH="1477938" progId="ChemDraw.Document.6.0">
                  <p:embed/>
                  <p:pic>
                    <p:nvPicPr>
                      <p:cNvPr id="0" name=""/>
                      <p:cNvPicPr/>
                      <p:nvPr/>
                    </p:nvPicPr>
                    <p:blipFill>
                      <a:blip r:embed="rId8"/>
                      <a:stretch>
                        <a:fillRect/>
                      </a:stretch>
                    </p:blipFill>
                    <p:spPr>
                      <a:xfrm>
                        <a:off x="819757" y="644836"/>
                        <a:ext cx="1333954" cy="1344060"/>
                      </a:xfrm>
                      <a:prstGeom prst="rect">
                        <a:avLst/>
                      </a:prstGeom>
                    </p:spPr>
                  </p:pic>
                </p:oleObj>
              </mc:Fallback>
            </mc:AlternateContent>
          </a:graphicData>
        </a:graphic>
      </p:graphicFrame>
      <p:sp>
        <p:nvSpPr>
          <p:cNvPr id="9" name="矩形 8"/>
          <p:cNvSpPr/>
          <p:nvPr/>
        </p:nvSpPr>
        <p:spPr>
          <a:xfrm>
            <a:off x="986365" y="2315184"/>
            <a:ext cx="915635" cy="369332"/>
          </a:xfrm>
          <a:prstGeom prst="rect">
            <a:avLst/>
          </a:prstGeom>
        </p:spPr>
        <p:txBody>
          <a:bodyPr wrap="square">
            <a:spAutoFit/>
          </a:bodyPr>
          <a:lstStyle/>
          <a:p>
            <a:r>
              <a:rPr lang="en-US" altLang="zh-CN" dirty="0">
                <a:latin typeface="Times New Roman" panose="02020603050405020304" pitchFamily="18" charset="0"/>
                <a:cs typeface="+mn-ea"/>
              </a:rPr>
              <a:t>12-</a:t>
            </a:r>
            <a:r>
              <a:rPr lang="zh-CN" altLang="en-US" dirty="0">
                <a:latin typeface="Times New Roman" panose="02020603050405020304" pitchFamily="18" charset="0"/>
                <a:cs typeface="+mn-ea"/>
              </a:rPr>
              <a:t>冠</a:t>
            </a:r>
            <a:r>
              <a:rPr lang="en-US" altLang="zh-CN" dirty="0">
                <a:latin typeface="Times New Roman" panose="02020603050405020304" pitchFamily="18" charset="0"/>
                <a:cs typeface="+mn-ea"/>
              </a:rPr>
              <a:t>-4</a:t>
            </a:r>
            <a:endParaRPr lang="zh-CN" altLang="en-US" dirty="0"/>
          </a:p>
        </p:txBody>
      </p:sp>
      <p:sp>
        <p:nvSpPr>
          <p:cNvPr id="10" name="矩形 9"/>
          <p:cNvSpPr/>
          <p:nvPr/>
        </p:nvSpPr>
        <p:spPr>
          <a:xfrm>
            <a:off x="2899178" y="2356432"/>
            <a:ext cx="915635" cy="369332"/>
          </a:xfrm>
          <a:prstGeom prst="rect">
            <a:avLst/>
          </a:prstGeom>
        </p:spPr>
        <p:txBody>
          <a:bodyPr wrap="none">
            <a:spAutoFit/>
          </a:bodyPr>
          <a:lstStyle/>
          <a:p>
            <a:r>
              <a:rPr lang="en-US" altLang="zh-CN" dirty="0">
                <a:latin typeface="Times New Roman" panose="02020603050405020304" pitchFamily="18" charset="0"/>
                <a:cs typeface="+mn-ea"/>
              </a:rPr>
              <a:t>15-</a:t>
            </a:r>
            <a:r>
              <a:rPr lang="zh-CN" altLang="en-US" dirty="0">
                <a:latin typeface="Times New Roman" panose="02020603050405020304" pitchFamily="18" charset="0"/>
                <a:cs typeface="+mn-ea"/>
              </a:rPr>
              <a:t>冠</a:t>
            </a:r>
            <a:r>
              <a:rPr lang="en-US" altLang="zh-CN" dirty="0">
                <a:latin typeface="Times New Roman" panose="02020603050405020304" pitchFamily="18" charset="0"/>
                <a:cs typeface="+mn-ea"/>
              </a:rPr>
              <a:t>-5</a:t>
            </a:r>
            <a:endParaRPr lang="zh-CN" altLang="en-US" dirty="0"/>
          </a:p>
        </p:txBody>
      </p:sp>
      <p:graphicFrame>
        <p:nvGraphicFramePr>
          <p:cNvPr id="11" name="对象 10"/>
          <p:cNvGraphicFramePr>
            <a:graphicFrameLocks noChangeAspect="1"/>
          </p:cNvGraphicFramePr>
          <p:nvPr>
            <p:extLst>
              <p:ext uri="{D42A27DB-BD31-4B8C-83A1-F6EECF244321}">
                <p14:modId xmlns:p14="http://schemas.microsoft.com/office/powerpoint/2010/main" val="2163302472"/>
              </p:ext>
            </p:extLst>
          </p:nvPr>
        </p:nvGraphicFramePr>
        <p:xfrm>
          <a:off x="2592784" y="548150"/>
          <a:ext cx="1530614" cy="1461534"/>
        </p:xfrm>
        <a:graphic>
          <a:graphicData uri="http://schemas.openxmlformats.org/presentationml/2006/ole">
            <mc:AlternateContent xmlns:mc="http://schemas.openxmlformats.org/markup-compatibility/2006">
              <mc:Choice xmlns:v="urn:schemas-microsoft-com:vml" Requires="v">
                <p:oleObj spid="_x0000_s16707" name="CS ChemDraw Drawing" r:id="rId9" imgW="1793228" imgH="1712537" progId="ChemDraw.Document.6.0">
                  <p:embed/>
                </p:oleObj>
              </mc:Choice>
              <mc:Fallback>
                <p:oleObj name="CS ChemDraw Drawing" r:id="rId9" imgW="1793228" imgH="1712537" progId="ChemDraw.Document.6.0">
                  <p:embed/>
                  <p:pic>
                    <p:nvPicPr>
                      <p:cNvPr id="0" name=""/>
                      <p:cNvPicPr/>
                      <p:nvPr/>
                    </p:nvPicPr>
                    <p:blipFill>
                      <a:blip r:embed="rId10"/>
                      <a:stretch>
                        <a:fillRect/>
                      </a:stretch>
                    </p:blipFill>
                    <p:spPr>
                      <a:xfrm>
                        <a:off x="2592784" y="548150"/>
                        <a:ext cx="1530614" cy="1461534"/>
                      </a:xfrm>
                      <a:prstGeom prst="rect">
                        <a:avLst/>
                      </a:prstGeom>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1559511122"/>
              </p:ext>
            </p:extLst>
          </p:nvPr>
        </p:nvGraphicFramePr>
        <p:xfrm>
          <a:off x="4800969" y="473649"/>
          <a:ext cx="1775276" cy="1712913"/>
        </p:xfrm>
        <a:graphic>
          <a:graphicData uri="http://schemas.openxmlformats.org/presentationml/2006/ole">
            <mc:AlternateContent xmlns:mc="http://schemas.openxmlformats.org/markup-compatibility/2006">
              <mc:Choice xmlns:v="urn:schemas-microsoft-com:vml" Requires="v">
                <p:oleObj spid="_x0000_s16708" name="CS ChemDraw Drawing" r:id="rId11" imgW="2034158" imgH="1962514" progId="ChemDraw.Document.6.0">
                  <p:embed/>
                </p:oleObj>
              </mc:Choice>
              <mc:Fallback>
                <p:oleObj name="CS ChemDraw Drawing" r:id="rId11" imgW="2034158" imgH="1962514" progId="ChemDraw.Document.6.0">
                  <p:embed/>
                  <p:pic>
                    <p:nvPicPr>
                      <p:cNvPr id="0" name=""/>
                      <p:cNvPicPr/>
                      <p:nvPr/>
                    </p:nvPicPr>
                    <p:blipFill>
                      <a:blip r:embed="rId12"/>
                      <a:stretch>
                        <a:fillRect/>
                      </a:stretch>
                    </p:blipFill>
                    <p:spPr>
                      <a:xfrm>
                        <a:off x="4800969" y="473649"/>
                        <a:ext cx="1775276" cy="1712913"/>
                      </a:xfrm>
                      <a:prstGeom prst="rect">
                        <a:avLst/>
                      </a:prstGeom>
                    </p:spPr>
                  </p:pic>
                </p:oleObj>
              </mc:Fallback>
            </mc:AlternateContent>
          </a:graphicData>
        </a:graphic>
      </p:graphicFrame>
      <p:graphicFrame>
        <p:nvGraphicFramePr>
          <p:cNvPr id="13" name="对象 12"/>
          <p:cNvGraphicFramePr>
            <a:graphicFrameLocks noChangeAspect="1"/>
          </p:cNvGraphicFramePr>
          <p:nvPr>
            <p:extLst>
              <p:ext uri="{D42A27DB-BD31-4B8C-83A1-F6EECF244321}">
                <p14:modId xmlns:p14="http://schemas.microsoft.com/office/powerpoint/2010/main" val="1293637793"/>
              </p:ext>
            </p:extLst>
          </p:nvPr>
        </p:nvGraphicFramePr>
        <p:xfrm>
          <a:off x="7209637" y="414247"/>
          <a:ext cx="2044571" cy="1988517"/>
        </p:xfrm>
        <a:graphic>
          <a:graphicData uri="http://schemas.openxmlformats.org/presentationml/2006/ole">
            <mc:AlternateContent xmlns:mc="http://schemas.openxmlformats.org/markup-compatibility/2006">
              <mc:Choice xmlns:v="urn:schemas-microsoft-com:vml" Requires="v">
                <p:oleObj spid="_x0000_s16709" name="CS ChemDraw Drawing" r:id="rId13" imgW="2316335" imgH="2253390" progId="ChemDraw.Document.6.0">
                  <p:embed/>
                </p:oleObj>
              </mc:Choice>
              <mc:Fallback>
                <p:oleObj name="CS ChemDraw Drawing" r:id="rId13" imgW="2316335" imgH="2253390" progId="ChemDraw.Document.6.0">
                  <p:embed/>
                  <p:pic>
                    <p:nvPicPr>
                      <p:cNvPr id="0" name=""/>
                      <p:cNvPicPr/>
                      <p:nvPr/>
                    </p:nvPicPr>
                    <p:blipFill>
                      <a:blip r:embed="rId14"/>
                      <a:stretch>
                        <a:fillRect/>
                      </a:stretch>
                    </p:blipFill>
                    <p:spPr>
                      <a:xfrm>
                        <a:off x="7209637" y="414247"/>
                        <a:ext cx="2044571" cy="1988517"/>
                      </a:xfrm>
                      <a:prstGeom prst="rect">
                        <a:avLst/>
                      </a:prstGeom>
                    </p:spPr>
                  </p:pic>
                </p:oleObj>
              </mc:Fallback>
            </mc:AlternateContent>
          </a:graphicData>
        </a:graphic>
      </p:graphicFrame>
      <p:sp>
        <p:nvSpPr>
          <p:cNvPr id="14" name="矩形 13"/>
          <p:cNvSpPr/>
          <p:nvPr/>
        </p:nvSpPr>
        <p:spPr>
          <a:xfrm>
            <a:off x="5062603" y="2413812"/>
            <a:ext cx="915635" cy="369332"/>
          </a:xfrm>
          <a:prstGeom prst="rect">
            <a:avLst/>
          </a:prstGeom>
        </p:spPr>
        <p:txBody>
          <a:bodyPr wrap="none">
            <a:spAutoFit/>
          </a:bodyPr>
          <a:lstStyle/>
          <a:p>
            <a:r>
              <a:rPr lang="en-US" altLang="zh-CN" dirty="0">
                <a:latin typeface="Times New Roman" panose="02020603050405020304" pitchFamily="18" charset="0"/>
                <a:cs typeface="+mn-ea"/>
              </a:rPr>
              <a:t>18-</a:t>
            </a:r>
            <a:r>
              <a:rPr lang="zh-CN" altLang="en-US" dirty="0">
                <a:latin typeface="Times New Roman" panose="02020603050405020304" pitchFamily="18" charset="0"/>
                <a:cs typeface="+mn-ea"/>
              </a:rPr>
              <a:t>冠</a:t>
            </a:r>
            <a:r>
              <a:rPr lang="en-US" altLang="zh-CN" dirty="0">
                <a:latin typeface="Times New Roman" panose="02020603050405020304" pitchFamily="18" charset="0"/>
                <a:cs typeface="+mn-ea"/>
              </a:rPr>
              <a:t>-6</a:t>
            </a:r>
            <a:endParaRPr lang="zh-CN" altLang="en-US" dirty="0"/>
          </a:p>
        </p:txBody>
      </p:sp>
      <p:sp>
        <p:nvSpPr>
          <p:cNvPr id="15" name="矩形 14"/>
          <p:cNvSpPr/>
          <p:nvPr/>
        </p:nvSpPr>
        <p:spPr>
          <a:xfrm>
            <a:off x="7665367" y="2485842"/>
            <a:ext cx="915635" cy="369332"/>
          </a:xfrm>
          <a:prstGeom prst="rect">
            <a:avLst/>
          </a:prstGeom>
        </p:spPr>
        <p:txBody>
          <a:bodyPr wrap="none">
            <a:spAutoFit/>
          </a:bodyPr>
          <a:lstStyle/>
          <a:p>
            <a:r>
              <a:rPr lang="en-US" altLang="zh-CN" dirty="0">
                <a:latin typeface="Times New Roman" panose="02020603050405020304" pitchFamily="18" charset="0"/>
                <a:cs typeface="+mn-ea"/>
              </a:rPr>
              <a:t>21-</a:t>
            </a:r>
            <a:r>
              <a:rPr lang="zh-CN" altLang="en-US" dirty="0">
                <a:latin typeface="Times New Roman" panose="02020603050405020304" pitchFamily="18" charset="0"/>
                <a:cs typeface="+mn-ea"/>
              </a:rPr>
              <a:t>冠</a:t>
            </a:r>
            <a:r>
              <a:rPr lang="en-US" altLang="zh-CN" dirty="0">
                <a:latin typeface="Times New Roman" panose="02020603050405020304" pitchFamily="18" charset="0"/>
                <a:cs typeface="+mn-ea"/>
              </a:rPr>
              <a:t>-7</a:t>
            </a:r>
            <a:endParaRPr lang="zh-CN" altLang="en-US" dirty="0"/>
          </a:p>
        </p:txBody>
      </p:sp>
      <p:pic>
        <p:nvPicPr>
          <p:cNvPr id="16" name="图片 15" descr="Charles J. Pedersen.jpg">
            <a:hlinkClick r:id="rId15"/>
          </p:cNvPr>
          <p:cNvPicPr/>
          <p:nvPr/>
        </p:nvPicPr>
        <p:blipFill>
          <a:blip r:embed="rId16">
            <a:extLst>
              <a:ext uri="{28A0092B-C50C-407E-A947-70E740481C1C}">
                <a14:useLocalDpi xmlns:a14="http://schemas.microsoft.com/office/drawing/2010/main" val="0"/>
              </a:ext>
            </a:extLst>
          </a:blip>
          <a:srcRect/>
          <a:stretch>
            <a:fillRect/>
          </a:stretch>
        </p:blipFill>
        <p:spPr bwMode="auto">
          <a:xfrm>
            <a:off x="893511" y="2958879"/>
            <a:ext cx="2095500" cy="2933700"/>
          </a:xfrm>
          <a:prstGeom prst="rect">
            <a:avLst/>
          </a:prstGeom>
          <a:noFill/>
          <a:ln>
            <a:noFill/>
          </a:ln>
        </p:spPr>
      </p:pic>
      <p:pic>
        <p:nvPicPr>
          <p:cNvPr id="4" name="图片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75854" y="3523785"/>
            <a:ext cx="3494124" cy="2330554"/>
          </a:xfrm>
          <a:prstGeom prst="rect">
            <a:avLst/>
          </a:prstGeom>
        </p:spPr>
      </p:pic>
      <p:pic>
        <p:nvPicPr>
          <p:cNvPr id="6" name="图片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1692" y="2953014"/>
            <a:ext cx="2141480" cy="2934405"/>
          </a:xfrm>
          <a:prstGeom prst="rect">
            <a:avLst/>
          </a:prstGeom>
        </p:spPr>
      </p:pic>
      <p:sp>
        <p:nvSpPr>
          <p:cNvPr id="17" name="矩形 16">
            <a:extLst>
              <a:ext uri="{FF2B5EF4-FFF2-40B4-BE49-F238E27FC236}">
                <a16:creationId xmlns:a16="http://schemas.microsoft.com/office/drawing/2014/main" id="{99539097-F0BF-49BC-B1F6-D9507B5E61E6}"/>
              </a:ext>
            </a:extLst>
          </p:cNvPr>
          <p:cNvSpPr/>
          <p:nvPr/>
        </p:nvSpPr>
        <p:spPr>
          <a:xfrm>
            <a:off x="440614" y="56938"/>
            <a:ext cx="2092239" cy="523220"/>
          </a:xfrm>
          <a:prstGeom prst="rect">
            <a:avLst/>
          </a:prstGeom>
        </p:spPr>
        <p:txBody>
          <a:bodyPr wrap="none">
            <a:spAutoFit/>
          </a:bodyPr>
          <a:lstStyle/>
          <a:p>
            <a:pPr lvl="0" algn="ctr" fontAlgn="base">
              <a:spcBef>
                <a:spcPct val="20000"/>
              </a:spcBef>
              <a:spcAft>
                <a:spcPct val="0"/>
              </a:spcAft>
              <a:buClr>
                <a:schemeClr val="folHlink"/>
              </a:buClr>
              <a:buSzPct val="60000"/>
            </a:pPr>
            <a:r>
              <a:rPr lang="zh-CN" altLang="en-US" sz="2800" dirty="0">
                <a:latin typeface="Tahoma" panose="020B0604030504040204" pitchFamily="34" charset="0"/>
                <a:cs typeface="+mn-ea"/>
              </a:rPr>
              <a:t>大环配合物 </a:t>
            </a:r>
          </a:p>
        </p:txBody>
      </p:sp>
      <p:sp>
        <p:nvSpPr>
          <p:cNvPr id="18" name="灯片编号占位符 17">
            <a:extLst>
              <a:ext uri="{FF2B5EF4-FFF2-40B4-BE49-F238E27FC236}">
                <a16:creationId xmlns:a16="http://schemas.microsoft.com/office/drawing/2014/main" id="{6BBE8E0C-ADE2-4F71-A0CC-D80FC88B9739}"/>
              </a:ext>
            </a:extLst>
          </p:cNvPr>
          <p:cNvSpPr>
            <a:spLocks noGrp="1"/>
          </p:cNvSpPr>
          <p:nvPr>
            <p:ph type="sldNum" sz="quarter" idx="12"/>
          </p:nvPr>
        </p:nvSpPr>
        <p:spPr/>
        <p:txBody>
          <a:bodyPr/>
          <a:lstStyle/>
          <a:p>
            <a:fld id="{25F43C6C-6CC1-4831-8DEA-3206EFFA1157}" type="slidenum">
              <a:rPr lang="zh-CN" altLang="en-US" smtClean="0"/>
              <a:t>23</a:t>
            </a:fld>
            <a:endParaRPr lang="zh-CN" altLang="en-US"/>
          </a:p>
        </p:txBody>
      </p:sp>
    </p:spTree>
    <p:extLst>
      <p:ext uri="{BB962C8B-B14F-4D97-AF65-F5344CB8AC3E}">
        <p14:creationId xmlns:p14="http://schemas.microsoft.com/office/powerpoint/2010/main" val="3510979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0CDDC8-39B2-4F4F-B1E5-AFC0CF857B5C}"/>
              </a:ext>
            </a:extLst>
          </p:cNvPr>
          <p:cNvSpPr txBox="1">
            <a:spLocks noChangeArrowheads="1"/>
          </p:cNvSpPr>
          <p:nvPr/>
        </p:nvSpPr>
        <p:spPr>
          <a:xfrm>
            <a:off x="650796" y="3689350"/>
            <a:ext cx="11147193" cy="3168650"/>
          </a:xfrm>
          <a:prstGeom prst="rect">
            <a:avLst/>
          </a:prstGeom>
          <a:solidFill>
            <a:schemeClr val="bg1"/>
          </a:solidFill>
          <a:ln w="19050">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en-US" altLang="zh-CN" sz="1800" b="0" dirty="0">
                <a:latin typeface="Times New Roman" panose="02020603050405020304" pitchFamily="18" charset="0"/>
                <a:ea typeface="+mn-ea"/>
                <a:cs typeface="+mn-ea"/>
              </a:rPr>
              <a:t>20</a:t>
            </a:r>
            <a:r>
              <a:rPr lang="zh-CN" altLang="en-US" sz="1800" b="0" dirty="0">
                <a:latin typeface="Times New Roman" panose="02020603050405020304" pitchFamily="18" charset="0"/>
                <a:ea typeface="+mn-ea"/>
                <a:cs typeface="+mn-ea"/>
              </a:rPr>
              <a:t>世纪</a:t>
            </a:r>
            <a:r>
              <a:rPr lang="en-US" altLang="zh-CN" sz="1800" b="0" dirty="0">
                <a:latin typeface="Times New Roman" panose="02020603050405020304" pitchFamily="18" charset="0"/>
                <a:ea typeface="+mn-ea"/>
                <a:cs typeface="+mn-ea"/>
              </a:rPr>
              <a:t>60</a:t>
            </a:r>
            <a:r>
              <a:rPr lang="zh-CN" altLang="en-US" sz="1800" b="0" dirty="0">
                <a:latin typeface="Times New Roman" panose="02020603050405020304" pitchFamily="18" charset="0"/>
                <a:ea typeface="+mn-ea"/>
                <a:cs typeface="+mn-ea"/>
              </a:rPr>
              <a:t>年代，美国杜邦公司的</a:t>
            </a:r>
            <a:r>
              <a:rPr lang="en-US" altLang="zh-CN" sz="1800" b="0" dirty="0" err="1">
                <a:latin typeface="Times New Roman" panose="02020603050405020304" pitchFamily="18" charset="0"/>
                <a:ea typeface="+mn-ea"/>
                <a:cs typeface="+mn-ea"/>
              </a:rPr>
              <a:t>C.J.Pedersen</a:t>
            </a:r>
            <a:r>
              <a:rPr lang="zh-CN" altLang="en-US" sz="1800" b="0" dirty="0">
                <a:latin typeface="Times New Roman" panose="02020603050405020304" pitchFamily="18" charset="0"/>
                <a:ea typeface="+mn-ea"/>
                <a:cs typeface="+mn-ea"/>
              </a:rPr>
              <a:t>在研究烯烃聚合催化剂时首次发现。之后美国化学家</a:t>
            </a:r>
            <a:r>
              <a:rPr lang="en-US" altLang="zh-CN" sz="1800" b="0" dirty="0" err="1">
                <a:latin typeface="Times New Roman" panose="02020603050405020304" pitchFamily="18" charset="0"/>
                <a:ea typeface="+mn-ea"/>
                <a:cs typeface="+mn-ea"/>
              </a:rPr>
              <a:t>D.J.Cram</a:t>
            </a:r>
            <a:r>
              <a:rPr lang="zh-CN" altLang="en-US" sz="1800" b="0" dirty="0">
                <a:latin typeface="Times New Roman" panose="02020603050405020304" pitchFamily="18" charset="0"/>
                <a:ea typeface="+mn-ea"/>
                <a:cs typeface="+mn-ea"/>
              </a:rPr>
              <a:t>和法国化学家</a:t>
            </a:r>
            <a:r>
              <a:rPr lang="en-US" altLang="zh-CN" sz="1800" b="0" dirty="0" err="1">
                <a:latin typeface="Times New Roman" panose="02020603050405020304" pitchFamily="18" charset="0"/>
                <a:ea typeface="+mn-ea"/>
                <a:cs typeface="+mn-ea"/>
              </a:rPr>
              <a:t>J.M.Lehn</a:t>
            </a:r>
            <a:r>
              <a:rPr lang="zh-CN" altLang="en-US" sz="1800" b="0" dirty="0">
                <a:latin typeface="Times New Roman" panose="02020603050405020304" pitchFamily="18" charset="0"/>
                <a:ea typeface="+mn-ea"/>
                <a:cs typeface="+mn-ea"/>
              </a:rPr>
              <a:t>对冠醚进行了深入研究，</a:t>
            </a:r>
            <a:r>
              <a:rPr lang="en-US" altLang="zh-CN" sz="1800" b="0" dirty="0" err="1">
                <a:latin typeface="Times New Roman" panose="02020603050405020304" pitchFamily="18" charset="0"/>
                <a:ea typeface="+mn-ea"/>
                <a:cs typeface="+mn-ea"/>
              </a:rPr>
              <a:t>J.M.Lehn</a:t>
            </a:r>
            <a:r>
              <a:rPr lang="zh-CN" altLang="en-US" sz="1800" b="0" dirty="0">
                <a:latin typeface="Times New Roman" panose="02020603050405020304" pitchFamily="18" charset="0"/>
                <a:ea typeface="+mn-ea"/>
                <a:cs typeface="+mn-ea"/>
              </a:rPr>
              <a:t>首次合成了穴醚。为此，</a:t>
            </a:r>
            <a:r>
              <a:rPr lang="en-US" altLang="zh-CN" sz="1800" b="0" dirty="0">
                <a:latin typeface="Times New Roman" panose="02020603050405020304" pitchFamily="18" charset="0"/>
                <a:ea typeface="+mn-ea"/>
                <a:cs typeface="+mn-ea"/>
              </a:rPr>
              <a:t>1987</a:t>
            </a:r>
            <a:r>
              <a:rPr lang="zh-CN" altLang="en-US" sz="1800" b="0" dirty="0">
                <a:latin typeface="Times New Roman" panose="02020603050405020304" pitchFamily="18" charset="0"/>
                <a:ea typeface="+mn-ea"/>
                <a:cs typeface="+mn-ea"/>
              </a:rPr>
              <a:t>年</a:t>
            </a:r>
            <a:r>
              <a:rPr lang="en-US" altLang="zh-CN" sz="1800" b="0" dirty="0" err="1">
                <a:latin typeface="Times New Roman" panose="02020603050405020304" pitchFamily="18" charset="0"/>
                <a:ea typeface="+mn-ea"/>
                <a:cs typeface="+mn-ea"/>
              </a:rPr>
              <a:t>C.J.Pedersen</a:t>
            </a:r>
            <a:r>
              <a:rPr lang="zh-CN" altLang="en-US" sz="1800" b="0" dirty="0">
                <a:latin typeface="Times New Roman" panose="02020603050405020304" pitchFamily="18" charset="0"/>
                <a:ea typeface="+mn-ea"/>
                <a:cs typeface="+mn-ea"/>
              </a:rPr>
              <a:t>、</a:t>
            </a:r>
            <a:r>
              <a:rPr lang="en-US" altLang="zh-CN" sz="1800" b="0" dirty="0" err="1">
                <a:latin typeface="Times New Roman" panose="02020603050405020304" pitchFamily="18" charset="0"/>
                <a:ea typeface="+mn-ea"/>
                <a:cs typeface="+mn-ea"/>
              </a:rPr>
              <a:t>C.J.Cram</a:t>
            </a:r>
            <a:r>
              <a:rPr lang="zh-CN" altLang="en-US" sz="1800" b="0" dirty="0">
                <a:latin typeface="Times New Roman" panose="02020603050405020304" pitchFamily="18" charset="0"/>
                <a:ea typeface="+mn-ea"/>
                <a:cs typeface="+mn-ea"/>
              </a:rPr>
              <a:t>和</a:t>
            </a:r>
            <a:r>
              <a:rPr lang="en-US" altLang="zh-CN" sz="1800" b="0" dirty="0" err="1">
                <a:latin typeface="Times New Roman" panose="02020603050405020304" pitchFamily="18" charset="0"/>
                <a:ea typeface="+mn-ea"/>
                <a:cs typeface="+mn-ea"/>
              </a:rPr>
              <a:t>J.M.Lehn</a:t>
            </a:r>
            <a:r>
              <a:rPr lang="zh-CN" altLang="en-US" sz="1800" b="0" dirty="0">
                <a:latin typeface="Times New Roman" panose="02020603050405020304" pitchFamily="18" charset="0"/>
                <a:ea typeface="+mn-ea"/>
                <a:cs typeface="+mn-ea"/>
              </a:rPr>
              <a:t>共同获得了诺贝尔化学奖。</a:t>
            </a:r>
            <a:endParaRPr lang="en-US" altLang="zh-CN" sz="1800" b="0" dirty="0">
              <a:latin typeface="Times New Roman" panose="02020603050405020304" pitchFamily="18" charset="0"/>
              <a:ea typeface="+mn-ea"/>
              <a:cs typeface="+mn-ea"/>
            </a:endParaRPr>
          </a:p>
          <a:p>
            <a:pPr>
              <a:lnSpc>
                <a:spcPct val="150000"/>
              </a:lnSpc>
            </a:pPr>
            <a:r>
              <a:rPr lang="zh-CN" altLang="en-US" sz="1800" b="0" dirty="0">
                <a:latin typeface="Times New Roman" panose="02020603050405020304" pitchFamily="18" charset="0"/>
                <a:ea typeface="+mn-ea"/>
                <a:cs typeface="+mn-ea"/>
              </a:rPr>
              <a:t>冠醚即分子中含有多个</a:t>
            </a:r>
            <a:r>
              <a:rPr lang="en-US" altLang="zh-CN" sz="1800" b="0" dirty="0">
                <a:latin typeface="Times New Roman" panose="02020603050405020304" pitchFamily="18" charset="0"/>
                <a:ea typeface="+mn-ea"/>
                <a:cs typeface="+mn-ea"/>
              </a:rPr>
              <a:t>-</a:t>
            </a:r>
            <a:r>
              <a:rPr lang="zh-CN" altLang="en-US" sz="1800" b="0" dirty="0">
                <a:latin typeface="Times New Roman" panose="02020603050405020304" pitchFamily="18" charset="0"/>
                <a:ea typeface="+mn-ea"/>
                <a:cs typeface="+mn-ea"/>
              </a:rPr>
              <a:t>氧</a:t>
            </a:r>
            <a:r>
              <a:rPr lang="en-US" altLang="zh-CN" sz="1800" b="0" dirty="0">
                <a:latin typeface="Times New Roman" panose="02020603050405020304" pitchFamily="18" charset="0"/>
                <a:ea typeface="+mn-ea"/>
                <a:cs typeface="+mn-ea"/>
              </a:rPr>
              <a:t>-</a:t>
            </a:r>
            <a:r>
              <a:rPr lang="zh-CN" altLang="en-US" sz="1800" b="0" dirty="0">
                <a:latin typeface="Times New Roman" panose="02020603050405020304" pitchFamily="18" charset="0"/>
                <a:ea typeface="+mn-ea"/>
                <a:cs typeface="+mn-ea"/>
              </a:rPr>
              <a:t>亚甲基</a:t>
            </a:r>
            <a:r>
              <a:rPr lang="en-US" altLang="zh-CN" sz="1800" b="0" dirty="0">
                <a:latin typeface="Times New Roman" panose="02020603050405020304" pitchFamily="18" charset="0"/>
                <a:ea typeface="+mn-ea"/>
                <a:cs typeface="+mn-ea"/>
              </a:rPr>
              <a:t>-</a:t>
            </a:r>
            <a:r>
              <a:rPr lang="zh-CN" altLang="en-US" sz="1800" b="0" dirty="0">
                <a:latin typeface="Times New Roman" panose="02020603050405020304" pitchFamily="18" charset="0"/>
                <a:ea typeface="+mn-ea"/>
                <a:cs typeface="+mn-ea"/>
              </a:rPr>
              <a:t>结构单元的大环多醚，常见的冠醚有</a:t>
            </a:r>
            <a:r>
              <a:rPr lang="en-US" altLang="zh-CN" sz="1800" b="0" dirty="0">
                <a:latin typeface="Times New Roman" panose="02020603050405020304" pitchFamily="18" charset="0"/>
                <a:ea typeface="+mn-ea"/>
                <a:cs typeface="+mn-ea"/>
              </a:rPr>
              <a:t>15-</a:t>
            </a:r>
            <a:r>
              <a:rPr lang="zh-CN" altLang="en-US" sz="1800" b="0" dirty="0">
                <a:latin typeface="Times New Roman" panose="02020603050405020304" pitchFamily="18" charset="0"/>
                <a:ea typeface="+mn-ea"/>
                <a:cs typeface="+mn-ea"/>
              </a:rPr>
              <a:t>冠</a:t>
            </a:r>
            <a:r>
              <a:rPr lang="en-US" altLang="zh-CN" sz="1800" b="0" dirty="0">
                <a:latin typeface="Times New Roman" panose="02020603050405020304" pitchFamily="18" charset="0"/>
                <a:ea typeface="+mn-ea"/>
                <a:cs typeface="+mn-ea"/>
              </a:rPr>
              <a:t>-5</a:t>
            </a:r>
            <a:r>
              <a:rPr lang="zh-CN" altLang="en-US" sz="1800" b="0" dirty="0">
                <a:latin typeface="Times New Roman" panose="02020603050405020304" pitchFamily="18" charset="0"/>
                <a:ea typeface="+mn-ea"/>
                <a:cs typeface="+mn-ea"/>
              </a:rPr>
              <a:t>、 </a:t>
            </a:r>
            <a:r>
              <a:rPr lang="en-US" altLang="zh-CN" sz="1800" b="0" dirty="0">
                <a:latin typeface="Times New Roman" panose="02020603050405020304" pitchFamily="18" charset="0"/>
                <a:ea typeface="+mn-ea"/>
                <a:cs typeface="+mn-ea"/>
              </a:rPr>
              <a:t>18-</a:t>
            </a:r>
            <a:r>
              <a:rPr lang="zh-CN" altLang="en-US" sz="1800" b="0" dirty="0">
                <a:latin typeface="Times New Roman" panose="02020603050405020304" pitchFamily="18" charset="0"/>
                <a:ea typeface="+mn-ea"/>
                <a:cs typeface="+mn-ea"/>
              </a:rPr>
              <a:t>冠</a:t>
            </a:r>
            <a:r>
              <a:rPr lang="en-US" altLang="zh-CN" sz="1800" b="0" dirty="0">
                <a:latin typeface="Times New Roman" panose="02020603050405020304" pitchFamily="18" charset="0"/>
                <a:ea typeface="+mn-ea"/>
                <a:cs typeface="+mn-ea"/>
              </a:rPr>
              <a:t>-6</a:t>
            </a:r>
            <a:r>
              <a:rPr lang="zh-CN" altLang="en-US" sz="1800" b="0" dirty="0">
                <a:latin typeface="Times New Roman" panose="02020603050405020304" pitchFamily="18" charset="0"/>
                <a:ea typeface="+mn-ea"/>
                <a:cs typeface="+mn-ea"/>
              </a:rPr>
              <a:t> 、二苯并</a:t>
            </a:r>
            <a:r>
              <a:rPr lang="en-US" altLang="zh-CN" sz="1800" b="0" dirty="0">
                <a:latin typeface="Times New Roman" panose="02020603050405020304" pitchFamily="18" charset="0"/>
                <a:ea typeface="+mn-ea"/>
                <a:cs typeface="+mn-ea"/>
              </a:rPr>
              <a:t>18-</a:t>
            </a:r>
            <a:r>
              <a:rPr lang="zh-CN" altLang="en-US" sz="1800" b="0" dirty="0">
                <a:latin typeface="Times New Roman" panose="02020603050405020304" pitchFamily="18" charset="0"/>
                <a:ea typeface="+mn-ea"/>
                <a:cs typeface="+mn-ea"/>
              </a:rPr>
              <a:t>冠醚</a:t>
            </a:r>
            <a:r>
              <a:rPr lang="en-US" altLang="zh-CN" sz="1800" b="0" dirty="0">
                <a:latin typeface="Times New Roman" panose="02020603050405020304" pitchFamily="18" charset="0"/>
                <a:ea typeface="+mn-ea"/>
                <a:cs typeface="+mn-ea"/>
              </a:rPr>
              <a:t>-6</a:t>
            </a:r>
            <a:r>
              <a:rPr lang="zh-CN" altLang="en-US" sz="1800" b="0" dirty="0">
                <a:latin typeface="Times New Roman" panose="02020603050405020304" pitchFamily="18" charset="0"/>
                <a:ea typeface="+mn-ea"/>
                <a:cs typeface="+mn-ea"/>
              </a:rPr>
              <a:t>等。</a:t>
            </a:r>
            <a:r>
              <a:rPr lang="zh-CN" altLang="en-US" sz="1800" b="0" dirty="0">
                <a:ea typeface="+mn-ea"/>
                <a:cs typeface="+mn-ea"/>
              </a:rPr>
              <a:t>冠醚的</a:t>
            </a:r>
            <a:r>
              <a:rPr lang="zh-CN" altLang="en-US" sz="1800" b="0" dirty="0">
                <a:latin typeface="Times New Roman" panose="02020603050405020304" pitchFamily="18" charset="0"/>
                <a:ea typeface="+mn-ea"/>
                <a:cs typeface="+mn-ea"/>
              </a:rPr>
              <a:t>空穴结构</a:t>
            </a:r>
            <a:r>
              <a:rPr lang="zh-CN" altLang="en-US" sz="1800" b="0" dirty="0">
                <a:ea typeface="+mn-ea"/>
                <a:cs typeface="+mn-ea"/>
              </a:rPr>
              <a:t>决定了其与正离子，尤其是与碱金属离子络合，并且随环的大小不同而选择与不同的金属离子络合 ，</a:t>
            </a:r>
            <a:r>
              <a:rPr lang="en-US" altLang="zh-CN" sz="1800" b="0" dirty="0">
                <a:ea typeface="+mn-ea"/>
                <a:cs typeface="+mn-ea"/>
              </a:rPr>
              <a:t>——</a:t>
            </a:r>
            <a:r>
              <a:rPr lang="zh-CN" altLang="en-US" sz="1800" b="0" dirty="0">
                <a:latin typeface="Times New Roman" panose="02020603050405020304" pitchFamily="18" charset="0"/>
                <a:ea typeface="+mn-ea"/>
                <a:cs typeface="+mn-ea"/>
              </a:rPr>
              <a:t>冠醚对离子有选择络合作用。</a:t>
            </a:r>
            <a:endParaRPr lang="en-US" altLang="zh-CN" sz="1800" b="0" dirty="0">
              <a:latin typeface="Times New Roman" panose="02020603050405020304" pitchFamily="18" charset="0"/>
              <a:ea typeface="+mn-ea"/>
              <a:cs typeface="+mn-ea"/>
            </a:endParaRPr>
          </a:p>
        </p:txBody>
      </p:sp>
      <p:sp>
        <p:nvSpPr>
          <p:cNvPr id="5" name="Text Box 6">
            <a:extLst>
              <a:ext uri="{FF2B5EF4-FFF2-40B4-BE49-F238E27FC236}">
                <a16:creationId xmlns:a16="http://schemas.microsoft.com/office/drawing/2014/main" id="{61BB96E4-7EC6-4F5D-B515-69AAE72711A1}"/>
              </a:ext>
            </a:extLst>
          </p:cNvPr>
          <p:cNvSpPr txBox="1">
            <a:spLocks noChangeArrowheads="1"/>
          </p:cNvSpPr>
          <p:nvPr/>
        </p:nvSpPr>
        <p:spPr bwMode="auto">
          <a:xfrm>
            <a:off x="8870169" y="1961420"/>
            <a:ext cx="34559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1" dirty="0">
                <a:ea typeface="+mn-ea"/>
                <a:cs typeface="+mn-ea"/>
              </a:rPr>
              <a:t>二苯并</a:t>
            </a:r>
            <a:r>
              <a:rPr lang="en-US" altLang="zh-CN" b="1" dirty="0">
                <a:ea typeface="+mn-ea"/>
                <a:cs typeface="+mn-ea"/>
              </a:rPr>
              <a:t>18-</a:t>
            </a:r>
            <a:r>
              <a:rPr lang="zh-CN" altLang="en-US" b="1" dirty="0">
                <a:ea typeface="+mn-ea"/>
                <a:cs typeface="+mn-ea"/>
              </a:rPr>
              <a:t>冠醚</a:t>
            </a:r>
            <a:r>
              <a:rPr lang="en-US" altLang="zh-CN" b="1" dirty="0">
                <a:ea typeface="+mn-ea"/>
                <a:cs typeface="+mn-ea"/>
              </a:rPr>
              <a:t>-6</a:t>
            </a:r>
          </a:p>
        </p:txBody>
      </p:sp>
      <p:graphicFrame>
        <p:nvGraphicFramePr>
          <p:cNvPr id="2" name="对象 1"/>
          <p:cNvGraphicFramePr>
            <a:graphicFrameLocks noChangeAspect="1"/>
          </p:cNvGraphicFramePr>
          <p:nvPr/>
        </p:nvGraphicFramePr>
        <p:xfrm>
          <a:off x="9616008" y="414247"/>
          <a:ext cx="2222444" cy="1297916"/>
        </p:xfrm>
        <a:graphic>
          <a:graphicData uri="http://schemas.openxmlformats.org/presentationml/2006/ole">
            <mc:AlternateContent xmlns:mc="http://schemas.openxmlformats.org/markup-compatibility/2006">
              <mc:Choice xmlns:v="urn:schemas-microsoft-com:vml" Requires="v">
                <p:oleObj spid="_x0000_s17698" name="CS ChemDraw Drawing" r:id="rId3" imgW="3354037" imgH="1959242" progId="ChemDraw.Document.6.0">
                  <p:embed/>
                </p:oleObj>
              </mc:Choice>
              <mc:Fallback>
                <p:oleObj name="CS ChemDraw Drawing" r:id="rId3" imgW="3354037" imgH="1959242" progId="ChemDraw.Document.6.0">
                  <p:embed/>
                  <p:pic>
                    <p:nvPicPr>
                      <p:cNvPr id="0" name=""/>
                      <p:cNvPicPr/>
                      <p:nvPr/>
                    </p:nvPicPr>
                    <p:blipFill>
                      <a:blip r:embed="rId4"/>
                      <a:stretch>
                        <a:fillRect/>
                      </a:stretch>
                    </p:blipFill>
                    <p:spPr>
                      <a:xfrm>
                        <a:off x="9616008" y="414247"/>
                        <a:ext cx="2222444" cy="1297916"/>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9579410" y="2580009"/>
          <a:ext cx="2196033" cy="1282492"/>
        </p:xfrm>
        <a:graphic>
          <a:graphicData uri="http://schemas.openxmlformats.org/presentationml/2006/ole">
            <mc:AlternateContent xmlns:mc="http://schemas.openxmlformats.org/markup-compatibility/2006">
              <mc:Choice xmlns:v="urn:schemas-microsoft-com:vml" Requires="v">
                <p:oleObj spid="_x0000_s17699" name="CS ChemDraw Drawing" r:id="rId5" imgW="3354037" imgH="1959242" progId="ChemDraw.Document.6.0">
                  <p:embed/>
                </p:oleObj>
              </mc:Choice>
              <mc:Fallback>
                <p:oleObj name="CS ChemDraw Drawing" r:id="rId5" imgW="3354037" imgH="1959242" progId="ChemDraw.Document.6.0">
                  <p:embed/>
                  <p:pic>
                    <p:nvPicPr>
                      <p:cNvPr id="0" name=""/>
                      <p:cNvPicPr/>
                      <p:nvPr/>
                    </p:nvPicPr>
                    <p:blipFill>
                      <a:blip r:embed="rId6"/>
                      <a:stretch>
                        <a:fillRect/>
                      </a:stretch>
                    </p:blipFill>
                    <p:spPr>
                      <a:xfrm>
                        <a:off x="9579410" y="2580009"/>
                        <a:ext cx="2196033" cy="1282492"/>
                      </a:xfrm>
                      <a:prstGeom prst="rect">
                        <a:avLst/>
                      </a:prstGeom>
                    </p:spPr>
                  </p:pic>
                </p:oleObj>
              </mc:Fallback>
            </mc:AlternateContent>
          </a:graphicData>
        </a:graphic>
      </p:graphicFrame>
      <p:graphicFrame>
        <p:nvGraphicFramePr>
          <p:cNvPr id="8" name="对象 7"/>
          <p:cNvGraphicFramePr>
            <a:graphicFrameLocks noChangeAspect="1"/>
          </p:cNvGraphicFramePr>
          <p:nvPr/>
        </p:nvGraphicFramePr>
        <p:xfrm>
          <a:off x="528412" y="780089"/>
          <a:ext cx="1466850" cy="1477963"/>
        </p:xfrm>
        <a:graphic>
          <a:graphicData uri="http://schemas.openxmlformats.org/presentationml/2006/ole">
            <mc:AlternateContent xmlns:mc="http://schemas.openxmlformats.org/markup-compatibility/2006">
              <mc:Choice xmlns:v="urn:schemas-microsoft-com:vml" Requires="v">
                <p:oleObj spid="_x0000_s17700" name="CS ChemDraw Drawing" r:id="rId7" imgW="1467186" imgH="1477938" progId="ChemDraw.Document.6.0">
                  <p:embed/>
                </p:oleObj>
              </mc:Choice>
              <mc:Fallback>
                <p:oleObj name="CS ChemDraw Drawing" r:id="rId7" imgW="1467186" imgH="1477938" progId="ChemDraw.Document.6.0">
                  <p:embed/>
                  <p:pic>
                    <p:nvPicPr>
                      <p:cNvPr id="0" name=""/>
                      <p:cNvPicPr/>
                      <p:nvPr/>
                    </p:nvPicPr>
                    <p:blipFill>
                      <a:blip r:embed="rId8"/>
                      <a:stretch>
                        <a:fillRect/>
                      </a:stretch>
                    </p:blipFill>
                    <p:spPr>
                      <a:xfrm>
                        <a:off x="528412" y="780089"/>
                        <a:ext cx="1466850" cy="1477963"/>
                      </a:xfrm>
                      <a:prstGeom prst="rect">
                        <a:avLst/>
                      </a:prstGeom>
                    </p:spPr>
                  </p:pic>
                </p:oleObj>
              </mc:Fallback>
            </mc:AlternateContent>
          </a:graphicData>
        </a:graphic>
      </p:graphicFrame>
      <p:sp>
        <p:nvSpPr>
          <p:cNvPr id="9" name="矩形 8"/>
          <p:cNvSpPr/>
          <p:nvPr/>
        </p:nvSpPr>
        <p:spPr>
          <a:xfrm>
            <a:off x="750019" y="2745715"/>
            <a:ext cx="915635" cy="369332"/>
          </a:xfrm>
          <a:prstGeom prst="rect">
            <a:avLst/>
          </a:prstGeom>
        </p:spPr>
        <p:txBody>
          <a:bodyPr wrap="square">
            <a:spAutoFit/>
          </a:bodyPr>
          <a:lstStyle/>
          <a:p>
            <a:r>
              <a:rPr lang="en-US" altLang="zh-CN" dirty="0">
                <a:latin typeface="Times New Roman" panose="02020603050405020304" pitchFamily="18" charset="0"/>
                <a:cs typeface="+mn-ea"/>
              </a:rPr>
              <a:t>12-</a:t>
            </a:r>
            <a:r>
              <a:rPr lang="zh-CN" altLang="en-US" dirty="0">
                <a:latin typeface="Times New Roman" panose="02020603050405020304" pitchFamily="18" charset="0"/>
                <a:cs typeface="+mn-ea"/>
              </a:rPr>
              <a:t>冠</a:t>
            </a:r>
            <a:r>
              <a:rPr lang="en-US" altLang="zh-CN" dirty="0">
                <a:latin typeface="Times New Roman" panose="02020603050405020304" pitchFamily="18" charset="0"/>
                <a:cs typeface="+mn-ea"/>
              </a:rPr>
              <a:t>-4</a:t>
            </a:r>
            <a:endParaRPr lang="zh-CN" altLang="en-US" dirty="0"/>
          </a:p>
        </p:txBody>
      </p:sp>
      <p:sp>
        <p:nvSpPr>
          <p:cNvPr id="10" name="矩形 9"/>
          <p:cNvSpPr/>
          <p:nvPr/>
        </p:nvSpPr>
        <p:spPr>
          <a:xfrm>
            <a:off x="2743716" y="2745715"/>
            <a:ext cx="915635" cy="369332"/>
          </a:xfrm>
          <a:prstGeom prst="rect">
            <a:avLst/>
          </a:prstGeom>
        </p:spPr>
        <p:txBody>
          <a:bodyPr wrap="none">
            <a:spAutoFit/>
          </a:bodyPr>
          <a:lstStyle/>
          <a:p>
            <a:r>
              <a:rPr lang="en-US" altLang="zh-CN" dirty="0">
                <a:latin typeface="Times New Roman" panose="02020603050405020304" pitchFamily="18" charset="0"/>
                <a:cs typeface="+mn-ea"/>
              </a:rPr>
              <a:t>15-</a:t>
            </a:r>
            <a:r>
              <a:rPr lang="zh-CN" altLang="en-US" dirty="0">
                <a:latin typeface="Times New Roman" panose="02020603050405020304" pitchFamily="18" charset="0"/>
                <a:cs typeface="+mn-ea"/>
              </a:rPr>
              <a:t>冠</a:t>
            </a:r>
            <a:r>
              <a:rPr lang="en-US" altLang="zh-CN" dirty="0">
                <a:latin typeface="Times New Roman" panose="02020603050405020304" pitchFamily="18" charset="0"/>
                <a:cs typeface="+mn-ea"/>
              </a:rPr>
              <a:t>-5</a:t>
            </a:r>
            <a:endParaRPr lang="zh-CN" altLang="en-US" dirty="0"/>
          </a:p>
        </p:txBody>
      </p:sp>
      <p:graphicFrame>
        <p:nvGraphicFramePr>
          <p:cNvPr id="11" name="对象 10"/>
          <p:cNvGraphicFramePr>
            <a:graphicFrameLocks noChangeAspect="1"/>
          </p:cNvGraphicFramePr>
          <p:nvPr/>
        </p:nvGraphicFramePr>
        <p:xfrm>
          <a:off x="2304595" y="617860"/>
          <a:ext cx="1793875" cy="1712913"/>
        </p:xfrm>
        <a:graphic>
          <a:graphicData uri="http://schemas.openxmlformats.org/presentationml/2006/ole">
            <mc:AlternateContent xmlns:mc="http://schemas.openxmlformats.org/markup-compatibility/2006">
              <mc:Choice xmlns:v="urn:schemas-microsoft-com:vml" Requires="v">
                <p:oleObj spid="_x0000_s17701" name="CS ChemDraw Drawing" r:id="rId9" imgW="1793228" imgH="1712537" progId="ChemDraw.Document.6.0">
                  <p:embed/>
                </p:oleObj>
              </mc:Choice>
              <mc:Fallback>
                <p:oleObj name="CS ChemDraw Drawing" r:id="rId9" imgW="1793228" imgH="1712537" progId="ChemDraw.Document.6.0">
                  <p:embed/>
                  <p:pic>
                    <p:nvPicPr>
                      <p:cNvPr id="0" name=""/>
                      <p:cNvPicPr/>
                      <p:nvPr/>
                    </p:nvPicPr>
                    <p:blipFill>
                      <a:blip r:embed="rId10"/>
                      <a:stretch>
                        <a:fillRect/>
                      </a:stretch>
                    </p:blipFill>
                    <p:spPr>
                      <a:xfrm>
                        <a:off x="2304595" y="617860"/>
                        <a:ext cx="1793875" cy="1712913"/>
                      </a:xfrm>
                      <a:prstGeom prst="rect">
                        <a:avLst/>
                      </a:prstGeom>
                    </p:spPr>
                  </p:pic>
                </p:oleObj>
              </mc:Fallback>
            </mc:AlternateContent>
          </a:graphicData>
        </a:graphic>
      </p:graphicFrame>
      <p:graphicFrame>
        <p:nvGraphicFramePr>
          <p:cNvPr id="12" name="对象 11"/>
          <p:cNvGraphicFramePr>
            <a:graphicFrameLocks noChangeAspect="1"/>
          </p:cNvGraphicFramePr>
          <p:nvPr/>
        </p:nvGraphicFramePr>
        <p:xfrm>
          <a:off x="4511661" y="537995"/>
          <a:ext cx="2033587" cy="1962150"/>
        </p:xfrm>
        <a:graphic>
          <a:graphicData uri="http://schemas.openxmlformats.org/presentationml/2006/ole">
            <mc:AlternateContent xmlns:mc="http://schemas.openxmlformats.org/markup-compatibility/2006">
              <mc:Choice xmlns:v="urn:schemas-microsoft-com:vml" Requires="v">
                <p:oleObj spid="_x0000_s17702" name="CS ChemDraw Drawing" r:id="rId11" imgW="2034158" imgH="1962514" progId="ChemDraw.Document.6.0">
                  <p:embed/>
                </p:oleObj>
              </mc:Choice>
              <mc:Fallback>
                <p:oleObj name="CS ChemDraw Drawing" r:id="rId11" imgW="2034158" imgH="1962514" progId="ChemDraw.Document.6.0">
                  <p:embed/>
                  <p:pic>
                    <p:nvPicPr>
                      <p:cNvPr id="0" name=""/>
                      <p:cNvPicPr/>
                      <p:nvPr/>
                    </p:nvPicPr>
                    <p:blipFill>
                      <a:blip r:embed="rId12"/>
                      <a:stretch>
                        <a:fillRect/>
                      </a:stretch>
                    </p:blipFill>
                    <p:spPr>
                      <a:xfrm>
                        <a:off x="4511661" y="537995"/>
                        <a:ext cx="2033587" cy="1962150"/>
                      </a:xfrm>
                      <a:prstGeom prst="rect">
                        <a:avLst/>
                      </a:prstGeom>
                    </p:spPr>
                  </p:pic>
                </p:oleObj>
              </mc:Fallback>
            </mc:AlternateContent>
          </a:graphicData>
        </a:graphic>
      </p:graphicFrame>
      <p:graphicFrame>
        <p:nvGraphicFramePr>
          <p:cNvPr id="13" name="对象 12"/>
          <p:cNvGraphicFramePr>
            <a:graphicFrameLocks noChangeAspect="1"/>
          </p:cNvGraphicFramePr>
          <p:nvPr/>
        </p:nvGraphicFramePr>
        <p:xfrm>
          <a:off x="6817445" y="420273"/>
          <a:ext cx="2316163" cy="2252663"/>
        </p:xfrm>
        <a:graphic>
          <a:graphicData uri="http://schemas.openxmlformats.org/presentationml/2006/ole">
            <mc:AlternateContent xmlns:mc="http://schemas.openxmlformats.org/markup-compatibility/2006">
              <mc:Choice xmlns:v="urn:schemas-microsoft-com:vml" Requires="v">
                <p:oleObj spid="_x0000_s17703" name="CS ChemDraw Drawing" r:id="rId13" imgW="2316335" imgH="2253390" progId="ChemDraw.Document.6.0">
                  <p:embed/>
                </p:oleObj>
              </mc:Choice>
              <mc:Fallback>
                <p:oleObj name="CS ChemDraw Drawing" r:id="rId13" imgW="2316335" imgH="2253390" progId="ChemDraw.Document.6.0">
                  <p:embed/>
                  <p:pic>
                    <p:nvPicPr>
                      <p:cNvPr id="0" name=""/>
                      <p:cNvPicPr/>
                      <p:nvPr/>
                    </p:nvPicPr>
                    <p:blipFill>
                      <a:blip r:embed="rId14"/>
                      <a:stretch>
                        <a:fillRect/>
                      </a:stretch>
                    </p:blipFill>
                    <p:spPr>
                      <a:xfrm>
                        <a:off x="6817445" y="420273"/>
                        <a:ext cx="2316163" cy="2252663"/>
                      </a:xfrm>
                      <a:prstGeom prst="rect">
                        <a:avLst/>
                      </a:prstGeom>
                    </p:spPr>
                  </p:pic>
                </p:oleObj>
              </mc:Fallback>
            </mc:AlternateContent>
          </a:graphicData>
        </a:graphic>
      </p:graphicFrame>
      <p:sp>
        <p:nvSpPr>
          <p:cNvPr id="14" name="矩形 13"/>
          <p:cNvSpPr/>
          <p:nvPr/>
        </p:nvSpPr>
        <p:spPr>
          <a:xfrm>
            <a:off x="4936789" y="2765348"/>
            <a:ext cx="915635" cy="369332"/>
          </a:xfrm>
          <a:prstGeom prst="rect">
            <a:avLst/>
          </a:prstGeom>
        </p:spPr>
        <p:txBody>
          <a:bodyPr wrap="none">
            <a:spAutoFit/>
          </a:bodyPr>
          <a:lstStyle/>
          <a:p>
            <a:r>
              <a:rPr lang="en-US" altLang="zh-CN" dirty="0">
                <a:latin typeface="Times New Roman" panose="02020603050405020304" pitchFamily="18" charset="0"/>
                <a:cs typeface="+mn-ea"/>
              </a:rPr>
              <a:t>18-</a:t>
            </a:r>
            <a:r>
              <a:rPr lang="zh-CN" altLang="en-US" dirty="0">
                <a:latin typeface="Times New Roman" panose="02020603050405020304" pitchFamily="18" charset="0"/>
                <a:cs typeface="+mn-ea"/>
              </a:rPr>
              <a:t>冠</a:t>
            </a:r>
            <a:r>
              <a:rPr lang="en-US" altLang="zh-CN" dirty="0">
                <a:latin typeface="Times New Roman" panose="02020603050405020304" pitchFamily="18" charset="0"/>
                <a:cs typeface="+mn-ea"/>
              </a:rPr>
              <a:t>-6</a:t>
            </a:r>
            <a:endParaRPr lang="zh-CN" altLang="en-US" dirty="0"/>
          </a:p>
        </p:txBody>
      </p:sp>
      <p:sp>
        <p:nvSpPr>
          <p:cNvPr id="15" name="矩形 14"/>
          <p:cNvSpPr/>
          <p:nvPr/>
        </p:nvSpPr>
        <p:spPr>
          <a:xfrm>
            <a:off x="7450577" y="2755427"/>
            <a:ext cx="915635" cy="369332"/>
          </a:xfrm>
          <a:prstGeom prst="rect">
            <a:avLst/>
          </a:prstGeom>
        </p:spPr>
        <p:txBody>
          <a:bodyPr wrap="none">
            <a:spAutoFit/>
          </a:bodyPr>
          <a:lstStyle/>
          <a:p>
            <a:r>
              <a:rPr lang="en-US" altLang="zh-CN" dirty="0">
                <a:latin typeface="Times New Roman" panose="02020603050405020304" pitchFamily="18" charset="0"/>
                <a:cs typeface="+mn-ea"/>
              </a:rPr>
              <a:t>21-</a:t>
            </a:r>
            <a:r>
              <a:rPr lang="zh-CN" altLang="en-US" dirty="0">
                <a:latin typeface="Times New Roman" panose="02020603050405020304" pitchFamily="18" charset="0"/>
                <a:cs typeface="+mn-ea"/>
              </a:rPr>
              <a:t>冠</a:t>
            </a:r>
            <a:r>
              <a:rPr lang="en-US" altLang="zh-CN" dirty="0">
                <a:latin typeface="Times New Roman" panose="02020603050405020304" pitchFamily="18" charset="0"/>
                <a:cs typeface="+mn-ea"/>
              </a:rPr>
              <a:t>-7</a:t>
            </a:r>
            <a:endParaRPr lang="zh-CN" altLang="en-US" dirty="0"/>
          </a:p>
        </p:txBody>
      </p:sp>
      <p:sp>
        <p:nvSpPr>
          <p:cNvPr id="4" name="灯片编号占位符 3">
            <a:extLst>
              <a:ext uri="{FF2B5EF4-FFF2-40B4-BE49-F238E27FC236}">
                <a16:creationId xmlns:a16="http://schemas.microsoft.com/office/drawing/2014/main" id="{633C7D3D-F65F-4C17-BA2D-BB79C2FEEBB0}"/>
              </a:ext>
            </a:extLst>
          </p:cNvPr>
          <p:cNvSpPr>
            <a:spLocks noGrp="1"/>
          </p:cNvSpPr>
          <p:nvPr>
            <p:ph type="sldNum" sz="quarter" idx="12"/>
          </p:nvPr>
        </p:nvSpPr>
        <p:spPr/>
        <p:txBody>
          <a:bodyPr/>
          <a:lstStyle/>
          <a:p>
            <a:fld id="{25F43C6C-6CC1-4831-8DEA-3206EFFA1157}" type="slidenum">
              <a:rPr lang="zh-CN" altLang="en-US" smtClean="0"/>
              <a:t>24</a:t>
            </a:fld>
            <a:endParaRPr lang="zh-CN" altLang="en-US"/>
          </a:p>
        </p:txBody>
      </p:sp>
    </p:spTree>
    <p:extLst>
      <p:ext uri="{BB962C8B-B14F-4D97-AF65-F5344CB8AC3E}">
        <p14:creationId xmlns:p14="http://schemas.microsoft.com/office/powerpoint/2010/main" val="2035308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F4D2E-8289-40DB-8CB1-1CA5FA5A7802}"/>
              </a:ext>
            </a:extLst>
          </p:cNvPr>
          <p:cNvSpPr>
            <a:spLocks noGrp="1"/>
          </p:cNvSpPr>
          <p:nvPr>
            <p:ph type="title"/>
          </p:nvPr>
        </p:nvSpPr>
        <p:spPr>
          <a:xfrm>
            <a:off x="418465" y="580390"/>
            <a:ext cx="10515600" cy="499110"/>
          </a:xfrm>
        </p:spPr>
        <p:txBody>
          <a:bodyPr/>
          <a:lstStyle/>
          <a:p>
            <a:r>
              <a:rPr lang="zh-CN" altLang="en-US" b="0" dirty="0">
                <a:latin typeface="Tahoma" panose="020B0604030504040204" pitchFamily="34" charset="0"/>
                <a:cs typeface="+mn-ea"/>
              </a:rPr>
              <a:t>多核配合物 </a:t>
            </a:r>
            <a:br>
              <a:rPr lang="zh-CN" altLang="en-US" b="0" dirty="0">
                <a:latin typeface="Tahoma" panose="020B0604030504040204" pitchFamily="34" charset="0"/>
                <a:cs typeface="+mn-ea"/>
              </a:rPr>
            </a:br>
            <a:endParaRPr lang="zh-CN" altLang="en-US" dirty="0"/>
          </a:p>
        </p:txBody>
      </p:sp>
      <p:pic>
        <p:nvPicPr>
          <p:cNvPr id="3" name="图片 2">
            <a:extLst>
              <a:ext uri="{FF2B5EF4-FFF2-40B4-BE49-F238E27FC236}">
                <a16:creationId xmlns:a16="http://schemas.microsoft.com/office/drawing/2014/main" id="{A8962EAB-494A-4389-87C3-5814163B8103}"/>
              </a:ext>
            </a:extLst>
          </p:cNvPr>
          <p:cNvPicPr>
            <a:picLocks noChangeAspect="1"/>
          </p:cNvPicPr>
          <p:nvPr/>
        </p:nvPicPr>
        <p:blipFill>
          <a:blip r:embed="rId2"/>
          <a:stretch>
            <a:fillRect/>
          </a:stretch>
        </p:blipFill>
        <p:spPr>
          <a:xfrm>
            <a:off x="878397" y="1492730"/>
            <a:ext cx="4115229" cy="2130580"/>
          </a:xfrm>
          <a:prstGeom prst="rect">
            <a:avLst/>
          </a:prstGeom>
        </p:spPr>
      </p:pic>
      <p:sp>
        <p:nvSpPr>
          <p:cNvPr id="4" name="矩形 3">
            <a:extLst>
              <a:ext uri="{FF2B5EF4-FFF2-40B4-BE49-F238E27FC236}">
                <a16:creationId xmlns:a16="http://schemas.microsoft.com/office/drawing/2014/main" id="{F89E8912-C936-4359-918E-A3782D0419C8}"/>
              </a:ext>
            </a:extLst>
          </p:cNvPr>
          <p:cNvSpPr/>
          <p:nvPr/>
        </p:nvSpPr>
        <p:spPr>
          <a:xfrm>
            <a:off x="1054321" y="4183479"/>
            <a:ext cx="4115229" cy="646331"/>
          </a:xfrm>
          <a:prstGeom prst="rect">
            <a:avLst/>
          </a:prstGeom>
        </p:spPr>
        <p:txBody>
          <a:bodyPr wrap="none">
            <a:spAutoFit/>
          </a:bodyPr>
          <a:lstStyle/>
          <a:p>
            <a:pPr lvl="0" algn="ctr" fontAlgn="base">
              <a:spcBef>
                <a:spcPct val="20000"/>
              </a:spcBef>
              <a:spcAft>
                <a:spcPct val="0"/>
              </a:spcAft>
              <a:buClr>
                <a:schemeClr val="folHlink"/>
              </a:buClr>
              <a:buSzPct val="60000"/>
            </a:pPr>
            <a:r>
              <a:rPr lang="en-US" altLang="zh-CN" sz="3600" dirty="0">
                <a:cs typeface="+mn-ea"/>
              </a:rPr>
              <a:t>[Fe</a:t>
            </a:r>
            <a:r>
              <a:rPr lang="en-US" altLang="zh-CN" sz="3600" baseline="-25000" dirty="0">
                <a:cs typeface="+mn-ea"/>
              </a:rPr>
              <a:t>3</a:t>
            </a:r>
            <a:r>
              <a:rPr lang="en-US" altLang="zh-CN" sz="3600" dirty="0">
                <a:cs typeface="+mn-ea"/>
              </a:rPr>
              <a:t>(H</a:t>
            </a:r>
            <a:r>
              <a:rPr lang="en-US" altLang="zh-CN" sz="3600" baseline="-25000" dirty="0">
                <a:cs typeface="+mn-ea"/>
              </a:rPr>
              <a:t>2</a:t>
            </a:r>
            <a:r>
              <a:rPr lang="en-US" altLang="zh-CN" sz="3600" dirty="0">
                <a:cs typeface="+mn-ea"/>
              </a:rPr>
              <a:t>O)</a:t>
            </a:r>
            <a:r>
              <a:rPr lang="en-US" altLang="zh-CN" sz="3600" baseline="-25000" dirty="0">
                <a:cs typeface="+mn-ea"/>
              </a:rPr>
              <a:t>10</a:t>
            </a:r>
            <a:r>
              <a:rPr lang="en-US" altLang="zh-CN" sz="3600" dirty="0">
                <a:cs typeface="+mn-ea"/>
              </a:rPr>
              <a:t>(OH)</a:t>
            </a:r>
            <a:r>
              <a:rPr lang="en-US" altLang="zh-CN" sz="3600" baseline="-25000" dirty="0">
                <a:cs typeface="+mn-ea"/>
              </a:rPr>
              <a:t>4</a:t>
            </a:r>
            <a:r>
              <a:rPr lang="en-US" altLang="zh-CN" sz="3600" dirty="0">
                <a:cs typeface="+mn-ea"/>
              </a:rPr>
              <a:t>]</a:t>
            </a:r>
            <a:r>
              <a:rPr lang="en-US" altLang="zh-CN" sz="3600" baseline="30000" dirty="0">
                <a:cs typeface="+mn-ea"/>
              </a:rPr>
              <a:t>5+</a:t>
            </a:r>
            <a:r>
              <a:rPr lang="en-US" altLang="zh-CN" sz="3600" dirty="0">
                <a:cs typeface="+mn-ea"/>
              </a:rPr>
              <a:t> </a:t>
            </a:r>
          </a:p>
        </p:txBody>
      </p:sp>
      <p:pic>
        <p:nvPicPr>
          <p:cNvPr id="5" name="图片 4">
            <a:extLst>
              <a:ext uri="{FF2B5EF4-FFF2-40B4-BE49-F238E27FC236}">
                <a16:creationId xmlns:a16="http://schemas.microsoft.com/office/drawing/2014/main" id="{4E92B582-9459-4591-BE32-0A4AD7282597}"/>
              </a:ext>
            </a:extLst>
          </p:cNvPr>
          <p:cNvPicPr>
            <a:picLocks noChangeAspect="1"/>
          </p:cNvPicPr>
          <p:nvPr/>
        </p:nvPicPr>
        <p:blipFill>
          <a:blip r:embed="rId3"/>
          <a:stretch>
            <a:fillRect/>
          </a:stretch>
        </p:blipFill>
        <p:spPr>
          <a:xfrm>
            <a:off x="6400800" y="1927576"/>
            <a:ext cx="4303202" cy="963403"/>
          </a:xfrm>
          <a:prstGeom prst="rect">
            <a:avLst/>
          </a:prstGeom>
        </p:spPr>
      </p:pic>
      <p:sp>
        <p:nvSpPr>
          <p:cNvPr id="6" name="灯片编号占位符 5">
            <a:extLst>
              <a:ext uri="{FF2B5EF4-FFF2-40B4-BE49-F238E27FC236}">
                <a16:creationId xmlns:a16="http://schemas.microsoft.com/office/drawing/2014/main" id="{80EB17D8-C15B-47AC-8DF5-F2F120EAE1A3}"/>
              </a:ext>
            </a:extLst>
          </p:cNvPr>
          <p:cNvSpPr>
            <a:spLocks noGrp="1"/>
          </p:cNvSpPr>
          <p:nvPr>
            <p:ph type="sldNum" sz="quarter" idx="12"/>
          </p:nvPr>
        </p:nvSpPr>
        <p:spPr/>
        <p:txBody>
          <a:bodyPr/>
          <a:lstStyle/>
          <a:p>
            <a:fld id="{25F43C6C-6CC1-4831-8DEA-3206EFFA1157}" type="slidenum">
              <a:rPr lang="zh-CN" altLang="en-US" smtClean="0"/>
              <a:t>25</a:t>
            </a:fld>
            <a:endParaRPr lang="zh-CN" altLang="en-US"/>
          </a:p>
        </p:txBody>
      </p:sp>
    </p:spTree>
    <p:extLst>
      <p:ext uri="{BB962C8B-B14F-4D97-AF65-F5344CB8AC3E}">
        <p14:creationId xmlns:p14="http://schemas.microsoft.com/office/powerpoint/2010/main" val="3394089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32D8B4-3B6E-43C9-BFD9-5E24AFD7730B}"/>
              </a:ext>
            </a:extLst>
          </p:cNvPr>
          <p:cNvSpPr>
            <a:spLocks noGrp="1"/>
          </p:cNvSpPr>
          <p:nvPr>
            <p:ph type="title"/>
          </p:nvPr>
        </p:nvSpPr>
        <p:spPr>
          <a:xfrm>
            <a:off x="475615" y="780415"/>
            <a:ext cx="10515600" cy="499110"/>
          </a:xfrm>
        </p:spPr>
        <p:txBody>
          <a:bodyPr/>
          <a:lstStyle/>
          <a:p>
            <a:r>
              <a:rPr lang="zh-CN" altLang="en-US" b="0" dirty="0">
                <a:latin typeface="Tahoma" panose="020B0604030504040204" pitchFamily="34" charset="0"/>
                <a:cs typeface="+mn-ea"/>
              </a:rPr>
              <a:t>不饱和烃的配合物</a:t>
            </a:r>
            <a:br>
              <a:rPr lang="zh-CN" altLang="en-US" b="0" dirty="0">
                <a:latin typeface="Tahoma" panose="020B0604030504040204" pitchFamily="34" charset="0"/>
                <a:cs typeface="+mn-ea"/>
              </a:rPr>
            </a:br>
            <a:endParaRPr lang="zh-CN" altLang="en-US" dirty="0"/>
          </a:p>
        </p:txBody>
      </p:sp>
      <p:sp>
        <p:nvSpPr>
          <p:cNvPr id="6" name="文本框 5">
            <a:extLst>
              <a:ext uri="{FF2B5EF4-FFF2-40B4-BE49-F238E27FC236}">
                <a16:creationId xmlns:a16="http://schemas.microsoft.com/office/drawing/2014/main" id="{AA329B7E-BC34-46B4-8198-FCCA230EFBCE}"/>
              </a:ext>
            </a:extLst>
          </p:cNvPr>
          <p:cNvSpPr txBox="1"/>
          <p:nvPr/>
        </p:nvSpPr>
        <p:spPr>
          <a:xfrm>
            <a:off x="1390650" y="5199077"/>
            <a:ext cx="3419475" cy="1134862"/>
          </a:xfrm>
          <a:prstGeom prst="rect">
            <a:avLst/>
          </a:prstGeom>
          <a:noFill/>
        </p:spPr>
        <p:txBody>
          <a:bodyPr wrap="square" rtlCol="0">
            <a:spAutoFit/>
          </a:bodyPr>
          <a:lstStyle/>
          <a:p>
            <a:pPr>
              <a:lnSpc>
                <a:spcPct val="150000"/>
              </a:lnSpc>
            </a:pPr>
            <a:r>
              <a:rPr lang="zh-CN" altLang="en-US" sz="2400" dirty="0"/>
              <a:t>二</a:t>
            </a:r>
            <a:r>
              <a:rPr lang="en-US" altLang="zh-CN" sz="2400" dirty="0"/>
              <a:t>(</a:t>
            </a:r>
            <a:r>
              <a:rPr lang="zh-CN" altLang="en-US" sz="2400" dirty="0"/>
              <a:t>环戊二烯</a:t>
            </a:r>
            <a:r>
              <a:rPr lang="en-US" altLang="zh-CN" sz="2400" dirty="0"/>
              <a:t>)</a:t>
            </a:r>
            <a:r>
              <a:rPr lang="zh-CN" altLang="en-US" sz="2400" dirty="0"/>
              <a:t>合铁</a:t>
            </a:r>
            <a:r>
              <a:rPr lang="en-US" altLang="zh-CN" sz="2400" dirty="0"/>
              <a:t>(</a:t>
            </a:r>
            <a:r>
              <a:rPr lang="en-US" altLang="zh-CN" sz="2400" dirty="0">
                <a:solidFill>
                  <a:srgbClr val="FF0000"/>
                </a:solidFill>
              </a:rPr>
              <a:t>II</a:t>
            </a:r>
            <a:r>
              <a:rPr lang="en-US" altLang="zh-CN" sz="2400" dirty="0"/>
              <a:t>)</a:t>
            </a:r>
          </a:p>
          <a:p>
            <a:pPr>
              <a:lnSpc>
                <a:spcPct val="150000"/>
              </a:lnSpc>
            </a:pPr>
            <a:r>
              <a:rPr lang="zh-CN" altLang="en-US" sz="2400" dirty="0">
                <a:solidFill>
                  <a:srgbClr val="FF0000"/>
                </a:solidFill>
              </a:rPr>
              <a:t>二茂铁</a:t>
            </a:r>
          </a:p>
        </p:txBody>
      </p:sp>
      <p:sp>
        <p:nvSpPr>
          <p:cNvPr id="7" name="文本框 6">
            <a:extLst>
              <a:ext uri="{FF2B5EF4-FFF2-40B4-BE49-F238E27FC236}">
                <a16:creationId xmlns:a16="http://schemas.microsoft.com/office/drawing/2014/main" id="{EFFE1E5F-C969-4877-9981-24BE70B2CD39}"/>
              </a:ext>
            </a:extLst>
          </p:cNvPr>
          <p:cNvSpPr txBox="1"/>
          <p:nvPr/>
        </p:nvSpPr>
        <p:spPr>
          <a:xfrm>
            <a:off x="6296025" y="5304843"/>
            <a:ext cx="4505325" cy="461665"/>
          </a:xfrm>
          <a:prstGeom prst="rect">
            <a:avLst/>
          </a:prstGeom>
          <a:noFill/>
        </p:spPr>
        <p:txBody>
          <a:bodyPr wrap="square" rtlCol="0">
            <a:spAutoFit/>
          </a:bodyPr>
          <a:lstStyle/>
          <a:p>
            <a:r>
              <a:rPr lang="zh-CN" altLang="en-US" sz="2400" dirty="0"/>
              <a:t>三氯</a:t>
            </a:r>
            <a:r>
              <a:rPr lang="en-US" altLang="zh-CN" sz="2400" b="1" dirty="0">
                <a:latin typeface="Times New Roman" panose="02020603050405020304" pitchFamily="18" charset="0"/>
                <a:cs typeface="+mn-ea"/>
              </a:rPr>
              <a:t>• </a:t>
            </a:r>
            <a:r>
              <a:rPr lang="en-US" altLang="zh-CN" sz="2400" dirty="0"/>
              <a:t>(</a:t>
            </a:r>
            <a:r>
              <a:rPr lang="zh-CN" altLang="en-US" sz="2400" dirty="0"/>
              <a:t>乙烯</a:t>
            </a:r>
            <a:r>
              <a:rPr lang="en-US" altLang="zh-CN" sz="2400" dirty="0"/>
              <a:t>)</a:t>
            </a:r>
            <a:r>
              <a:rPr lang="zh-CN" altLang="en-US" sz="2400" dirty="0"/>
              <a:t>合铂</a:t>
            </a:r>
            <a:r>
              <a:rPr lang="en-US" altLang="zh-CN" sz="2400" dirty="0"/>
              <a:t>(II)</a:t>
            </a:r>
            <a:r>
              <a:rPr lang="zh-CN" altLang="en-US" sz="2400" dirty="0"/>
              <a:t>酸根</a:t>
            </a:r>
          </a:p>
        </p:txBody>
      </p:sp>
      <p:sp>
        <p:nvSpPr>
          <p:cNvPr id="8" name="灯片编号占位符 7">
            <a:extLst>
              <a:ext uri="{FF2B5EF4-FFF2-40B4-BE49-F238E27FC236}">
                <a16:creationId xmlns:a16="http://schemas.microsoft.com/office/drawing/2014/main" id="{F82F8B1D-DBC1-4AE7-B8CA-93DC409C9A56}"/>
              </a:ext>
            </a:extLst>
          </p:cNvPr>
          <p:cNvSpPr>
            <a:spLocks noGrp="1"/>
          </p:cNvSpPr>
          <p:nvPr>
            <p:ph type="sldNum" sz="quarter" idx="12"/>
          </p:nvPr>
        </p:nvSpPr>
        <p:spPr/>
        <p:txBody>
          <a:bodyPr/>
          <a:lstStyle/>
          <a:p>
            <a:fld id="{25F43C6C-6CC1-4831-8DEA-3206EFFA1157}" type="slidenum">
              <a:rPr lang="zh-CN" altLang="en-US" smtClean="0"/>
              <a:t>26</a:t>
            </a:fld>
            <a:endParaRPr lang="zh-CN" altLang="en-US"/>
          </a:p>
        </p:txBody>
      </p:sp>
      <p:pic>
        <p:nvPicPr>
          <p:cNvPr id="9" name="图片 8" descr="二茂铁 98%">
            <a:hlinkClick r:id="rId2" tooltip="&quot;&quot;"/>
            <a:extLst>
              <a:ext uri="{FF2B5EF4-FFF2-40B4-BE49-F238E27FC236}">
                <a16:creationId xmlns:a16="http://schemas.microsoft.com/office/drawing/2014/main" id="{D695AF6B-7F5E-4AF7-8038-EC1EE0A434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43075" y="1785937"/>
            <a:ext cx="1924050" cy="3286125"/>
          </a:xfrm>
          <a:prstGeom prst="rect">
            <a:avLst/>
          </a:prstGeom>
          <a:noFill/>
          <a:ln>
            <a:noFill/>
          </a:ln>
        </p:spPr>
      </p:pic>
      <p:pic>
        <p:nvPicPr>
          <p:cNvPr id="10" name="图片 9">
            <a:extLst>
              <a:ext uri="{FF2B5EF4-FFF2-40B4-BE49-F238E27FC236}">
                <a16:creationId xmlns:a16="http://schemas.microsoft.com/office/drawing/2014/main" id="{6DEC1C12-7575-4E29-8F95-CF344C125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6737" y="1919904"/>
            <a:ext cx="5274613" cy="3152158"/>
          </a:xfrm>
          <a:prstGeom prst="rect">
            <a:avLst/>
          </a:prstGeom>
        </p:spPr>
      </p:pic>
    </p:spTree>
    <p:extLst>
      <p:ext uri="{BB962C8B-B14F-4D97-AF65-F5344CB8AC3E}">
        <p14:creationId xmlns:p14="http://schemas.microsoft.com/office/powerpoint/2010/main" val="2278370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E2B4CA-E1D8-410B-A346-E59BED2C91F4}"/>
              </a:ext>
            </a:extLst>
          </p:cNvPr>
          <p:cNvSpPr>
            <a:spLocks noGrp="1"/>
          </p:cNvSpPr>
          <p:nvPr>
            <p:ph type="title"/>
          </p:nvPr>
        </p:nvSpPr>
        <p:spPr>
          <a:xfrm>
            <a:off x="85090" y="1101381"/>
            <a:ext cx="10515600" cy="499110"/>
          </a:xfrm>
        </p:spPr>
        <p:txBody>
          <a:bodyPr/>
          <a:lstStyle/>
          <a:p>
            <a:r>
              <a:rPr lang="zh-CN" altLang="en-US" sz="2800" dirty="0"/>
              <a:t>配位单元的命名顺序</a:t>
            </a:r>
          </a:p>
        </p:txBody>
      </p:sp>
      <p:sp>
        <p:nvSpPr>
          <p:cNvPr id="3" name="Text Box 2">
            <a:extLst>
              <a:ext uri="{FF2B5EF4-FFF2-40B4-BE49-F238E27FC236}">
                <a16:creationId xmlns:a16="http://schemas.microsoft.com/office/drawing/2014/main" id="{C32FDDC0-59A3-47A4-9C57-C764ACE05272}"/>
              </a:ext>
            </a:extLst>
          </p:cNvPr>
          <p:cNvSpPr txBox="1">
            <a:spLocks noChangeArrowheads="1"/>
          </p:cNvSpPr>
          <p:nvPr/>
        </p:nvSpPr>
        <p:spPr bwMode="auto">
          <a:xfrm>
            <a:off x="1279525" y="149225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endParaRPr lang="zh-CN" altLang="en-US" sz="2800" b="1">
              <a:solidFill>
                <a:srgbClr val="FF0000"/>
              </a:solidFill>
              <a:latin typeface="+mn-ea"/>
              <a:ea typeface="+mn-ea"/>
              <a:cs typeface="+mn-ea"/>
            </a:endParaRPr>
          </a:p>
        </p:txBody>
      </p:sp>
      <p:sp>
        <p:nvSpPr>
          <p:cNvPr id="4" name="Text Box 3">
            <a:extLst>
              <a:ext uri="{FF2B5EF4-FFF2-40B4-BE49-F238E27FC236}">
                <a16:creationId xmlns:a16="http://schemas.microsoft.com/office/drawing/2014/main" id="{9728F56B-1AD5-480B-8E64-1E1601351EA8}"/>
              </a:ext>
            </a:extLst>
          </p:cNvPr>
          <p:cNvSpPr txBox="1">
            <a:spLocks noChangeArrowheads="1"/>
          </p:cNvSpPr>
          <p:nvPr/>
        </p:nvSpPr>
        <p:spPr bwMode="auto">
          <a:xfrm>
            <a:off x="638175" y="2362696"/>
            <a:ext cx="109714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ahoma" panose="020B0604030504040204" pitchFamily="34" charset="0"/>
                <a:ea typeface="宋体" panose="02010600030101010101" pitchFamily="2" charset="-122"/>
              </a:defRPr>
            </a:lvl1pPr>
            <a:lvl2pPr marL="914400" indent="-457200">
              <a:defRPr sz="2400">
                <a:solidFill>
                  <a:schemeClr val="tx1"/>
                </a:solidFill>
                <a:latin typeface="Tahoma" panose="020B0604030504040204" pitchFamily="34" charset="0"/>
                <a:ea typeface="宋体" panose="02010600030101010101" pitchFamily="2" charset="-122"/>
              </a:defRPr>
            </a:lvl2pPr>
            <a:lvl3pPr marL="1371600" indent="-457200">
              <a:defRPr sz="2400">
                <a:solidFill>
                  <a:schemeClr val="tx1"/>
                </a:solidFill>
                <a:latin typeface="Tahoma" panose="020B0604030504040204" pitchFamily="34" charset="0"/>
                <a:ea typeface="宋体" panose="02010600030101010101" pitchFamily="2" charset="-122"/>
              </a:defRPr>
            </a:lvl3pPr>
            <a:lvl4pPr marL="1828800" indent="-457200">
              <a:defRPr sz="2400">
                <a:solidFill>
                  <a:schemeClr val="tx1"/>
                </a:solidFill>
                <a:latin typeface="Tahoma" panose="020B0604030504040204" pitchFamily="34" charset="0"/>
                <a:ea typeface="宋体" panose="02010600030101010101" pitchFamily="2" charset="-122"/>
              </a:defRPr>
            </a:lvl4pPr>
            <a:lvl5pPr marL="2286000" indent="-457200">
              <a:defRPr sz="2400">
                <a:solidFill>
                  <a:schemeClr val="tx1"/>
                </a:solidFill>
                <a:latin typeface="Tahoma" panose="020B0604030504040204" pitchFamily="34" charset="0"/>
                <a:ea typeface="宋体" panose="02010600030101010101" pitchFamily="2" charset="-122"/>
              </a:defRPr>
            </a:lvl5pPr>
            <a:lvl6pPr marL="27432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6pPr>
            <a:lvl7pPr marL="32004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7pPr>
            <a:lvl8pPr marL="36576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8pPr>
            <a:lvl9pPr marL="41148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9pPr>
          </a:lstStyle>
          <a:p>
            <a:pPr eaLnBrk="1" hangingPunct="1">
              <a:spcBef>
                <a:spcPct val="50000"/>
              </a:spcBef>
            </a:pPr>
            <a:r>
              <a:rPr lang="zh-CN" altLang="en-US" b="1" dirty="0">
                <a:latin typeface="Times New Roman" panose="02020603050405020304" pitchFamily="18" charset="0"/>
                <a:ea typeface="+mn-ea"/>
                <a:cs typeface="+mn-ea"/>
              </a:rPr>
              <a:t>▲ 若含有多种配体时，</a:t>
            </a:r>
            <a:r>
              <a:rPr lang="zh-CN" altLang="en-US" b="1" dirty="0">
                <a:solidFill>
                  <a:srgbClr val="FF0000"/>
                </a:solidFill>
                <a:latin typeface="Times New Roman" panose="02020603050405020304" pitchFamily="18" charset="0"/>
                <a:ea typeface="+mn-ea"/>
                <a:cs typeface="+mn-ea"/>
              </a:rPr>
              <a:t>先无机后有机</a:t>
            </a:r>
            <a:r>
              <a:rPr lang="zh-CN" altLang="en-US" b="1" dirty="0">
                <a:latin typeface="Times New Roman" panose="02020603050405020304" pitchFamily="18" charset="0"/>
                <a:ea typeface="+mn-ea"/>
                <a:cs typeface="+mn-ea"/>
              </a:rPr>
              <a:t>，先简单后复杂，复杂配体放入括号</a:t>
            </a:r>
            <a:r>
              <a:rPr lang="en-US" altLang="zh-CN" b="1" dirty="0">
                <a:latin typeface="Times New Roman" panose="02020603050405020304" pitchFamily="18" charset="0"/>
                <a:ea typeface="+mn-ea"/>
                <a:cs typeface="+mn-ea"/>
              </a:rPr>
              <a:t>( )</a:t>
            </a:r>
          </a:p>
        </p:txBody>
      </p:sp>
      <p:sp>
        <p:nvSpPr>
          <p:cNvPr id="5" name="Text Box 4">
            <a:extLst>
              <a:ext uri="{FF2B5EF4-FFF2-40B4-BE49-F238E27FC236}">
                <a16:creationId xmlns:a16="http://schemas.microsoft.com/office/drawing/2014/main" id="{52B597C9-AA9A-431F-9FAE-2E6B7F41A76E}"/>
              </a:ext>
            </a:extLst>
          </p:cNvPr>
          <p:cNvSpPr txBox="1">
            <a:spLocks noChangeArrowheads="1"/>
          </p:cNvSpPr>
          <p:nvPr/>
        </p:nvSpPr>
        <p:spPr bwMode="auto">
          <a:xfrm>
            <a:off x="3609975" y="958766"/>
            <a:ext cx="8868410" cy="58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ahoma" panose="020B0604030504040204" pitchFamily="34" charset="0"/>
                <a:ea typeface="宋体" panose="02010600030101010101" pitchFamily="2" charset="-122"/>
              </a:defRPr>
            </a:lvl1pPr>
            <a:lvl2pPr marL="914400" indent="-457200">
              <a:defRPr sz="2400">
                <a:solidFill>
                  <a:schemeClr val="tx1"/>
                </a:solidFill>
                <a:latin typeface="Tahoma" panose="020B0604030504040204" pitchFamily="34" charset="0"/>
                <a:ea typeface="宋体" panose="02010600030101010101" pitchFamily="2" charset="-122"/>
              </a:defRPr>
            </a:lvl2pPr>
            <a:lvl3pPr marL="1371600" indent="-457200">
              <a:defRPr sz="2400">
                <a:solidFill>
                  <a:schemeClr val="tx1"/>
                </a:solidFill>
                <a:latin typeface="Tahoma" panose="020B0604030504040204" pitchFamily="34" charset="0"/>
                <a:ea typeface="宋体" panose="02010600030101010101" pitchFamily="2" charset="-122"/>
              </a:defRPr>
            </a:lvl3pPr>
            <a:lvl4pPr marL="1828800" indent="-457200">
              <a:defRPr sz="2400">
                <a:solidFill>
                  <a:schemeClr val="tx1"/>
                </a:solidFill>
                <a:latin typeface="Tahoma" panose="020B0604030504040204" pitchFamily="34" charset="0"/>
                <a:ea typeface="宋体" panose="02010600030101010101" pitchFamily="2" charset="-122"/>
              </a:defRPr>
            </a:lvl4pPr>
            <a:lvl5pPr marL="2286000" indent="-457200">
              <a:defRPr sz="2400">
                <a:solidFill>
                  <a:schemeClr val="tx1"/>
                </a:solidFill>
                <a:latin typeface="Tahoma" panose="020B0604030504040204" pitchFamily="34" charset="0"/>
                <a:ea typeface="宋体" panose="02010600030101010101" pitchFamily="2" charset="-122"/>
              </a:defRPr>
            </a:lvl5pPr>
            <a:lvl6pPr marL="27432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6pPr>
            <a:lvl7pPr marL="32004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7pPr>
            <a:lvl8pPr marL="36576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8pPr>
            <a:lvl9pPr marL="41148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9pPr>
          </a:lstStyle>
          <a:p>
            <a:pPr>
              <a:lnSpc>
                <a:spcPct val="150000"/>
              </a:lnSpc>
            </a:pPr>
            <a:r>
              <a:rPr lang="zh-CN" altLang="en-US" b="1" dirty="0">
                <a:solidFill>
                  <a:srgbClr val="FF0000"/>
                </a:solidFill>
                <a:latin typeface="Times New Roman" panose="02020603050405020304" pitchFamily="18" charset="0"/>
                <a:ea typeface="+mn-ea"/>
                <a:cs typeface="+mn-ea"/>
              </a:rPr>
              <a:t>阴离子</a:t>
            </a:r>
            <a:r>
              <a:rPr lang="en-US" altLang="zh-CN" b="1" dirty="0">
                <a:latin typeface="Times New Roman" panose="02020603050405020304" pitchFamily="18" charset="0"/>
                <a:cs typeface="+mn-ea"/>
              </a:rPr>
              <a:t>•</a:t>
            </a:r>
            <a:r>
              <a:rPr lang="zh-CN" altLang="en-US" b="1" dirty="0">
                <a:solidFill>
                  <a:srgbClr val="FF0000"/>
                </a:solidFill>
                <a:latin typeface="Times New Roman" panose="02020603050405020304" pitchFamily="18" charset="0"/>
                <a:ea typeface="+mn-ea"/>
                <a:cs typeface="+mn-ea"/>
              </a:rPr>
              <a:t>中性分子</a:t>
            </a:r>
            <a:r>
              <a:rPr lang="en-US" altLang="zh-CN" b="1" dirty="0">
                <a:solidFill>
                  <a:srgbClr val="FF0000"/>
                </a:solidFill>
                <a:latin typeface="Times New Roman" panose="02020603050405020304" pitchFamily="18" charset="0"/>
                <a:ea typeface="+mn-ea"/>
                <a:cs typeface="+mn-ea"/>
              </a:rPr>
              <a:t> –</a:t>
            </a:r>
            <a:r>
              <a:rPr lang="zh-CN" altLang="en-US" b="1" dirty="0">
                <a:solidFill>
                  <a:srgbClr val="FF0000"/>
                </a:solidFill>
                <a:latin typeface="Times New Roman" panose="02020603050405020304" pitchFamily="18" charset="0"/>
                <a:ea typeface="+mn-ea"/>
                <a:cs typeface="+mn-ea"/>
              </a:rPr>
              <a:t>合</a:t>
            </a:r>
            <a:r>
              <a:rPr lang="en-US" altLang="zh-CN" dirty="0">
                <a:solidFill>
                  <a:srgbClr val="FF0000"/>
                </a:solidFill>
                <a:latin typeface="Times New Roman" panose="02020603050405020304" pitchFamily="18" charset="0"/>
                <a:cs typeface="+mn-ea"/>
              </a:rPr>
              <a:t>–</a:t>
            </a:r>
            <a:r>
              <a:rPr lang="en-US" altLang="zh-CN" b="1" dirty="0">
                <a:solidFill>
                  <a:srgbClr val="FF0000"/>
                </a:solidFill>
                <a:latin typeface="Times New Roman" panose="02020603050405020304" pitchFamily="18" charset="0"/>
                <a:ea typeface="+mn-ea"/>
                <a:cs typeface="+mn-ea"/>
              </a:rPr>
              <a:t> </a:t>
            </a:r>
            <a:r>
              <a:rPr lang="zh-CN" altLang="en-US" b="1" dirty="0">
                <a:solidFill>
                  <a:srgbClr val="FF0000"/>
                </a:solidFill>
                <a:latin typeface="Times New Roman" panose="02020603050405020304" pitchFamily="18" charset="0"/>
                <a:ea typeface="+mn-ea"/>
                <a:cs typeface="+mn-ea"/>
              </a:rPr>
              <a:t>中心原子</a:t>
            </a:r>
            <a:r>
              <a:rPr lang="en-US" altLang="zh-CN" b="1" dirty="0">
                <a:solidFill>
                  <a:srgbClr val="FF0000"/>
                </a:solidFill>
                <a:latin typeface="Times New Roman" panose="02020603050405020304" pitchFamily="18" charset="0"/>
                <a:ea typeface="+mn-ea"/>
                <a:cs typeface="+mn-ea"/>
              </a:rPr>
              <a:t>/</a:t>
            </a:r>
            <a:r>
              <a:rPr lang="zh-CN" altLang="en-US" b="1" dirty="0">
                <a:solidFill>
                  <a:srgbClr val="FF0000"/>
                </a:solidFill>
                <a:latin typeface="Times New Roman" panose="02020603050405020304" pitchFamily="18" charset="0"/>
                <a:ea typeface="+mn-ea"/>
                <a:cs typeface="+mn-ea"/>
              </a:rPr>
              <a:t>离子 </a:t>
            </a:r>
            <a:r>
              <a:rPr lang="en-US" altLang="zh-CN" b="1" dirty="0">
                <a:solidFill>
                  <a:srgbClr val="FF0000"/>
                </a:solidFill>
                <a:latin typeface="Times New Roman" panose="02020603050405020304" pitchFamily="18" charset="0"/>
                <a:ea typeface="+mn-ea"/>
                <a:cs typeface="+mn-ea"/>
              </a:rPr>
              <a:t>( </a:t>
            </a:r>
            <a:r>
              <a:rPr lang="zh-CN" altLang="en-US" b="1" dirty="0">
                <a:solidFill>
                  <a:srgbClr val="FF0000"/>
                </a:solidFill>
                <a:latin typeface="Times New Roman" panose="02020603050405020304" pitchFamily="18" charset="0"/>
                <a:ea typeface="+mn-ea"/>
                <a:cs typeface="+mn-ea"/>
              </a:rPr>
              <a:t>氧化数用罗马数字</a:t>
            </a:r>
            <a:r>
              <a:rPr lang="en-US" altLang="zh-CN" b="1" dirty="0">
                <a:solidFill>
                  <a:srgbClr val="FF0000"/>
                </a:solidFill>
                <a:latin typeface="Times New Roman" panose="02020603050405020304" pitchFamily="18" charset="0"/>
                <a:ea typeface="+mn-ea"/>
                <a:cs typeface="+mn-ea"/>
              </a:rPr>
              <a:t>)</a:t>
            </a:r>
          </a:p>
        </p:txBody>
      </p:sp>
      <p:sp>
        <p:nvSpPr>
          <p:cNvPr id="6" name="Text Box 5">
            <a:extLst>
              <a:ext uri="{FF2B5EF4-FFF2-40B4-BE49-F238E27FC236}">
                <a16:creationId xmlns:a16="http://schemas.microsoft.com/office/drawing/2014/main" id="{B66CFE79-641E-4414-84E9-A5C996720A48}"/>
              </a:ext>
            </a:extLst>
          </p:cNvPr>
          <p:cNvSpPr txBox="1">
            <a:spLocks noChangeArrowheads="1"/>
          </p:cNvSpPr>
          <p:nvPr/>
        </p:nvSpPr>
        <p:spPr bwMode="auto">
          <a:xfrm>
            <a:off x="638175" y="1649169"/>
            <a:ext cx="11220450" cy="58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ahoma" panose="020B0604030504040204" pitchFamily="34" charset="0"/>
                <a:ea typeface="宋体" panose="02010600030101010101" pitchFamily="2" charset="-122"/>
              </a:defRPr>
            </a:lvl1pPr>
            <a:lvl2pPr marL="914400" indent="-457200">
              <a:defRPr sz="2400">
                <a:solidFill>
                  <a:schemeClr val="tx1"/>
                </a:solidFill>
                <a:latin typeface="Tahoma" panose="020B0604030504040204" pitchFamily="34" charset="0"/>
                <a:ea typeface="宋体" panose="02010600030101010101" pitchFamily="2" charset="-122"/>
              </a:defRPr>
            </a:lvl2pPr>
            <a:lvl3pPr marL="1371600" indent="-457200">
              <a:defRPr sz="2400">
                <a:solidFill>
                  <a:schemeClr val="tx1"/>
                </a:solidFill>
                <a:latin typeface="Tahoma" panose="020B0604030504040204" pitchFamily="34" charset="0"/>
                <a:ea typeface="宋体" panose="02010600030101010101" pitchFamily="2" charset="-122"/>
              </a:defRPr>
            </a:lvl3pPr>
            <a:lvl4pPr marL="1828800" indent="-457200">
              <a:defRPr sz="2400">
                <a:solidFill>
                  <a:schemeClr val="tx1"/>
                </a:solidFill>
                <a:latin typeface="Tahoma" panose="020B0604030504040204" pitchFamily="34" charset="0"/>
                <a:ea typeface="宋体" panose="02010600030101010101" pitchFamily="2" charset="-122"/>
              </a:defRPr>
            </a:lvl4pPr>
            <a:lvl5pPr marL="2286000" indent="-457200">
              <a:defRPr sz="2400">
                <a:solidFill>
                  <a:schemeClr val="tx1"/>
                </a:solidFill>
                <a:latin typeface="Tahoma" panose="020B0604030504040204" pitchFamily="34" charset="0"/>
                <a:ea typeface="宋体" panose="02010600030101010101" pitchFamily="2" charset="-122"/>
              </a:defRPr>
            </a:lvl5pPr>
            <a:lvl6pPr marL="27432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6pPr>
            <a:lvl7pPr marL="32004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7pPr>
            <a:lvl8pPr marL="36576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8pPr>
            <a:lvl9pPr marL="4114800" indent="-457200" eaLnBrk="0" fontAlgn="base" hangingPunct="0">
              <a:spcBef>
                <a:spcPct val="0"/>
              </a:spcBef>
              <a:spcAft>
                <a:spcPct val="0"/>
              </a:spcAft>
              <a:defRPr sz="2400">
                <a:solidFill>
                  <a:schemeClr val="tx1"/>
                </a:solidFill>
                <a:latin typeface="Tahoma" panose="020B0604030504040204" pitchFamily="34" charset="0"/>
                <a:ea typeface="宋体" panose="02010600030101010101" pitchFamily="2" charset="-122"/>
              </a:defRPr>
            </a:lvl9pPr>
          </a:lstStyle>
          <a:p>
            <a:pPr eaLnBrk="1" hangingPunct="1">
              <a:lnSpc>
                <a:spcPct val="150000"/>
              </a:lnSpc>
            </a:pPr>
            <a:r>
              <a:rPr lang="zh-CN" altLang="en-US" b="1" dirty="0">
                <a:latin typeface="Times New Roman" panose="02020603050405020304" pitchFamily="18" charset="0"/>
                <a:ea typeface="+mn-ea"/>
                <a:cs typeface="+mn-ea"/>
              </a:rPr>
              <a:t>▲ 若为同类配体时，按</a:t>
            </a:r>
            <a:r>
              <a:rPr lang="zh-CN" altLang="en-US" b="1" dirty="0">
                <a:solidFill>
                  <a:srgbClr val="FF0000"/>
                </a:solidFill>
                <a:latin typeface="Times New Roman" panose="02020603050405020304" pitchFamily="18" charset="0"/>
                <a:ea typeface="+mn-ea"/>
                <a:cs typeface="+mn-ea"/>
              </a:rPr>
              <a:t>配位原子元素符号的英文字母</a:t>
            </a:r>
            <a:r>
              <a:rPr lang="zh-CN" altLang="en-US" b="1" dirty="0">
                <a:latin typeface="Times New Roman" panose="02020603050405020304" pitchFamily="18" charset="0"/>
                <a:ea typeface="+mn-ea"/>
                <a:cs typeface="+mn-ea"/>
              </a:rPr>
              <a:t>顺序排列，如先</a:t>
            </a:r>
            <a:r>
              <a:rPr lang="en-US" altLang="zh-CN" b="1" dirty="0">
                <a:solidFill>
                  <a:srgbClr val="FF0000"/>
                </a:solidFill>
                <a:latin typeface="Times New Roman" panose="02020603050405020304" pitchFamily="18" charset="0"/>
                <a:ea typeface="+mn-ea"/>
                <a:cs typeface="+mn-ea"/>
              </a:rPr>
              <a:t>N</a:t>
            </a:r>
            <a:r>
              <a:rPr lang="en-US" altLang="zh-CN" b="1" dirty="0">
                <a:latin typeface="Times New Roman" panose="02020603050405020304" pitchFamily="18" charset="0"/>
                <a:ea typeface="+mn-ea"/>
                <a:cs typeface="+mn-ea"/>
              </a:rPr>
              <a:t>H</a:t>
            </a:r>
            <a:r>
              <a:rPr lang="en-US" altLang="zh-CN" b="1" baseline="-25000" dirty="0">
                <a:latin typeface="Times New Roman" panose="02020603050405020304" pitchFamily="18" charset="0"/>
                <a:ea typeface="+mn-ea"/>
                <a:cs typeface="+mn-ea"/>
              </a:rPr>
              <a:t>3 </a:t>
            </a:r>
            <a:r>
              <a:rPr lang="zh-CN" altLang="en-US" b="1" dirty="0">
                <a:latin typeface="Times New Roman" panose="02020603050405020304" pitchFamily="18" charset="0"/>
                <a:ea typeface="+mn-ea"/>
                <a:cs typeface="+mn-ea"/>
              </a:rPr>
              <a:t>后 </a:t>
            </a:r>
            <a:r>
              <a:rPr lang="en-US" altLang="zh-CN" b="1" dirty="0">
                <a:latin typeface="Times New Roman" panose="02020603050405020304" pitchFamily="18" charset="0"/>
                <a:ea typeface="+mn-ea"/>
                <a:cs typeface="+mn-ea"/>
              </a:rPr>
              <a:t>H</a:t>
            </a:r>
            <a:r>
              <a:rPr lang="en-US" altLang="zh-CN" b="1" baseline="-25000" dirty="0">
                <a:latin typeface="Times New Roman" panose="02020603050405020304" pitchFamily="18" charset="0"/>
                <a:ea typeface="+mn-ea"/>
                <a:cs typeface="+mn-ea"/>
              </a:rPr>
              <a:t>2</a:t>
            </a:r>
            <a:r>
              <a:rPr lang="en-US" altLang="zh-CN" b="1" dirty="0">
                <a:solidFill>
                  <a:srgbClr val="FF0000"/>
                </a:solidFill>
                <a:latin typeface="Times New Roman" panose="02020603050405020304" pitchFamily="18" charset="0"/>
                <a:ea typeface="+mn-ea"/>
                <a:cs typeface="+mn-ea"/>
              </a:rPr>
              <a:t>O</a:t>
            </a:r>
          </a:p>
        </p:txBody>
      </p:sp>
      <p:sp>
        <p:nvSpPr>
          <p:cNvPr id="8" name="Text Box 8">
            <a:extLst>
              <a:ext uri="{FF2B5EF4-FFF2-40B4-BE49-F238E27FC236}">
                <a16:creationId xmlns:a16="http://schemas.microsoft.com/office/drawing/2014/main" id="{753994E2-4496-442B-8FDB-3A69E93E1AC4}"/>
              </a:ext>
            </a:extLst>
          </p:cNvPr>
          <p:cNvSpPr txBox="1">
            <a:spLocks noChangeArrowheads="1"/>
          </p:cNvSpPr>
          <p:nvPr/>
        </p:nvSpPr>
        <p:spPr bwMode="auto">
          <a:xfrm>
            <a:off x="638175" y="2900509"/>
            <a:ext cx="11220450" cy="113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zh-CN" altLang="en-US" sz="2400" b="1" dirty="0">
                <a:ea typeface="+mn-ea"/>
                <a:cs typeface="+mn-ea"/>
              </a:rPr>
              <a:t>▲ 具有相同的化学式，但配位原子不同的两可配体，有不同的命名</a:t>
            </a:r>
            <a:endParaRPr lang="en-US" altLang="zh-CN" sz="2400" b="1" dirty="0">
              <a:ea typeface="+mn-ea"/>
              <a:cs typeface="+mn-ea"/>
            </a:endParaRPr>
          </a:p>
          <a:p>
            <a:pPr eaLnBrk="1" hangingPunct="1">
              <a:lnSpc>
                <a:spcPct val="150000"/>
              </a:lnSpc>
              <a:spcBef>
                <a:spcPct val="0"/>
              </a:spcBef>
              <a:buClrTx/>
              <a:buSzTx/>
              <a:buFontTx/>
              <a:buNone/>
            </a:pPr>
            <a:r>
              <a:rPr lang="en-US" altLang="zh-CN" sz="2400" b="1" dirty="0">
                <a:ea typeface="+mn-ea"/>
                <a:cs typeface="+mn-ea"/>
              </a:rPr>
              <a:t>   </a:t>
            </a:r>
            <a:r>
              <a:rPr lang="zh-CN" altLang="en-US" sz="2400" b="1" dirty="0">
                <a:ea typeface="+mn-ea"/>
                <a:cs typeface="+mn-ea"/>
              </a:rPr>
              <a:t>另外，某些分子或基团，作配体后读法上有所改变</a:t>
            </a:r>
            <a:endParaRPr lang="en-US" altLang="zh-CN" sz="2400" b="1" dirty="0">
              <a:ea typeface="+mn-ea"/>
              <a:cs typeface="+mn-ea"/>
            </a:endParaRPr>
          </a:p>
        </p:txBody>
      </p:sp>
      <p:sp>
        <p:nvSpPr>
          <p:cNvPr id="9" name="Text Box 13">
            <a:extLst>
              <a:ext uri="{FF2B5EF4-FFF2-40B4-BE49-F238E27FC236}">
                <a16:creationId xmlns:a16="http://schemas.microsoft.com/office/drawing/2014/main" id="{3880E71D-DCB3-40D1-A494-1C15653A8256}"/>
              </a:ext>
            </a:extLst>
          </p:cNvPr>
          <p:cNvSpPr txBox="1">
            <a:spLocks noChangeArrowheads="1"/>
          </p:cNvSpPr>
          <p:nvPr/>
        </p:nvSpPr>
        <p:spPr bwMode="auto">
          <a:xfrm>
            <a:off x="914400" y="4033640"/>
            <a:ext cx="6200775" cy="1688860"/>
          </a:xfrm>
          <a:prstGeom prst="rect">
            <a:avLst/>
          </a:prstGeom>
          <a:solidFill>
            <a:schemeClr val="bg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en-US" altLang="zh-CN" sz="2400" dirty="0">
                <a:latin typeface="Times New Roman" panose="02020603050405020304" pitchFamily="18" charset="0"/>
                <a:ea typeface="+mn-ea"/>
                <a:cs typeface="+mn-ea"/>
              </a:rPr>
              <a:t>   </a:t>
            </a:r>
            <a:r>
              <a:rPr lang="en-US" altLang="zh-CN" sz="2400" dirty="0">
                <a:solidFill>
                  <a:srgbClr val="FF0000"/>
                </a:solidFill>
                <a:latin typeface="Times New Roman" panose="02020603050405020304" pitchFamily="18" charset="0"/>
                <a:ea typeface="+mn-ea"/>
                <a:cs typeface="+mn-ea"/>
              </a:rPr>
              <a:t>N</a:t>
            </a:r>
            <a:r>
              <a:rPr lang="en-US" altLang="zh-CN" sz="2400" dirty="0">
                <a:latin typeface="Times New Roman" panose="02020603050405020304" pitchFamily="18" charset="0"/>
                <a:ea typeface="+mn-ea"/>
                <a:cs typeface="+mn-ea"/>
              </a:rPr>
              <a:t>O</a:t>
            </a:r>
            <a:r>
              <a:rPr lang="en-US" altLang="zh-CN" sz="2400" baseline="-25000" dirty="0">
                <a:latin typeface="Times New Roman" panose="02020603050405020304" pitchFamily="18" charset="0"/>
                <a:ea typeface="+mn-ea"/>
                <a:cs typeface="+mn-ea"/>
              </a:rPr>
              <a:t>2</a:t>
            </a:r>
            <a:r>
              <a:rPr lang="en-US" altLang="zh-CN" sz="2400" baseline="30000" dirty="0">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硝基； </a:t>
            </a:r>
            <a:r>
              <a:rPr lang="en-US" altLang="zh-CN" sz="2400" dirty="0">
                <a:latin typeface="Times New Roman" panose="02020603050405020304" pitchFamily="18" charset="0"/>
                <a:ea typeface="+mn-ea"/>
                <a:cs typeface="+mn-ea"/>
              </a:rPr>
              <a:t>ON</a:t>
            </a:r>
            <a:r>
              <a:rPr lang="en-US" altLang="zh-CN" sz="2400" dirty="0">
                <a:solidFill>
                  <a:srgbClr val="FF0000"/>
                </a:solidFill>
                <a:latin typeface="Times New Roman" panose="02020603050405020304" pitchFamily="18" charset="0"/>
                <a:ea typeface="+mn-ea"/>
                <a:cs typeface="+mn-ea"/>
              </a:rPr>
              <a:t>O</a:t>
            </a:r>
            <a:r>
              <a:rPr lang="en-US" altLang="zh-CN" sz="2400" baseline="30000" dirty="0">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亚硝酸根</a:t>
            </a:r>
          </a:p>
          <a:p>
            <a:pPr eaLnBrk="1" hangingPunct="1">
              <a:lnSpc>
                <a:spcPct val="150000"/>
              </a:lnSpc>
              <a:spcBef>
                <a:spcPct val="0"/>
              </a:spcBef>
              <a:buClrTx/>
              <a:buSzTx/>
              <a:buFontTx/>
              <a:buNone/>
            </a:pPr>
            <a:r>
              <a:rPr lang="zh-CN" altLang="en-US" sz="2400" dirty="0">
                <a:latin typeface="Times New Roman" panose="02020603050405020304" pitchFamily="18" charset="0"/>
                <a:ea typeface="+mn-ea"/>
                <a:cs typeface="+mn-ea"/>
              </a:rPr>
              <a:t>  </a:t>
            </a:r>
            <a:r>
              <a:rPr lang="en-US" altLang="zh-CN" sz="2400" dirty="0">
                <a:solidFill>
                  <a:srgbClr val="FF0000"/>
                </a:solidFill>
                <a:latin typeface="Times New Roman" panose="02020603050405020304" pitchFamily="18" charset="0"/>
                <a:ea typeface="+mn-ea"/>
                <a:cs typeface="+mn-ea"/>
              </a:rPr>
              <a:t>S</a:t>
            </a:r>
            <a:r>
              <a:rPr lang="en-US" altLang="zh-CN" sz="2400" dirty="0">
                <a:latin typeface="Times New Roman" panose="02020603050405020304" pitchFamily="18" charset="0"/>
                <a:ea typeface="+mn-ea"/>
                <a:cs typeface="+mn-ea"/>
              </a:rPr>
              <a:t>CN</a:t>
            </a:r>
            <a:r>
              <a:rPr lang="en-US" altLang="zh-CN" sz="2400" baseline="30000" dirty="0">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硫氰酸根；</a:t>
            </a:r>
            <a:r>
              <a:rPr lang="en-US" altLang="zh-CN" sz="2400" dirty="0">
                <a:solidFill>
                  <a:srgbClr val="FF0000"/>
                </a:solidFill>
                <a:latin typeface="Times New Roman" panose="02020603050405020304" pitchFamily="18" charset="0"/>
                <a:ea typeface="+mn-ea"/>
                <a:cs typeface="+mn-ea"/>
              </a:rPr>
              <a:t>N</a:t>
            </a:r>
            <a:r>
              <a:rPr lang="en-US" altLang="zh-CN" sz="2400" dirty="0">
                <a:latin typeface="Times New Roman" panose="02020603050405020304" pitchFamily="18" charset="0"/>
                <a:ea typeface="+mn-ea"/>
                <a:cs typeface="+mn-ea"/>
              </a:rPr>
              <a:t>CS</a:t>
            </a:r>
            <a:r>
              <a:rPr lang="en-US" altLang="zh-CN" sz="2400" baseline="30000" dirty="0">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异硫氰酸根</a:t>
            </a:r>
          </a:p>
          <a:p>
            <a:pPr eaLnBrk="1" hangingPunct="1">
              <a:lnSpc>
                <a:spcPct val="150000"/>
              </a:lnSpc>
              <a:spcBef>
                <a:spcPct val="0"/>
              </a:spcBef>
              <a:buClrTx/>
              <a:buSzTx/>
              <a:buFontTx/>
              <a:buNone/>
            </a:pPr>
            <a:r>
              <a:rPr lang="zh-CN" altLang="en-US" sz="2400" dirty="0">
                <a:latin typeface="Times New Roman" panose="02020603050405020304" pitchFamily="18" charset="0"/>
                <a:ea typeface="+mn-ea"/>
                <a:cs typeface="+mn-ea"/>
              </a:rPr>
              <a:t>  </a:t>
            </a:r>
            <a:r>
              <a:rPr lang="en-US" altLang="zh-CN" sz="2400" dirty="0">
                <a:latin typeface="Times New Roman" panose="02020603050405020304" pitchFamily="18" charset="0"/>
                <a:ea typeface="+mn-ea"/>
                <a:cs typeface="+mn-ea"/>
              </a:rPr>
              <a:t>OH</a:t>
            </a:r>
            <a:r>
              <a:rPr lang="en-US" altLang="zh-CN" sz="2400" baseline="30000" dirty="0">
                <a:latin typeface="Times New Roman" panose="02020603050405020304" pitchFamily="18" charset="0"/>
                <a:ea typeface="+mn-ea"/>
                <a:cs typeface="+mn-ea"/>
              </a:rPr>
              <a:t>-</a:t>
            </a:r>
            <a:r>
              <a:rPr lang="en-US" altLang="zh-CN" sz="2400" dirty="0">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羟基     </a:t>
            </a:r>
            <a:r>
              <a:rPr lang="en-US" altLang="zh-CN" sz="2400" dirty="0">
                <a:latin typeface="Times New Roman" panose="02020603050405020304" pitchFamily="18" charset="0"/>
                <a:ea typeface="+mn-ea"/>
                <a:cs typeface="+mn-ea"/>
              </a:rPr>
              <a:t>CO </a:t>
            </a:r>
            <a:r>
              <a:rPr lang="zh-CN" altLang="en-US" sz="2400" dirty="0">
                <a:latin typeface="Times New Roman" panose="02020603050405020304" pitchFamily="18" charset="0"/>
                <a:ea typeface="+mn-ea"/>
                <a:cs typeface="+mn-ea"/>
              </a:rPr>
              <a:t>羰基        </a:t>
            </a:r>
            <a:r>
              <a:rPr lang="en-US" altLang="zh-CN" sz="2400" dirty="0">
                <a:latin typeface="Times New Roman" panose="02020603050405020304" pitchFamily="18" charset="0"/>
                <a:ea typeface="+mn-ea"/>
                <a:cs typeface="+mn-ea"/>
              </a:rPr>
              <a:t>NO </a:t>
            </a:r>
            <a:r>
              <a:rPr lang="zh-CN" altLang="en-US" sz="2400" dirty="0">
                <a:latin typeface="Times New Roman" panose="02020603050405020304" pitchFamily="18" charset="0"/>
                <a:ea typeface="+mn-ea"/>
                <a:cs typeface="+mn-ea"/>
              </a:rPr>
              <a:t>亚硝基</a:t>
            </a:r>
          </a:p>
        </p:txBody>
      </p:sp>
      <p:sp>
        <p:nvSpPr>
          <p:cNvPr id="11" name="标题 1">
            <a:extLst>
              <a:ext uri="{FF2B5EF4-FFF2-40B4-BE49-F238E27FC236}">
                <a16:creationId xmlns:a16="http://schemas.microsoft.com/office/drawing/2014/main" id="{7554831F-3710-443D-B3FE-C5AA080146CC}"/>
              </a:ext>
            </a:extLst>
          </p:cNvPr>
          <p:cNvSpPr txBox="1">
            <a:spLocks/>
          </p:cNvSpPr>
          <p:nvPr/>
        </p:nvSpPr>
        <p:spPr>
          <a:xfrm>
            <a:off x="19050" y="240392"/>
            <a:ext cx="12192000" cy="67532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ltLang="zh-CN" sz="3600" dirty="0">
                <a:solidFill>
                  <a:schemeClr val="bg1"/>
                </a:solidFill>
              </a:rPr>
              <a:t>     1-3 </a:t>
            </a:r>
            <a:r>
              <a:rPr lang="zh-CN" altLang="en-US" sz="3600" dirty="0">
                <a:solidFill>
                  <a:schemeClr val="bg1"/>
                </a:solidFill>
              </a:rPr>
              <a:t>命名</a:t>
            </a:r>
          </a:p>
        </p:txBody>
      </p:sp>
      <p:sp>
        <p:nvSpPr>
          <p:cNvPr id="7" name="矩形 6">
            <a:extLst>
              <a:ext uri="{FF2B5EF4-FFF2-40B4-BE49-F238E27FC236}">
                <a16:creationId xmlns:a16="http://schemas.microsoft.com/office/drawing/2014/main" id="{17671C13-7B16-4D45-A062-DDE811C3FE50}"/>
              </a:ext>
            </a:extLst>
          </p:cNvPr>
          <p:cNvSpPr/>
          <p:nvPr/>
        </p:nvSpPr>
        <p:spPr>
          <a:xfrm>
            <a:off x="638175" y="5881054"/>
            <a:ext cx="6096000" cy="461665"/>
          </a:xfrm>
          <a:prstGeom prst="rect">
            <a:avLst/>
          </a:prstGeom>
        </p:spPr>
        <p:txBody>
          <a:bodyPr>
            <a:spAutoFit/>
          </a:bodyPr>
          <a:lstStyle/>
          <a:p>
            <a:pPr>
              <a:spcBef>
                <a:spcPct val="50000"/>
              </a:spcBef>
            </a:pPr>
            <a:r>
              <a:rPr lang="zh-CN" altLang="en-US" sz="2400" b="1" dirty="0">
                <a:latin typeface="Times New Roman" panose="02020603050405020304" pitchFamily="18" charset="0"/>
                <a:cs typeface="+mn-ea"/>
              </a:rPr>
              <a:t>▲ 配体数用二、三、四等表示</a:t>
            </a:r>
            <a:endParaRPr lang="en-US" altLang="zh-CN" sz="2400" b="1" dirty="0">
              <a:latin typeface="Times New Roman" panose="02020603050405020304" pitchFamily="18" charset="0"/>
              <a:cs typeface="+mn-ea"/>
            </a:endParaRPr>
          </a:p>
        </p:txBody>
      </p:sp>
      <p:sp>
        <p:nvSpPr>
          <p:cNvPr id="12" name="灯片编号占位符 11">
            <a:extLst>
              <a:ext uri="{FF2B5EF4-FFF2-40B4-BE49-F238E27FC236}">
                <a16:creationId xmlns:a16="http://schemas.microsoft.com/office/drawing/2014/main" id="{53AAEF19-3BAA-4A42-ACDF-45D45FE439B2}"/>
              </a:ext>
            </a:extLst>
          </p:cNvPr>
          <p:cNvSpPr>
            <a:spLocks noGrp="1"/>
          </p:cNvSpPr>
          <p:nvPr>
            <p:ph type="sldNum" sz="quarter" idx="12"/>
          </p:nvPr>
        </p:nvSpPr>
        <p:spPr/>
        <p:txBody>
          <a:bodyPr/>
          <a:lstStyle/>
          <a:p>
            <a:fld id="{25F43C6C-6CC1-4831-8DEA-3206EFFA1157}" type="slidenum">
              <a:rPr lang="zh-CN" altLang="en-US" smtClean="0"/>
              <a:t>27</a:t>
            </a:fld>
            <a:endParaRPr lang="zh-CN" altLang="en-US"/>
          </a:p>
        </p:txBody>
      </p:sp>
    </p:spTree>
    <p:extLst>
      <p:ext uri="{BB962C8B-B14F-4D97-AF65-F5344CB8AC3E}">
        <p14:creationId xmlns:p14="http://schemas.microsoft.com/office/powerpoint/2010/main" val="307737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utoUpdateAnimBg="0"/>
      <p:bldP spid="6" grpId="0" autoUpdateAnimBg="0"/>
      <p:bldP spid="8" grpId="0" autoUpdateAnimBg="0"/>
      <p:bldP spid="9"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FF648F-B360-43B7-875A-424FFBDA7E58}"/>
              </a:ext>
            </a:extLst>
          </p:cNvPr>
          <p:cNvSpPr txBox="1">
            <a:spLocks noChangeArrowheads="1"/>
          </p:cNvSpPr>
          <p:nvPr/>
        </p:nvSpPr>
        <p:spPr>
          <a:xfrm>
            <a:off x="1116013" y="1201737"/>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dirty="0">
              <a:ea typeface="+mn-ea"/>
              <a:cs typeface="+mn-ea"/>
            </a:endParaRPr>
          </a:p>
        </p:txBody>
      </p:sp>
      <p:sp>
        <p:nvSpPr>
          <p:cNvPr id="4" name="Rectangle 3">
            <a:extLst>
              <a:ext uri="{FF2B5EF4-FFF2-40B4-BE49-F238E27FC236}">
                <a16:creationId xmlns:a16="http://schemas.microsoft.com/office/drawing/2014/main" id="{C4C5693E-08A4-4B37-9590-7050D2E8E98E}"/>
              </a:ext>
            </a:extLst>
          </p:cNvPr>
          <p:cNvSpPr txBox="1">
            <a:spLocks noChangeArrowheads="1"/>
          </p:cNvSpPr>
          <p:nvPr/>
        </p:nvSpPr>
        <p:spPr>
          <a:xfrm>
            <a:off x="1042988" y="1036638"/>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r>
              <a:rPr lang="zh-CN" altLang="en-US" b="1" dirty="0">
                <a:cs typeface="+mn-ea"/>
              </a:rPr>
              <a:t>遵循一般无机物命名原则</a:t>
            </a:r>
          </a:p>
          <a:p>
            <a:endParaRPr lang="zh-CN" altLang="en-US" dirty="0">
              <a:cs typeface="+mn-ea"/>
            </a:endParaRPr>
          </a:p>
        </p:txBody>
      </p:sp>
      <p:sp>
        <p:nvSpPr>
          <p:cNvPr id="5" name="Text Box 4">
            <a:extLst>
              <a:ext uri="{FF2B5EF4-FFF2-40B4-BE49-F238E27FC236}">
                <a16:creationId xmlns:a16="http://schemas.microsoft.com/office/drawing/2014/main" id="{A73DE665-F3F7-42DE-A2B8-3E7E4621E6B1}"/>
              </a:ext>
            </a:extLst>
          </p:cNvPr>
          <p:cNvSpPr txBox="1">
            <a:spLocks noChangeArrowheads="1"/>
          </p:cNvSpPr>
          <p:nvPr/>
        </p:nvSpPr>
        <p:spPr bwMode="auto">
          <a:xfrm>
            <a:off x="1042988" y="1654978"/>
            <a:ext cx="8686800" cy="260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zh-CN" altLang="en-US" sz="2800" b="1" dirty="0">
                <a:solidFill>
                  <a:srgbClr val="FF6600"/>
                </a:solidFill>
                <a:latin typeface="Times New Roman" panose="02020603050405020304" pitchFamily="18" charset="0"/>
                <a:ea typeface="+mn-ea"/>
                <a:cs typeface="+mn-ea"/>
              </a:rPr>
              <a:t>配酸：</a:t>
            </a:r>
            <a:r>
              <a:rPr lang="en-US" altLang="zh-CN" sz="2800" b="1" dirty="0">
                <a:solidFill>
                  <a:srgbClr val="FF6600"/>
                </a:solidFill>
                <a:latin typeface="Times New Roman" panose="02020603050405020304" pitchFamily="18" charset="0"/>
                <a:ea typeface="+mn-ea"/>
                <a:cs typeface="+mn-ea"/>
              </a:rPr>
              <a:t>×××</a:t>
            </a:r>
            <a:r>
              <a:rPr lang="zh-CN" altLang="en-US" sz="2800" b="1" dirty="0">
                <a:solidFill>
                  <a:srgbClr val="FF6600"/>
                </a:solidFill>
                <a:latin typeface="Times New Roman" panose="02020603050405020304" pitchFamily="18" charset="0"/>
                <a:ea typeface="+mn-ea"/>
                <a:cs typeface="+mn-ea"/>
              </a:rPr>
              <a:t>酸</a:t>
            </a:r>
          </a:p>
          <a:p>
            <a:pPr eaLnBrk="1" hangingPunct="1">
              <a:lnSpc>
                <a:spcPct val="150000"/>
              </a:lnSpc>
              <a:spcBef>
                <a:spcPct val="0"/>
              </a:spcBef>
              <a:buClrTx/>
              <a:buSzTx/>
              <a:buFontTx/>
              <a:buNone/>
            </a:pPr>
            <a:r>
              <a:rPr lang="zh-CN" altLang="en-US" sz="2800" b="1" dirty="0">
                <a:latin typeface="Times New Roman" panose="02020603050405020304" pitchFamily="18" charset="0"/>
                <a:ea typeface="+mn-ea"/>
                <a:cs typeface="+mn-ea"/>
              </a:rPr>
              <a:t>配碱：氢氧化</a:t>
            </a:r>
            <a:r>
              <a:rPr lang="en-US" altLang="zh-CN" sz="2800" b="1" dirty="0">
                <a:latin typeface="Times New Roman" panose="02020603050405020304" pitchFamily="18" charset="0"/>
                <a:ea typeface="+mn-ea"/>
                <a:cs typeface="+mn-ea"/>
              </a:rPr>
              <a:t>×××</a:t>
            </a:r>
          </a:p>
          <a:p>
            <a:pPr eaLnBrk="1" hangingPunct="1">
              <a:lnSpc>
                <a:spcPct val="150000"/>
              </a:lnSpc>
              <a:spcBef>
                <a:spcPct val="0"/>
              </a:spcBef>
              <a:buClrTx/>
              <a:buSzTx/>
              <a:buFontTx/>
              <a:buNone/>
            </a:pPr>
            <a:r>
              <a:rPr lang="zh-CN" altLang="en-US" sz="2800" b="1" dirty="0">
                <a:solidFill>
                  <a:srgbClr val="800000"/>
                </a:solidFill>
                <a:latin typeface="Times New Roman" panose="02020603050405020304" pitchFamily="18" charset="0"/>
                <a:ea typeface="+mn-ea"/>
                <a:cs typeface="+mn-ea"/>
              </a:rPr>
              <a:t>配盐：先阴离子后阳离子，简单酸根加“化”字，</a:t>
            </a:r>
          </a:p>
          <a:p>
            <a:pPr eaLnBrk="1" hangingPunct="1">
              <a:lnSpc>
                <a:spcPct val="150000"/>
              </a:lnSpc>
              <a:spcBef>
                <a:spcPct val="0"/>
              </a:spcBef>
              <a:buClrTx/>
              <a:buSzTx/>
              <a:buFontTx/>
              <a:buNone/>
            </a:pPr>
            <a:r>
              <a:rPr lang="zh-CN" altLang="en-US" sz="2800" b="1" dirty="0">
                <a:solidFill>
                  <a:srgbClr val="800000"/>
                </a:solidFill>
                <a:latin typeface="Times New Roman" panose="02020603050405020304" pitchFamily="18" charset="0"/>
                <a:ea typeface="+mn-ea"/>
                <a:cs typeface="+mn-ea"/>
              </a:rPr>
              <a:t>复杂酸根加“酸”字</a:t>
            </a:r>
          </a:p>
        </p:txBody>
      </p:sp>
      <p:grpSp>
        <p:nvGrpSpPr>
          <p:cNvPr id="6" name="Group 5">
            <a:extLst>
              <a:ext uri="{FF2B5EF4-FFF2-40B4-BE49-F238E27FC236}">
                <a16:creationId xmlns:a16="http://schemas.microsoft.com/office/drawing/2014/main" id="{CD8A8044-3F94-498A-B96C-78698FD8B791}"/>
              </a:ext>
            </a:extLst>
          </p:cNvPr>
          <p:cNvGrpSpPr>
            <a:grpSpLocks/>
          </p:cNvGrpSpPr>
          <p:nvPr/>
        </p:nvGrpSpPr>
        <p:grpSpPr bwMode="auto">
          <a:xfrm>
            <a:off x="1116013" y="4724400"/>
            <a:ext cx="8748712" cy="1287463"/>
            <a:chOff x="0" y="0"/>
            <a:chExt cx="4320" cy="811"/>
          </a:xfrm>
        </p:grpSpPr>
        <p:sp>
          <p:nvSpPr>
            <p:cNvPr id="7" name="Text Box 6">
              <a:extLst>
                <a:ext uri="{FF2B5EF4-FFF2-40B4-BE49-F238E27FC236}">
                  <a16:creationId xmlns:a16="http://schemas.microsoft.com/office/drawing/2014/main" id="{AE1856A7-BA92-429C-A712-089C793E788F}"/>
                </a:ext>
              </a:extLst>
            </p:cNvPr>
            <p:cNvSpPr txBox="1">
              <a:spLocks noChangeArrowheads="1"/>
            </p:cNvSpPr>
            <p:nvPr/>
          </p:nvSpPr>
          <p:spPr bwMode="auto">
            <a:xfrm>
              <a:off x="0" y="0"/>
              <a:ext cx="4320" cy="291"/>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solidFill>
                    <a:srgbClr val="800000"/>
                  </a:solidFill>
                  <a:latin typeface="Times New Roman" panose="02020603050405020304" pitchFamily="18" charset="0"/>
                  <a:ea typeface="+mn-ea"/>
                  <a:cs typeface="+mn-ea"/>
                </a:rPr>
                <a:t>配体数</a:t>
              </a:r>
              <a:r>
                <a:rPr lang="zh-CN" altLang="en-US" sz="2400" b="1" dirty="0">
                  <a:solidFill>
                    <a:schemeClr val="bg1"/>
                  </a:solidFill>
                  <a:latin typeface="Times New Roman" panose="02020603050405020304" pitchFamily="18" charset="0"/>
                  <a:ea typeface="+mn-ea"/>
                  <a:cs typeface="+mn-ea"/>
                </a:rPr>
                <a:t>     </a:t>
              </a:r>
              <a:r>
                <a:rPr lang="zh-CN" altLang="en-US" sz="2400" b="1" dirty="0">
                  <a:latin typeface="Times New Roman" panose="02020603050405020304" pitchFamily="18" charset="0"/>
                  <a:ea typeface="+mn-ea"/>
                  <a:cs typeface="+mn-ea"/>
                </a:rPr>
                <a:t>配体名称   合</a:t>
              </a:r>
              <a:r>
                <a:rPr lang="zh-CN" altLang="en-US" sz="2400" b="1" dirty="0">
                  <a:solidFill>
                    <a:schemeClr val="bg1"/>
                  </a:solidFill>
                  <a:latin typeface="Times New Roman" panose="02020603050405020304" pitchFamily="18" charset="0"/>
                  <a:ea typeface="+mn-ea"/>
                  <a:cs typeface="+mn-ea"/>
                </a:rPr>
                <a:t>    </a:t>
              </a:r>
              <a:r>
                <a:rPr lang="zh-CN" altLang="en-US" sz="2400" b="1" dirty="0">
                  <a:solidFill>
                    <a:srgbClr val="000066"/>
                  </a:solidFill>
                  <a:latin typeface="Times New Roman" panose="02020603050405020304" pitchFamily="18" charset="0"/>
                  <a:ea typeface="+mn-ea"/>
                  <a:cs typeface="+mn-ea"/>
                </a:rPr>
                <a:t>中心元素名称（氧化数</a:t>
              </a:r>
              <a:r>
                <a:rPr lang="en-US" altLang="zh-CN" sz="2400" b="1" dirty="0">
                  <a:solidFill>
                    <a:srgbClr val="000066"/>
                  </a:solidFill>
                  <a:latin typeface="Times New Roman" panose="02020603050405020304" pitchFamily="18" charset="0"/>
                  <a:ea typeface="+mn-ea"/>
                  <a:cs typeface="+mn-ea"/>
                </a:rPr>
                <a:t>)</a:t>
              </a:r>
            </a:p>
          </p:txBody>
        </p:sp>
        <p:sp>
          <p:nvSpPr>
            <p:cNvPr id="8" name="Text Box 7">
              <a:extLst>
                <a:ext uri="{FF2B5EF4-FFF2-40B4-BE49-F238E27FC236}">
                  <a16:creationId xmlns:a16="http://schemas.microsoft.com/office/drawing/2014/main" id="{A0331008-B198-42F2-97E2-7C125CF62727}"/>
                </a:ext>
              </a:extLst>
            </p:cNvPr>
            <p:cNvSpPr txBox="1">
              <a:spLocks noChangeArrowheads="1"/>
            </p:cNvSpPr>
            <p:nvPr/>
          </p:nvSpPr>
          <p:spPr bwMode="auto">
            <a:xfrm>
              <a:off x="0" y="288"/>
              <a:ext cx="733" cy="52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solidFill>
                    <a:srgbClr val="800000"/>
                  </a:solidFill>
                  <a:latin typeface="Times New Roman" panose="02020603050405020304" pitchFamily="18" charset="0"/>
                  <a:ea typeface="+mn-ea"/>
                  <a:cs typeface="+mn-ea"/>
                </a:rPr>
                <a:t>以二、三、四表示</a:t>
              </a:r>
            </a:p>
          </p:txBody>
        </p:sp>
        <p:sp>
          <p:nvSpPr>
            <p:cNvPr id="9" name="Text Box 8">
              <a:extLst>
                <a:ext uri="{FF2B5EF4-FFF2-40B4-BE49-F238E27FC236}">
                  <a16:creationId xmlns:a16="http://schemas.microsoft.com/office/drawing/2014/main" id="{33503B01-9B75-45E1-A463-C8445194232C}"/>
                </a:ext>
              </a:extLst>
            </p:cNvPr>
            <p:cNvSpPr txBox="1">
              <a:spLocks noChangeArrowheads="1"/>
            </p:cNvSpPr>
            <p:nvPr/>
          </p:nvSpPr>
          <p:spPr bwMode="auto">
            <a:xfrm>
              <a:off x="727" y="288"/>
              <a:ext cx="617" cy="52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不同配体</a:t>
              </a:r>
              <a:r>
                <a:rPr lang="en-US" altLang="zh-CN" sz="2400" b="1" dirty="0">
                  <a:latin typeface="Times New Roman" panose="02020603050405020304" pitchFamily="18" charset="0"/>
                  <a:ea typeface="+mn-ea"/>
                  <a:cs typeface="+mn-ea"/>
                </a:rPr>
                <a:t>•</a:t>
              </a:r>
              <a:r>
                <a:rPr lang="zh-CN" altLang="en-US" sz="2400" b="1" dirty="0">
                  <a:latin typeface="Times New Roman" panose="02020603050405020304" pitchFamily="18" charset="0"/>
                  <a:ea typeface="+mn-ea"/>
                  <a:cs typeface="+mn-ea"/>
                </a:rPr>
                <a:t>分开</a:t>
              </a:r>
            </a:p>
          </p:txBody>
        </p:sp>
        <p:sp>
          <p:nvSpPr>
            <p:cNvPr id="10" name="Text Box 9">
              <a:extLst>
                <a:ext uri="{FF2B5EF4-FFF2-40B4-BE49-F238E27FC236}">
                  <a16:creationId xmlns:a16="http://schemas.microsoft.com/office/drawing/2014/main" id="{5C4249B9-3B4E-4BC7-8205-CEA8B8D2B4FD}"/>
                </a:ext>
              </a:extLst>
            </p:cNvPr>
            <p:cNvSpPr txBox="1">
              <a:spLocks noChangeArrowheads="1"/>
            </p:cNvSpPr>
            <p:nvPr/>
          </p:nvSpPr>
          <p:spPr bwMode="auto">
            <a:xfrm>
              <a:off x="1699" y="414"/>
              <a:ext cx="1948" cy="291"/>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solidFill>
                    <a:srgbClr val="000066"/>
                  </a:solidFill>
                  <a:latin typeface="+mn-ea"/>
                  <a:ea typeface="+mn-ea"/>
                  <a:cs typeface="+mn-ea"/>
                </a:rPr>
                <a:t>以罗马数字</a:t>
              </a:r>
              <a:r>
                <a:rPr lang="en-US" altLang="zh-CN" sz="2400" b="1" dirty="0">
                  <a:solidFill>
                    <a:srgbClr val="000066"/>
                  </a:solidFill>
                  <a:latin typeface="+mn-ea"/>
                  <a:ea typeface="+mn-ea"/>
                  <a:cs typeface="+mn-ea"/>
                </a:rPr>
                <a:t>Ⅱ</a:t>
              </a:r>
              <a:r>
                <a:rPr lang="zh-CN" altLang="en-US" sz="2400" b="1" dirty="0">
                  <a:solidFill>
                    <a:srgbClr val="000066"/>
                  </a:solidFill>
                  <a:latin typeface="+mn-ea"/>
                  <a:ea typeface="+mn-ea"/>
                  <a:cs typeface="+mn-ea"/>
                </a:rPr>
                <a:t>、</a:t>
              </a:r>
              <a:r>
                <a:rPr lang="en-US" altLang="zh-CN" sz="2400" b="1" dirty="0">
                  <a:solidFill>
                    <a:srgbClr val="000066"/>
                  </a:solidFill>
                  <a:latin typeface="+mn-ea"/>
                  <a:ea typeface="+mn-ea"/>
                  <a:cs typeface="+mn-ea"/>
                </a:rPr>
                <a:t>Ⅲ</a:t>
              </a:r>
              <a:r>
                <a:rPr lang="zh-CN" altLang="en-US" sz="2400" b="1" dirty="0">
                  <a:solidFill>
                    <a:srgbClr val="000066"/>
                  </a:solidFill>
                  <a:latin typeface="+mn-ea"/>
                  <a:ea typeface="+mn-ea"/>
                  <a:cs typeface="+mn-ea"/>
                </a:rPr>
                <a:t>、 </a:t>
              </a:r>
              <a:r>
                <a:rPr lang="en-US" altLang="zh-CN" sz="2400" b="1" dirty="0">
                  <a:solidFill>
                    <a:srgbClr val="000066"/>
                  </a:solidFill>
                  <a:latin typeface="+mn-ea"/>
                  <a:ea typeface="+mn-ea"/>
                  <a:cs typeface="+mn-ea"/>
                </a:rPr>
                <a:t>Ⅳ</a:t>
              </a:r>
              <a:r>
                <a:rPr lang="zh-CN" altLang="en-US" sz="2400" b="1" dirty="0">
                  <a:solidFill>
                    <a:srgbClr val="000066"/>
                  </a:solidFill>
                  <a:latin typeface="+mn-ea"/>
                  <a:ea typeface="+mn-ea"/>
                  <a:cs typeface="+mn-ea"/>
                </a:rPr>
                <a:t>表示</a:t>
              </a:r>
            </a:p>
          </p:txBody>
        </p:sp>
      </p:grpSp>
      <p:sp>
        <p:nvSpPr>
          <p:cNvPr id="13" name="灯片编号占位符 12">
            <a:extLst>
              <a:ext uri="{FF2B5EF4-FFF2-40B4-BE49-F238E27FC236}">
                <a16:creationId xmlns:a16="http://schemas.microsoft.com/office/drawing/2014/main" id="{65E591D9-FC5C-4FD1-8218-E998CA21D4E8}"/>
              </a:ext>
            </a:extLst>
          </p:cNvPr>
          <p:cNvSpPr>
            <a:spLocks noGrp="1"/>
          </p:cNvSpPr>
          <p:nvPr>
            <p:ph type="sldNum" sz="quarter" idx="12"/>
          </p:nvPr>
        </p:nvSpPr>
        <p:spPr/>
        <p:txBody>
          <a:bodyPr/>
          <a:lstStyle/>
          <a:p>
            <a:fld id="{25F43C6C-6CC1-4831-8DEA-3206EFFA1157}" type="slidenum">
              <a:rPr lang="zh-CN" altLang="en-US" smtClean="0"/>
              <a:t>28</a:t>
            </a:fld>
            <a:endParaRPr lang="zh-CN" altLang="en-US"/>
          </a:p>
        </p:txBody>
      </p:sp>
    </p:spTree>
    <p:extLst>
      <p:ext uri="{BB962C8B-B14F-4D97-AF65-F5344CB8AC3E}">
        <p14:creationId xmlns:p14="http://schemas.microsoft.com/office/powerpoint/2010/main" val="2417619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6">
            <a:extLst>
              <a:ext uri="{FF2B5EF4-FFF2-40B4-BE49-F238E27FC236}">
                <a16:creationId xmlns:a16="http://schemas.microsoft.com/office/drawing/2014/main" id="{D8B29754-329F-4309-8223-62FD14368ED4}"/>
              </a:ext>
            </a:extLst>
          </p:cNvPr>
          <p:cNvSpPr>
            <a:spLocks noGrp="1" noChangeArrowheads="1"/>
          </p:cNvSpPr>
          <p:nvPr>
            <p:ph type="sldNum" sz="quarter" idx="12"/>
          </p:nvPr>
        </p:nvSpPr>
        <p:spPr>
          <a:xfrm>
            <a:off x="6858000" y="6248400"/>
            <a:ext cx="1905000" cy="457200"/>
          </a:xfrm>
          <a:noFill/>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FontTx/>
              <a:buNone/>
            </a:pPr>
            <a:fld id="{F86DC982-3F4E-4E10-8B7F-C984C8F22759}" type="slidenum">
              <a:rPr lang="zh-CN" altLang="en-US" sz="1400" smtClean="0">
                <a:solidFill>
                  <a:schemeClr val="bg2"/>
                </a:solidFill>
                <a:ea typeface="+mn-ea"/>
                <a:cs typeface="+mn-ea"/>
              </a:rPr>
              <a:pPr>
                <a:spcBef>
                  <a:spcPct val="0"/>
                </a:spcBef>
                <a:buClrTx/>
                <a:buSzTx/>
                <a:buFontTx/>
                <a:buNone/>
              </a:pPr>
              <a:t>29</a:t>
            </a:fld>
            <a:endParaRPr lang="en-US" altLang="zh-CN" sz="1400">
              <a:solidFill>
                <a:schemeClr val="bg2"/>
              </a:solidFill>
              <a:ea typeface="+mn-ea"/>
              <a:cs typeface="+mn-ea"/>
            </a:endParaRPr>
          </a:p>
        </p:txBody>
      </p:sp>
      <p:sp>
        <p:nvSpPr>
          <p:cNvPr id="14" name="Text Box 12">
            <a:extLst>
              <a:ext uri="{FF2B5EF4-FFF2-40B4-BE49-F238E27FC236}">
                <a16:creationId xmlns:a16="http://schemas.microsoft.com/office/drawing/2014/main" id="{751B1367-F24F-4150-BD88-1CECB692121D}"/>
              </a:ext>
            </a:extLst>
          </p:cNvPr>
          <p:cNvSpPr txBox="1">
            <a:spLocks noChangeArrowheads="1"/>
          </p:cNvSpPr>
          <p:nvPr/>
        </p:nvSpPr>
        <p:spPr bwMode="auto">
          <a:xfrm>
            <a:off x="1403350" y="3141663"/>
            <a:ext cx="1081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sz="1800">
              <a:latin typeface="Arial" panose="020B0604020202020204" pitchFamily="34" charset="0"/>
              <a:ea typeface="+mn-ea"/>
              <a:cs typeface="+mn-ea"/>
            </a:endParaRPr>
          </a:p>
        </p:txBody>
      </p:sp>
      <p:graphicFrame>
        <p:nvGraphicFramePr>
          <p:cNvPr id="15" name="Group 13">
            <a:extLst>
              <a:ext uri="{FF2B5EF4-FFF2-40B4-BE49-F238E27FC236}">
                <a16:creationId xmlns:a16="http://schemas.microsoft.com/office/drawing/2014/main" id="{AB084043-D050-458A-BED6-034E367DF10C}"/>
              </a:ext>
            </a:extLst>
          </p:cNvPr>
          <p:cNvGraphicFramePr>
            <a:graphicFrameLocks noGrp="1"/>
          </p:cNvGraphicFramePr>
          <p:nvPr>
            <p:extLst>
              <p:ext uri="{D42A27DB-BD31-4B8C-83A1-F6EECF244321}">
                <p14:modId xmlns:p14="http://schemas.microsoft.com/office/powerpoint/2010/main" val="2573829063"/>
              </p:ext>
            </p:extLst>
          </p:nvPr>
        </p:nvGraphicFramePr>
        <p:xfrm>
          <a:off x="1758156" y="417511"/>
          <a:ext cx="8890000" cy="6022978"/>
        </p:xfrm>
        <a:graphic>
          <a:graphicData uri="http://schemas.openxmlformats.org/drawingml/2006/table">
            <a:tbl>
              <a:tblPr/>
              <a:tblGrid>
                <a:gridCol w="1295400">
                  <a:extLst>
                    <a:ext uri="{9D8B030D-6E8A-4147-A177-3AD203B41FA5}">
                      <a16:colId xmlns:a16="http://schemas.microsoft.com/office/drawing/2014/main" val="3679338581"/>
                    </a:ext>
                  </a:extLst>
                </a:gridCol>
                <a:gridCol w="3527425">
                  <a:extLst>
                    <a:ext uri="{9D8B030D-6E8A-4147-A177-3AD203B41FA5}">
                      <a16:colId xmlns:a16="http://schemas.microsoft.com/office/drawing/2014/main" val="2398857712"/>
                    </a:ext>
                  </a:extLst>
                </a:gridCol>
                <a:gridCol w="4067175">
                  <a:extLst>
                    <a:ext uri="{9D8B030D-6E8A-4147-A177-3AD203B41FA5}">
                      <a16:colId xmlns:a16="http://schemas.microsoft.com/office/drawing/2014/main" val="3141135576"/>
                    </a:ext>
                  </a:extLst>
                </a:gridCol>
              </a:tblGrid>
              <a:tr h="56991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800" b="1" i="0" u="none" strike="noStrike" cap="none" normalizeH="0" baseline="0" dirty="0">
                          <a:ln>
                            <a:noFill/>
                          </a:ln>
                          <a:solidFill>
                            <a:schemeClr val="bg1"/>
                          </a:solidFill>
                          <a:effectLst/>
                          <a:latin typeface="Tahoma" panose="020B0604030504040204" pitchFamily="34" charset="0"/>
                          <a:ea typeface="+mn-ea"/>
                          <a:cs typeface="+mn-ea"/>
                        </a:rPr>
                        <a:t>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800" b="1" i="0" u="none" strike="noStrike" cap="none" normalizeH="0" baseline="0" dirty="0">
                          <a:ln>
                            <a:noFill/>
                          </a:ln>
                          <a:solidFill>
                            <a:schemeClr val="bg1"/>
                          </a:solidFill>
                          <a:effectLst/>
                          <a:latin typeface="Tahoma" panose="020B0604030504040204" pitchFamily="34" charset="0"/>
                          <a:ea typeface="+mn-ea"/>
                          <a:cs typeface="+mn-ea"/>
                        </a:rPr>
                        <a:t>化学式</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800" b="1" i="0" u="none" strike="noStrike" cap="none" normalizeH="0" baseline="0" dirty="0">
                          <a:ln>
                            <a:noFill/>
                          </a:ln>
                          <a:solidFill>
                            <a:schemeClr val="bg1"/>
                          </a:solidFill>
                          <a:effectLst/>
                          <a:latin typeface="Tahoma" panose="020B0604030504040204" pitchFamily="34" charset="0"/>
                          <a:ea typeface="+mn-ea"/>
                          <a:cs typeface="+mn-ea"/>
                        </a:rPr>
                        <a:t>命名</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528175716"/>
                  </a:ext>
                </a:extLst>
              </a:tr>
              <a:tr h="569913">
                <a:tc rowSpan="2">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酸</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H[BF</a:t>
                      </a:r>
                      <a:r>
                        <a:rPr kumimoji="0" lang="en-US" altLang="zh-CN" sz="2400" b="1" i="0" u="none" strike="noStrike" cap="none" normalizeH="0" baseline="-25000" dirty="0">
                          <a:ln>
                            <a:noFill/>
                          </a:ln>
                          <a:solidFill>
                            <a:schemeClr val="bg2">
                              <a:lumMod val="25000"/>
                            </a:schemeClr>
                          </a:solidFill>
                          <a:effectLst/>
                          <a:latin typeface="Times New Roman" panose="02020603050405020304" pitchFamily="18" charset="0"/>
                          <a:ea typeface="+mn-ea"/>
                          <a:cs typeface="+mn-ea"/>
                        </a:rPr>
                        <a:t>4</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四氟</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硼</a:t>
                      </a:r>
                      <a:r>
                        <a:rPr kumimoji="0" lang="en-US" altLang="zh-CN"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(Ⅲ)</a:t>
                      </a:r>
                      <a:r>
                        <a:rPr kumimoji="0" lang="zh-CN" altLang="en-US"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酸</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10199112"/>
                  </a:ext>
                </a:extLst>
              </a:tr>
              <a:tr h="615950">
                <a:tc vMerge="1">
                  <a:txBody>
                    <a:bodyPr/>
                    <a:lstStyle/>
                    <a:p>
                      <a:endParaRPr lang="zh-CN" altLang="en-US"/>
                    </a:p>
                  </a:txBody>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H</a:t>
                      </a:r>
                      <a:r>
                        <a:rPr kumimoji="0" lang="en-US" altLang="zh-CN" sz="2400" b="1" i="0" u="none" strike="noStrike" cap="none" normalizeH="0" baseline="-25000" dirty="0">
                          <a:ln>
                            <a:noFill/>
                          </a:ln>
                          <a:solidFill>
                            <a:schemeClr val="bg2">
                              <a:lumMod val="25000"/>
                            </a:schemeClr>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[AlF</a:t>
                      </a:r>
                      <a:r>
                        <a:rPr kumimoji="0" lang="en-US" altLang="zh-CN" sz="2400" b="1" i="0" u="none" strike="noStrike" cap="none" normalizeH="0" baseline="-25000" dirty="0">
                          <a:ln>
                            <a:noFill/>
                          </a:ln>
                          <a:solidFill>
                            <a:schemeClr val="bg2">
                              <a:lumMod val="25000"/>
                            </a:schemeClr>
                          </a:solidFill>
                          <a:effectLst/>
                          <a:latin typeface="Times New Roman" panose="02020603050405020304" pitchFamily="18" charset="0"/>
                          <a:ea typeface="+mn-ea"/>
                          <a:cs typeface="+mn-ea"/>
                        </a:rPr>
                        <a:t>6</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六氟</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铝</a:t>
                      </a:r>
                      <a:r>
                        <a:rPr kumimoji="0" lang="en-US" altLang="zh-CN"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(Ⅲ)</a:t>
                      </a:r>
                      <a:r>
                        <a:rPr kumimoji="0" lang="zh-CN" altLang="en-US"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酸</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934105"/>
                  </a:ext>
                </a:extLst>
              </a:tr>
              <a:tr h="609600">
                <a:tc rowSpan="2">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碱</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[Zn(NH</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4</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](OH)</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氢氧</a:t>
                      </a:r>
                      <a:r>
                        <a:rPr kumimoji="0" lang="zh-CN" altLang="en-US" sz="2400" b="1" i="0" u="none" strike="noStrike" cap="none" normalizeH="0" baseline="0" dirty="0">
                          <a:ln>
                            <a:noFill/>
                          </a:ln>
                          <a:solidFill>
                            <a:srgbClr val="C00000"/>
                          </a:solidFill>
                          <a:effectLst/>
                          <a:latin typeface="Times New Roman" panose="02020603050405020304" pitchFamily="18" charset="0"/>
                          <a:ea typeface="+mn-ea"/>
                          <a:cs typeface="+mn-ea"/>
                        </a:rPr>
                        <a:t>化</a:t>
                      </a:r>
                      <a:r>
                        <a:rPr kumimoji="0" lang="zh-CN" altLang="en-US"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四氨</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锌</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(II)</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1025793"/>
                  </a:ext>
                </a:extLst>
              </a:tr>
              <a:tr h="609600">
                <a:tc vMerge="1">
                  <a:txBody>
                    <a:bodyPr/>
                    <a:lstStyle/>
                    <a:p>
                      <a:endParaRPr lang="zh-CN" altLang="en-US"/>
                    </a:p>
                  </a:txBody>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[Cr(OH)(H</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O)</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5</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](OH)</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氢氧</a:t>
                      </a:r>
                      <a:r>
                        <a:rPr kumimoji="0" lang="zh-CN" altLang="en-US" sz="2400" b="1" i="0" u="none" strike="noStrike" cap="none" normalizeH="0" baseline="0" dirty="0">
                          <a:ln>
                            <a:noFill/>
                          </a:ln>
                          <a:solidFill>
                            <a:srgbClr val="C00000"/>
                          </a:solidFill>
                          <a:effectLst/>
                          <a:latin typeface="Times New Roman" panose="02020603050405020304" pitchFamily="18" charset="0"/>
                          <a:ea typeface="+mn-ea"/>
                          <a:cs typeface="+mn-ea"/>
                        </a:rPr>
                        <a:t>化</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一羟基</a:t>
                      </a:r>
                      <a:r>
                        <a:rPr lang="en-US" altLang="zh-CN" sz="2400" b="1" kern="1200" dirty="0">
                          <a:solidFill>
                            <a:schemeClr val="tx1"/>
                          </a:solidFill>
                          <a:latin typeface="Times New Roman" panose="02020603050405020304" pitchFamily="18" charset="0"/>
                          <a:ea typeface="宋体" panose="02010600030101010101" pitchFamily="2" charset="-122"/>
                          <a:cs typeface="+mn-ea"/>
                        </a:rPr>
                        <a:t>•</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五水</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铬</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(Ⅲ)</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58705282"/>
                  </a:ext>
                </a:extLst>
              </a:tr>
              <a:tr h="569913">
                <a:tc rowSpan="3">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盐</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K[Al(OH)</a:t>
                      </a:r>
                      <a:r>
                        <a:rPr kumimoji="0" lang="en-US" altLang="zh-CN" sz="2400" b="1" i="0" u="none" strike="noStrike" cap="none" normalizeH="0" baseline="-25000">
                          <a:ln>
                            <a:noFill/>
                          </a:ln>
                          <a:solidFill>
                            <a:schemeClr val="bg2">
                              <a:lumMod val="25000"/>
                            </a:schemeClr>
                          </a:solidFill>
                          <a:effectLst/>
                          <a:latin typeface="Times New Roman" panose="02020603050405020304" pitchFamily="18" charset="0"/>
                          <a:ea typeface="+mn-ea"/>
                          <a:cs typeface="+mn-ea"/>
                        </a:rPr>
                        <a:t>4</a:t>
                      </a: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四羟基</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铝 </a:t>
                      </a:r>
                      <a:r>
                        <a:rPr kumimoji="0" lang="en-US" altLang="zh-CN"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(Ⅲ)</a:t>
                      </a:r>
                      <a:r>
                        <a:rPr kumimoji="0" lang="zh-CN" altLang="en-US" sz="2400" b="1" i="0" u="none" strike="noStrike" cap="none" normalizeH="0" baseline="0" dirty="0">
                          <a:ln>
                            <a:noFill/>
                          </a:ln>
                          <a:solidFill>
                            <a:srgbClr val="C00000"/>
                          </a:solidFill>
                          <a:effectLst/>
                          <a:latin typeface="Times New Roman" panose="02020603050405020304" pitchFamily="18" charset="0"/>
                          <a:ea typeface="+mn-ea"/>
                          <a:cs typeface="+mn-ea"/>
                        </a:rPr>
                        <a:t>酸</a:t>
                      </a:r>
                      <a:r>
                        <a:rPr kumimoji="0" lang="zh-CN" altLang="en-US" sz="2400" b="1" i="0" u="none" strike="noStrike" cap="none" normalizeH="0" baseline="0" dirty="0">
                          <a:ln>
                            <a:noFill/>
                          </a:ln>
                          <a:solidFill>
                            <a:schemeClr val="bg2">
                              <a:lumMod val="10000"/>
                            </a:schemeClr>
                          </a:solidFill>
                          <a:effectLst/>
                          <a:latin typeface="Times New Roman" panose="02020603050405020304" pitchFamily="18" charset="0"/>
                          <a:ea typeface="+mn-ea"/>
                          <a:cs typeface="+mn-ea"/>
                        </a:rPr>
                        <a:t>钾</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9032066"/>
                  </a:ext>
                </a:extLst>
              </a:tr>
              <a:tr h="649288">
                <a:tc vMerge="1">
                  <a:txBody>
                    <a:bodyPr/>
                    <a:lstStyle/>
                    <a:p>
                      <a:endParaRPr lang="zh-CN" altLang="en-US"/>
                    </a:p>
                  </a:txBody>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[Co(NH</a:t>
                      </a:r>
                      <a:r>
                        <a:rPr kumimoji="0" lang="en-US" altLang="zh-CN" sz="2400" b="1" i="0" u="none" strike="noStrike" cap="none" normalizeH="0" baseline="-30000">
                          <a:ln>
                            <a:noFill/>
                          </a:ln>
                          <a:solidFill>
                            <a:schemeClr val="bg2">
                              <a:lumMod val="25000"/>
                            </a:schemeClr>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a:t>
                      </a:r>
                      <a:r>
                        <a:rPr kumimoji="0" lang="en-US" altLang="zh-CN" sz="2400" b="1" i="0" u="none" strike="noStrike" cap="none" normalizeH="0" baseline="-30000">
                          <a:ln>
                            <a:noFill/>
                          </a:ln>
                          <a:solidFill>
                            <a:schemeClr val="bg2">
                              <a:lumMod val="25000"/>
                            </a:schemeClr>
                          </a:solidFill>
                          <a:effectLst/>
                          <a:latin typeface="Times New Roman" panose="02020603050405020304" pitchFamily="18" charset="0"/>
                          <a:ea typeface="+mn-ea"/>
                          <a:cs typeface="+mn-ea"/>
                        </a:rPr>
                        <a:t>5</a:t>
                      </a: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(H</a:t>
                      </a:r>
                      <a:r>
                        <a:rPr kumimoji="0" lang="en-US" altLang="zh-CN" sz="2400" b="1" i="0" u="none" strike="noStrike" cap="none" normalizeH="0" baseline="-30000">
                          <a:ln>
                            <a:noFill/>
                          </a:ln>
                          <a:solidFill>
                            <a:schemeClr val="bg2">
                              <a:lumMod val="25000"/>
                            </a:schemeClr>
                          </a:solidFill>
                          <a:effectLst/>
                          <a:latin typeface="Times New Roman" panose="02020603050405020304" pitchFamily="18" charset="0"/>
                          <a:ea typeface="+mn-ea"/>
                          <a:cs typeface="+mn-ea"/>
                        </a:rPr>
                        <a:t>2</a:t>
                      </a: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O)]Cl</a:t>
                      </a:r>
                      <a:r>
                        <a:rPr kumimoji="0" lang="en-US" altLang="zh-CN" sz="2400" b="1" i="0" u="none" strike="noStrike" cap="none" normalizeH="0" baseline="-30000">
                          <a:ln>
                            <a:noFill/>
                          </a:ln>
                          <a:solidFill>
                            <a:schemeClr val="bg2">
                              <a:lumMod val="25000"/>
                            </a:schemeClr>
                          </a:solidFill>
                          <a:effectLst/>
                          <a:latin typeface="Times New Roman" panose="02020603050405020304" pitchFamily="18" charset="0"/>
                          <a:ea typeface="+mn-ea"/>
                          <a:cs typeface="+mn-ea"/>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三氯</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化</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五氨</a:t>
                      </a:r>
                      <a:r>
                        <a:rPr lang="en-US" altLang="zh-CN" sz="2400" b="1" kern="1200" dirty="0">
                          <a:solidFill>
                            <a:schemeClr val="tx1"/>
                          </a:solidFill>
                          <a:latin typeface="Times New Roman" panose="02020603050405020304" pitchFamily="18" charset="0"/>
                          <a:ea typeface="宋体" panose="02010600030101010101" pitchFamily="2" charset="-122"/>
                          <a:cs typeface="+mn-ea"/>
                        </a:rPr>
                        <a:t>•</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一水</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钴</a:t>
                      </a:r>
                      <a:r>
                        <a:rPr kumimoji="0" lang="en-US" altLang="zh-CN" sz="2400" b="1" i="0" u="none" strike="noStrike" cap="none" normalizeH="0" baseline="0" dirty="0">
                          <a:ln>
                            <a:noFill/>
                          </a:ln>
                          <a:solidFill>
                            <a:srgbClr val="000000"/>
                          </a:solidFill>
                          <a:effectLst/>
                          <a:latin typeface="Times New Roman" panose="02020603050405020304" pitchFamily="18" charset="0"/>
                          <a:ea typeface="+mn-ea"/>
                          <a:cs typeface="+mn-ea"/>
                        </a:rPr>
                        <a:t>(III)</a:t>
                      </a:r>
                      <a:endPar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4763802"/>
                  </a:ext>
                </a:extLst>
              </a:tr>
              <a:tr h="617538">
                <a:tc vMerge="1">
                  <a:txBody>
                    <a:bodyPr/>
                    <a:lstStyle/>
                    <a:p>
                      <a:endParaRPr lang="zh-CN" altLang="en-US"/>
                    </a:p>
                  </a:txBody>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[Pt(NH</a:t>
                      </a:r>
                      <a:r>
                        <a:rPr kumimoji="0" lang="en-US" altLang="zh-CN" sz="2400" b="1" i="0" u="none" strike="noStrike" cap="none" normalizeH="0" baseline="-30000">
                          <a:ln>
                            <a:noFill/>
                          </a:ln>
                          <a:solidFill>
                            <a:schemeClr val="bg2">
                              <a:lumMod val="25000"/>
                            </a:schemeClr>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a:t>
                      </a:r>
                      <a:r>
                        <a:rPr kumimoji="0" lang="en-US" altLang="zh-CN" sz="2400" b="1" i="0" u="none" strike="noStrike" cap="none" normalizeH="0" baseline="-30000">
                          <a:ln>
                            <a:noFill/>
                          </a:ln>
                          <a:solidFill>
                            <a:schemeClr val="bg2">
                              <a:lumMod val="25000"/>
                            </a:schemeClr>
                          </a:solidFill>
                          <a:effectLst/>
                          <a:latin typeface="Times New Roman" panose="02020603050405020304" pitchFamily="18" charset="0"/>
                          <a:ea typeface="+mn-ea"/>
                          <a:cs typeface="+mn-ea"/>
                        </a:rPr>
                        <a:t>6</a:t>
                      </a: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][PtCl</a:t>
                      </a:r>
                      <a:r>
                        <a:rPr kumimoji="0" lang="en-US" altLang="zh-CN" sz="2400" b="1" i="0" u="none" strike="noStrike" cap="none" normalizeH="0" baseline="-30000">
                          <a:ln>
                            <a:noFill/>
                          </a:ln>
                          <a:solidFill>
                            <a:schemeClr val="bg2">
                              <a:lumMod val="25000"/>
                            </a:schemeClr>
                          </a:solidFill>
                          <a:effectLst/>
                          <a:latin typeface="Times New Roman" panose="02020603050405020304" pitchFamily="18" charset="0"/>
                          <a:ea typeface="+mn-ea"/>
                          <a:cs typeface="+mn-ea"/>
                        </a:rPr>
                        <a:t>4</a:t>
                      </a:r>
                      <a:r>
                        <a:rPr kumimoji="0" lang="en-US" altLang="zh-CN" sz="2400" b="1" i="0" u="none" strike="noStrike" cap="none" normalizeH="0" baseline="0">
                          <a:ln>
                            <a:noFill/>
                          </a:ln>
                          <a:solidFill>
                            <a:schemeClr val="bg2">
                              <a:lumMod val="25000"/>
                            </a:schemeClr>
                          </a:solidFill>
                          <a:effectLst/>
                          <a:latin typeface="Times New Roman" panose="02020603050405020304" pitchFamily="18" charset="0"/>
                          <a:ea typeface="+mn-ea"/>
                          <a:cs typeface="+mn-ea"/>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四氯</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铂</a:t>
                      </a:r>
                      <a:r>
                        <a:rPr kumimoji="0" lang="en-US" altLang="zh-CN" sz="2400" b="1" i="0" u="none" strike="noStrike" cap="none" normalizeH="0" baseline="0" dirty="0">
                          <a:ln>
                            <a:noFill/>
                          </a:ln>
                          <a:solidFill>
                            <a:srgbClr val="000000"/>
                          </a:solidFill>
                          <a:effectLst/>
                          <a:latin typeface="Times New Roman" panose="02020603050405020304" pitchFamily="18" charset="0"/>
                          <a:ea typeface="+mn-ea"/>
                          <a:cs typeface="+mn-ea"/>
                        </a:rPr>
                        <a:t>(II)</a:t>
                      </a:r>
                      <a:r>
                        <a:rPr kumimoji="0" lang="zh-CN" altLang="en-US" sz="2400" b="1" i="0" u="none" strike="noStrike" cap="none" normalizeH="0" baseline="0" dirty="0">
                          <a:ln>
                            <a:noFill/>
                          </a:ln>
                          <a:solidFill>
                            <a:srgbClr val="C00000"/>
                          </a:solidFill>
                          <a:effectLst/>
                          <a:latin typeface="Times New Roman" panose="02020603050405020304" pitchFamily="18" charset="0"/>
                          <a:ea typeface="+mn-ea"/>
                          <a:cs typeface="+mn-ea"/>
                        </a:rPr>
                        <a:t>酸</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六氨</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铂</a:t>
                      </a:r>
                      <a:r>
                        <a:rPr kumimoji="0" lang="en-US" altLang="zh-CN" sz="2400" b="1" i="0" u="none" strike="noStrike" cap="none" normalizeH="0" baseline="0" dirty="0">
                          <a:ln>
                            <a:noFill/>
                          </a:ln>
                          <a:solidFill>
                            <a:srgbClr val="000000"/>
                          </a:solidFill>
                          <a:effectLst/>
                          <a:latin typeface="Times New Roman" panose="02020603050405020304" pitchFamily="18" charset="0"/>
                          <a:ea typeface="+mn-ea"/>
                          <a:cs typeface="+mn-ea"/>
                        </a:rPr>
                        <a:t>(II)</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67388574"/>
                  </a:ext>
                </a:extLst>
              </a:tr>
              <a:tr h="601663">
                <a:tc rowSpan="2">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中性分子</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[Ni(CO)</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4</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四羰基</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镍</a:t>
                      </a: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 </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5199441"/>
                  </a:ext>
                </a:extLst>
              </a:tr>
              <a:tr h="609600">
                <a:tc vMerge="1">
                  <a:txBody>
                    <a:bodyPr/>
                    <a:lstStyle/>
                    <a:p>
                      <a:endParaRPr lang="zh-CN" altLang="en-US"/>
                    </a:p>
                  </a:txBody>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[PtCl</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(NH</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a:t>
                      </a:r>
                      <a:r>
                        <a:rPr kumimoji="0" lang="en-US" altLang="zh-CN" sz="2400" b="1" i="0" u="none" strike="noStrike" cap="none" normalizeH="0" baseline="-30000" dirty="0">
                          <a:ln>
                            <a:noFill/>
                          </a:ln>
                          <a:solidFill>
                            <a:schemeClr val="bg2">
                              <a:lumMod val="25000"/>
                            </a:schemeClr>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bg2">
                              <a:lumMod val="25000"/>
                            </a:schemeClr>
                          </a:solidFill>
                          <a:effectLst/>
                          <a:latin typeface="Times New Roman" panose="02020603050405020304" pitchFamily="18" charset="0"/>
                          <a:ea typeface="+mn-ea"/>
                          <a:cs typeface="+mn-ea"/>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二氯</a:t>
                      </a:r>
                      <a:r>
                        <a:rPr lang="en-US" altLang="zh-CN" sz="2400" b="1" kern="1200" dirty="0">
                          <a:solidFill>
                            <a:schemeClr val="tx1"/>
                          </a:solidFill>
                          <a:latin typeface="Times New Roman" panose="02020603050405020304" pitchFamily="18" charset="0"/>
                          <a:ea typeface="宋体" panose="02010600030101010101" pitchFamily="2" charset="-122"/>
                          <a:cs typeface="+mn-ea"/>
                        </a:rPr>
                        <a:t>•</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二氨</a:t>
                      </a: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合</a:t>
                      </a:r>
                      <a:r>
                        <a:rPr kumimoji="0" lang="zh-CN" altLang="en-US" sz="2400" b="1" i="0" u="none" strike="noStrike" cap="none" normalizeH="0" baseline="0" dirty="0">
                          <a:ln>
                            <a:noFill/>
                          </a:ln>
                          <a:solidFill>
                            <a:srgbClr val="000000"/>
                          </a:solidFill>
                          <a:effectLst/>
                          <a:latin typeface="Times New Roman" panose="02020603050405020304" pitchFamily="18" charset="0"/>
                          <a:ea typeface="+mn-ea"/>
                          <a:cs typeface="+mn-ea"/>
                        </a:rPr>
                        <a:t>铂</a:t>
                      </a:r>
                      <a:r>
                        <a:rPr kumimoji="0" lang="en-US" altLang="zh-CN" sz="2400" b="1" i="0" u="none" strike="noStrike" cap="none" normalizeH="0" baseline="0" dirty="0">
                          <a:ln>
                            <a:noFill/>
                          </a:ln>
                          <a:solidFill>
                            <a:srgbClr val="000000"/>
                          </a:solidFill>
                          <a:effectLst/>
                          <a:latin typeface="Times New Roman" panose="02020603050405020304" pitchFamily="18" charset="0"/>
                          <a:ea typeface="+mn-ea"/>
                          <a:cs typeface="+mn-ea"/>
                        </a:rPr>
                        <a:t>(II)</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4764942"/>
                  </a:ext>
                </a:extLst>
              </a:tr>
            </a:tbl>
          </a:graphicData>
        </a:graphic>
      </p:graphicFrame>
    </p:spTree>
    <p:extLst>
      <p:ext uri="{BB962C8B-B14F-4D97-AF65-F5344CB8AC3E}">
        <p14:creationId xmlns:p14="http://schemas.microsoft.com/office/powerpoint/2010/main" val="4259946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C419A4-6D3C-4848-808A-FE1C140FC916}"/>
              </a:ext>
            </a:extLst>
          </p:cNvPr>
          <p:cNvSpPr txBox="1">
            <a:spLocks noChangeArrowheads="1"/>
          </p:cNvSpPr>
          <p:nvPr/>
        </p:nvSpPr>
        <p:spPr>
          <a:xfrm>
            <a:off x="521793" y="561497"/>
            <a:ext cx="7465415" cy="26019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altLang="zh-CN" sz="2400" b="1" dirty="0">
                <a:cs typeface="+mn-ea"/>
              </a:rPr>
              <a:t>1893</a:t>
            </a:r>
            <a:r>
              <a:rPr lang="zh-CN" altLang="en-US" sz="2400" b="1" dirty="0">
                <a:cs typeface="+mn-ea"/>
              </a:rPr>
              <a:t>年，</a:t>
            </a:r>
            <a:r>
              <a:rPr lang="en-US" altLang="zh-CN" sz="2400" dirty="0">
                <a:cs typeface="+mn-ea"/>
              </a:rPr>
              <a:t>Werner </a:t>
            </a:r>
            <a:r>
              <a:rPr lang="zh-CN" altLang="en-US" sz="2400" b="1" dirty="0">
                <a:cs typeface="+mn-ea"/>
              </a:rPr>
              <a:t>在</a:t>
            </a:r>
            <a:r>
              <a:rPr lang="en-US" altLang="zh-CN" sz="2400" b="1" dirty="0">
                <a:cs typeface="+mn-ea"/>
              </a:rPr>
              <a:t>《 </a:t>
            </a:r>
            <a:r>
              <a:rPr lang="zh-CN" altLang="en-US" sz="2400" b="1" dirty="0">
                <a:cs typeface="+mn-ea"/>
              </a:rPr>
              <a:t>无机化学领域中的新见解</a:t>
            </a:r>
            <a:r>
              <a:rPr lang="en-US" altLang="zh-CN" sz="2400" b="1" dirty="0">
                <a:cs typeface="+mn-ea"/>
              </a:rPr>
              <a:t>》</a:t>
            </a:r>
            <a:r>
              <a:rPr lang="zh-CN" altLang="en-US" sz="2400" b="1" dirty="0">
                <a:cs typeface="+mn-ea"/>
              </a:rPr>
              <a:t>一书中提出配合物的配位理论</a:t>
            </a:r>
            <a:r>
              <a:rPr lang="en-US" altLang="zh-CN" sz="2400" b="1" dirty="0">
                <a:cs typeface="+mn-ea"/>
              </a:rPr>
              <a:t>, </a:t>
            </a:r>
            <a:r>
              <a:rPr lang="zh-CN" altLang="en-US" sz="2400" b="1" dirty="0">
                <a:cs typeface="+mn-ea"/>
              </a:rPr>
              <a:t>提出了</a:t>
            </a:r>
            <a:r>
              <a:rPr lang="zh-CN" altLang="en-US" sz="2400" b="1" dirty="0">
                <a:solidFill>
                  <a:srgbClr val="FF0000"/>
                </a:solidFill>
                <a:cs typeface="+mn-ea"/>
              </a:rPr>
              <a:t>配位数</a:t>
            </a:r>
            <a:r>
              <a:rPr lang="zh-CN" altLang="en-US" sz="2400" b="1" dirty="0">
                <a:cs typeface="+mn-ea"/>
              </a:rPr>
              <a:t>这一重要概念</a:t>
            </a:r>
            <a:r>
              <a:rPr lang="en-US" altLang="zh-CN" sz="2400" b="1" dirty="0">
                <a:cs typeface="+mn-ea"/>
              </a:rPr>
              <a:t>,</a:t>
            </a:r>
            <a:r>
              <a:rPr lang="zh-CN" altLang="en-US" sz="2400" b="1" dirty="0">
                <a:cs typeface="+mn-ea"/>
              </a:rPr>
              <a:t>是配位化学的奠基人</a:t>
            </a:r>
            <a:r>
              <a:rPr lang="zh-CN" altLang="en-US" sz="2400" dirty="0">
                <a:cs typeface="+mn-ea"/>
              </a:rPr>
              <a:t> </a:t>
            </a:r>
            <a:r>
              <a:rPr lang="zh-CN" altLang="en-US" sz="2400" b="1" dirty="0">
                <a:cs typeface="+mn-ea"/>
              </a:rPr>
              <a:t>。</a:t>
            </a:r>
          </a:p>
          <a:p>
            <a:pPr>
              <a:lnSpc>
                <a:spcPct val="80000"/>
              </a:lnSpc>
              <a:buFont typeface="Wingdings" panose="05000000000000000000" pitchFamily="2" charset="2"/>
              <a:buNone/>
            </a:pPr>
            <a:r>
              <a:rPr lang="zh-CN" altLang="en-US" sz="2400" b="1" dirty="0">
                <a:cs typeface="+mn-ea"/>
              </a:rPr>
              <a:t> </a:t>
            </a:r>
          </a:p>
          <a:p>
            <a:pPr marL="0" indent="0" algn="just">
              <a:lnSpc>
                <a:spcPct val="150000"/>
              </a:lnSpc>
              <a:spcBef>
                <a:spcPts val="0"/>
              </a:spcBef>
              <a:buFont typeface="Wingdings" panose="05000000000000000000" pitchFamily="2" charset="2"/>
              <a:buNone/>
            </a:pPr>
            <a:r>
              <a:rPr lang="en-US" altLang="zh-CN" sz="2400" dirty="0">
                <a:cs typeface="+mn-ea"/>
              </a:rPr>
              <a:t>"in recognition of his work on the linkage of atoms in molecules by which he has thrown new light on earlier investigations and opened up new fields of research especially in inorganic chemistry"</a:t>
            </a:r>
          </a:p>
        </p:txBody>
      </p:sp>
      <p:pic>
        <p:nvPicPr>
          <p:cNvPr id="4" name="Picture 3">
            <a:extLst>
              <a:ext uri="{FF2B5EF4-FFF2-40B4-BE49-F238E27FC236}">
                <a16:creationId xmlns:a16="http://schemas.microsoft.com/office/drawing/2014/main" id="{A214EEE6-BDD2-4ED3-A9A5-0553308F1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39769" y="561497"/>
            <a:ext cx="3456943" cy="4653938"/>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a:extLst>
              <a:ext uri="{FF2B5EF4-FFF2-40B4-BE49-F238E27FC236}">
                <a16:creationId xmlns:a16="http://schemas.microsoft.com/office/drawing/2014/main" id="{1E4AFCB4-7DB7-437B-A790-627D14515C37}"/>
              </a:ext>
            </a:extLst>
          </p:cNvPr>
          <p:cNvSpPr txBox="1">
            <a:spLocks noChangeArrowheads="1"/>
          </p:cNvSpPr>
          <p:nvPr/>
        </p:nvSpPr>
        <p:spPr bwMode="auto">
          <a:xfrm>
            <a:off x="8339768" y="5215435"/>
            <a:ext cx="34569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just" eaLnBrk="1" hangingPunct="1">
              <a:spcBef>
                <a:spcPct val="0"/>
              </a:spcBef>
              <a:buClrTx/>
              <a:buSzTx/>
              <a:buFontTx/>
              <a:buNone/>
            </a:pPr>
            <a:r>
              <a:rPr lang="en-US" altLang="zh-CN" sz="2000" b="1" dirty="0">
                <a:latin typeface="Times New Roman" panose="02020603050405020304" pitchFamily="18" charset="0"/>
                <a:ea typeface="+mn-ea"/>
                <a:cs typeface="+mn-ea"/>
              </a:rPr>
              <a:t>Alfred Werner </a:t>
            </a:r>
            <a:r>
              <a:rPr lang="zh-CN" altLang="en-US" sz="2000" b="1" dirty="0">
                <a:latin typeface="Times New Roman" panose="02020603050405020304" pitchFamily="18" charset="0"/>
                <a:ea typeface="+mn-ea"/>
                <a:cs typeface="+mn-ea"/>
              </a:rPr>
              <a:t>维尔纳</a:t>
            </a:r>
            <a:endParaRPr lang="en-US" altLang="zh-CN" sz="2000" b="1" dirty="0">
              <a:latin typeface="Times New Roman" panose="02020603050405020304" pitchFamily="18" charset="0"/>
              <a:ea typeface="+mn-ea"/>
              <a:cs typeface="+mn-ea"/>
            </a:endParaRPr>
          </a:p>
          <a:p>
            <a:pPr algn="just" eaLnBrk="1" hangingPunct="1">
              <a:spcBef>
                <a:spcPct val="0"/>
              </a:spcBef>
              <a:buClrTx/>
              <a:buSzTx/>
              <a:buFontTx/>
              <a:buNone/>
            </a:pPr>
            <a:r>
              <a:rPr lang="zh-CN" altLang="en-US" sz="2000" b="1" dirty="0">
                <a:latin typeface="Times New Roman" panose="02020603050405020304" pitchFamily="18" charset="0"/>
                <a:ea typeface="+mn-ea"/>
                <a:cs typeface="+mn-ea"/>
              </a:rPr>
              <a:t> </a:t>
            </a:r>
            <a:r>
              <a:rPr lang="en-US" altLang="zh-CN" sz="2000" b="1" dirty="0">
                <a:latin typeface="Times New Roman" panose="02020603050405020304" pitchFamily="18" charset="0"/>
                <a:ea typeface="+mn-ea"/>
                <a:cs typeface="+mn-ea"/>
              </a:rPr>
              <a:t>(1866-1919) In 1913</a:t>
            </a:r>
          </a:p>
        </p:txBody>
      </p:sp>
      <p:sp>
        <p:nvSpPr>
          <p:cNvPr id="2" name="灯片编号占位符 1">
            <a:extLst>
              <a:ext uri="{FF2B5EF4-FFF2-40B4-BE49-F238E27FC236}">
                <a16:creationId xmlns:a16="http://schemas.microsoft.com/office/drawing/2014/main" id="{8B35BEC7-D7B2-4062-BBFB-48FE7D576F84}"/>
              </a:ext>
            </a:extLst>
          </p:cNvPr>
          <p:cNvSpPr>
            <a:spLocks noGrp="1"/>
          </p:cNvSpPr>
          <p:nvPr>
            <p:ph type="sldNum" sz="quarter" idx="12"/>
          </p:nvPr>
        </p:nvSpPr>
        <p:spPr/>
        <p:txBody>
          <a:bodyPr/>
          <a:lstStyle/>
          <a:p>
            <a:fld id="{25F43C6C-6CC1-4831-8DEA-3206EFFA1157}" type="slidenum">
              <a:rPr lang="zh-CN" altLang="en-US" smtClean="0"/>
              <a:t>3</a:t>
            </a:fld>
            <a:endParaRPr lang="zh-CN" altLang="en-US"/>
          </a:p>
        </p:txBody>
      </p:sp>
    </p:spTree>
    <p:extLst>
      <p:ext uri="{BB962C8B-B14F-4D97-AF65-F5344CB8AC3E}">
        <p14:creationId xmlns:p14="http://schemas.microsoft.com/office/powerpoint/2010/main" val="1873691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CBF310-F20E-4394-8FDA-5738A35DCA70}"/>
              </a:ext>
            </a:extLst>
          </p:cNvPr>
          <p:cNvSpPr>
            <a:spLocks noGrp="1"/>
          </p:cNvSpPr>
          <p:nvPr>
            <p:ph type="title"/>
          </p:nvPr>
        </p:nvSpPr>
        <p:spPr>
          <a:xfrm>
            <a:off x="1" y="21432"/>
            <a:ext cx="12192000" cy="2093118"/>
          </a:xfrm>
          <a:solidFill>
            <a:schemeClr val="accent2"/>
          </a:solidFill>
        </p:spPr>
        <p:txBody>
          <a:bodyPr/>
          <a:lstStyle/>
          <a:p>
            <a:pPr>
              <a:lnSpc>
                <a:spcPct val="150000"/>
              </a:lnSpc>
            </a:pPr>
            <a:br>
              <a:rPr lang="en-US" altLang="zh-CN" sz="2800" dirty="0">
                <a:solidFill>
                  <a:schemeClr val="bg1"/>
                </a:solidFill>
              </a:rPr>
            </a:br>
            <a:r>
              <a:rPr lang="zh-CN" altLang="en-US" sz="2800" dirty="0">
                <a:solidFill>
                  <a:schemeClr val="bg1"/>
                </a:solidFill>
              </a:rPr>
              <a:t>例</a:t>
            </a:r>
            <a:r>
              <a:rPr lang="en-US" altLang="zh-CN" sz="2800" dirty="0">
                <a:solidFill>
                  <a:schemeClr val="bg1"/>
                </a:solidFill>
              </a:rPr>
              <a:t>1 </a:t>
            </a:r>
            <a:r>
              <a:rPr lang="zh-CN" altLang="en-US" sz="2800" dirty="0">
                <a:solidFill>
                  <a:schemeClr val="bg1"/>
                </a:solidFill>
              </a:rPr>
              <a:t>给下列配合物命名</a:t>
            </a:r>
            <a:r>
              <a:rPr lang="en-US" altLang="zh-CN" sz="2800" dirty="0">
                <a:solidFill>
                  <a:schemeClr val="bg1"/>
                </a:solidFill>
              </a:rPr>
              <a:t>: </a:t>
            </a:r>
            <a:br>
              <a:rPr lang="en-US" altLang="zh-CN" dirty="0">
                <a:solidFill>
                  <a:schemeClr val="bg1"/>
                </a:solidFill>
              </a:rPr>
            </a:br>
            <a:r>
              <a:rPr lang="en-US" altLang="zh-CN" dirty="0">
                <a:solidFill>
                  <a:schemeClr val="bg1"/>
                </a:solidFill>
              </a:rPr>
              <a:t>  </a:t>
            </a:r>
            <a:r>
              <a:rPr lang="en-US" altLang="zh-CN" sz="2400" dirty="0">
                <a:solidFill>
                  <a:schemeClr val="bg1"/>
                </a:solidFill>
              </a:rPr>
              <a:t>[Co(NH</a:t>
            </a:r>
            <a:r>
              <a:rPr lang="en-US" altLang="zh-CN" sz="2400" baseline="-25000" dirty="0">
                <a:solidFill>
                  <a:schemeClr val="bg1"/>
                </a:solidFill>
              </a:rPr>
              <a:t>3</a:t>
            </a:r>
            <a:r>
              <a:rPr lang="en-US" altLang="zh-CN" sz="2400" dirty="0">
                <a:solidFill>
                  <a:schemeClr val="bg1"/>
                </a:solidFill>
              </a:rPr>
              <a:t>)</a:t>
            </a:r>
            <a:r>
              <a:rPr lang="en-US" altLang="zh-CN" sz="2400" baseline="-25000" dirty="0">
                <a:solidFill>
                  <a:schemeClr val="bg1"/>
                </a:solidFill>
              </a:rPr>
              <a:t>5</a:t>
            </a:r>
            <a:r>
              <a:rPr lang="en-US" altLang="zh-CN" sz="2400" dirty="0">
                <a:solidFill>
                  <a:schemeClr val="bg1"/>
                </a:solidFill>
              </a:rPr>
              <a:t>H</a:t>
            </a:r>
            <a:r>
              <a:rPr lang="en-US" altLang="zh-CN" sz="2400" baseline="-25000" dirty="0">
                <a:solidFill>
                  <a:schemeClr val="bg1"/>
                </a:solidFill>
              </a:rPr>
              <a:t>2</a:t>
            </a:r>
            <a:r>
              <a:rPr lang="en-US" altLang="zh-CN" sz="2400" dirty="0">
                <a:solidFill>
                  <a:schemeClr val="bg1"/>
                </a:solidFill>
              </a:rPr>
              <a:t>O]Cl</a:t>
            </a:r>
            <a:r>
              <a:rPr lang="en-US" altLang="zh-CN" sz="2400" baseline="-25000" dirty="0">
                <a:solidFill>
                  <a:schemeClr val="bg1"/>
                </a:solidFill>
              </a:rPr>
              <a:t>3                </a:t>
            </a:r>
            <a:r>
              <a:rPr lang="en-US" altLang="zh-CN" sz="2400" dirty="0">
                <a:solidFill>
                  <a:schemeClr val="bg1"/>
                </a:solidFill>
              </a:rPr>
              <a:t>[Fe(</a:t>
            </a:r>
            <a:r>
              <a:rPr lang="en-US" altLang="zh-CN" sz="2400" dirty="0" err="1">
                <a:solidFill>
                  <a:schemeClr val="bg1"/>
                </a:solidFill>
              </a:rPr>
              <a:t>en</a:t>
            </a:r>
            <a:r>
              <a:rPr lang="en-US" altLang="zh-CN" sz="2400" dirty="0">
                <a:solidFill>
                  <a:schemeClr val="bg1"/>
                </a:solidFill>
              </a:rPr>
              <a:t>)</a:t>
            </a:r>
            <a:r>
              <a:rPr lang="en-US" altLang="zh-CN" sz="2400" baseline="-25000" dirty="0">
                <a:solidFill>
                  <a:schemeClr val="bg1"/>
                </a:solidFill>
              </a:rPr>
              <a:t>3</a:t>
            </a:r>
            <a:r>
              <a:rPr lang="en-US" altLang="zh-CN" sz="2400" dirty="0">
                <a:solidFill>
                  <a:schemeClr val="bg1"/>
                </a:solidFill>
              </a:rPr>
              <a:t>]Cl</a:t>
            </a:r>
            <a:r>
              <a:rPr lang="en-US" altLang="zh-CN" sz="2400" baseline="-25000" dirty="0">
                <a:solidFill>
                  <a:schemeClr val="bg1"/>
                </a:solidFill>
              </a:rPr>
              <a:t>3                      </a:t>
            </a:r>
            <a:r>
              <a:rPr lang="en-US" altLang="zh-CN" sz="2400" dirty="0">
                <a:solidFill>
                  <a:schemeClr val="bg1"/>
                </a:solidFill>
              </a:rPr>
              <a:t> [Fe(CO)</a:t>
            </a:r>
            <a:r>
              <a:rPr lang="en-US" altLang="zh-CN" sz="2400" baseline="-25000" dirty="0">
                <a:solidFill>
                  <a:schemeClr val="bg1"/>
                </a:solidFill>
              </a:rPr>
              <a:t>5</a:t>
            </a:r>
            <a:r>
              <a:rPr lang="en-US" altLang="zh-CN" sz="2400" dirty="0">
                <a:solidFill>
                  <a:schemeClr val="bg1"/>
                </a:solidFill>
              </a:rPr>
              <a:t>]</a:t>
            </a:r>
            <a:r>
              <a:rPr lang="en-US" altLang="zh-CN" sz="2400" baseline="-25000" dirty="0">
                <a:solidFill>
                  <a:schemeClr val="bg1"/>
                </a:solidFill>
              </a:rPr>
              <a:t>    </a:t>
            </a:r>
            <a:r>
              <a:rPr lang="en-US" altLang="zh-CN" sz="2400" dirty="0">
                <a:solidFill>
                  <a:schemeClr val="bg1"/>
                </a:solidFill>
              </a:rPr>
              <a:t>           Na</a:t>
            </a:r>
            <a:r>
              <a:rPr lang="en-US" altLang="zh-CN" sz="2400" baseline="-25000" dirty="0">
                <a:solidFill>
                  <a:schemeClr val="bg1"/>
                </a:solidFill>
              </a:rPr>
              <a:t>3</a:t>
            </a:r>
            <a:r>
              <a:rPr lang="en-US" altLang="zh-CN" sz="2400" dirty="0">
                <a:solidFill>
                  <a:schemeClr val="bg1"/>
                </a:solidFill>
              </a:rPr>
              <a:t>[Fe(CN)</a:t>
            </a:r>
            <a:r>
              <a:rPr lang="en-US" altLang="zh-CN" sz="2400" baseline="-25000" dirty="0">
                <a:solidFill>
                  <a:schemeClr val="bg1"/>
                </a:solidFill>
              </a:rPr>
              <a:t>5</a:t>
            </a:r>
            <a:r>
              <a:rPr lang="en-US" altLang="zh-CN" sz="2400" dirty="0">
                <a:solidFill>
                  <a:schemeClr val="bg1"/>
                </a:solidFill>
              </a:rPr>
              <a:t>CO]</a:t>
            </a:r>
            <a:br>
              <a:rPr lang="en-US" altLang="zh-CN" sz="2400" dirty="0">
                <a:solidFill>
                  <a:schemeClr val="bg1"/>
                </a:solidFill>
              </a:rPr>
            </a:br>
            <a:r>
              <a:rPr lang="en-US" altLang="zh-CN" sz="2400" dirty="0">
                <a:solidFill>
                  <a:schemeClr val="bg1"/>
                </a:solidFill>
              </a:rPr>
              <a:t>   Na</a:t>
            </a:r>
            <a:r>
              <a:rPr lang="en-US" altLang="zh-CN" sz="2400" dirty="0">
                <a:solidFill>
                  <a:schemeClr val="bg1"/>
                </a:solidFill>
                <a:latin typeface="Times New Roman" panose="02020603050405020304" pitchFamily="18" charset="0"/>
                <a:cs typeface="+mn-ea"/>
              </a:rPr>
              <a:t>[Co(CO)</a:t>
            </a:r>
            <a:r>
              <a:rPr lang="en-US" altLang="zh-CN" sz="2400" baseline="-25000" dirty="0">
                <a:solidFill>
                  <a:schemeClr val="bg1"/>
                </a:solidFill>
                <a:latin typeface="Times New Roman" panose="02020603050405020304" pitchFamily="18" charset="0"/>
                <a:cs typeface="+mn-ea"/>
              </a:rPr>
              <a:t>4</a:t>
            </a:r>
            <a:r>
              <a:rPr lang="en-US" altLang="zh-CN" sz="2400" dirty="0">
                <a:solidFill>
                  <a:schemeClr val="bg1"/>
                </a:solidFill>
                <a:latin typeface="Times New Roman" panose="02020603050405020304" pitchFamily="18" charset="0"/>
                <a:cs typeface="+mn-ea"/>
              </a:rPr>
              <a:t>]                  </a:t>
            </a:r>
            <a:r>
              <a:rPr lang="en-US" altLang="zh-CN" sz="2400" dirty="0">
                <a:solidFill>
                  <a:schemeClr val="bg1"/>
                </a:solidFill>
                <a:cs typeface="+mn-ea"/>
              </a:rPr>
              <a:t>K[Pt (C</a:t>
            </a:r>
            <a:r>
              <a:rPr lang="en-US" altLang="zh-CN" sz="2400" baseline="-25000" dirty="0">
                <a:solidFill>
                  <a:schemeClr val="bg1"/>
                </a:solidFill>
                <a:cs typeface="+mn-ea"/>
              </a:rPr>
              <a:t>2</a:t>
            </a:r>
            <a:r>
              <a:rPr lang="en-US" altLang="zh-CN" sz="2400" dirty="0">
                <a:solidFill>
                  <a:schemeClr val="bg1"/>
                </a:solidFill>
                <a:cs typeface="+mn-ea"/>
              </a:rPr>
              <a:t>H</a:t>
            </a:r>
            <a:r>
              <a:rPr lang="en-US" altLang="zh-CN" sz="2400" baseline="-25000" dirty="0">
                <a:solidFill>
                  <a:schemeClr val="bg1"/>
                </a:solidFill>
                <a:cs typeface="+mn-ea"/>
              </a:rPr>
              <a:t>4</a:t>
            </a:r>
            <a:r>
              <a:rPr lang="en-US" altLang="zh-CN" sz="2400" dirty="0">
                <a:solidFill>
                  <a:schemeClr val="bg1"/>
                </a:solidFill>
                <a:cs typeface="+mn-ea"/>
              </a:rPr>
              <a:t>)Cl</a:t>
            </a:r>
            <a:r>
              <a:rPr lang="en-US" altLang="zh-CN" sz="2400" baseline="-25000" dirty="0">
                <a:solidFill>
                  <a:schemeClr val="bg1"/>
                </a:solidFill>
                <a:cs typeface="+mn-ea"/>
              </a:rPr>
              <a:t>3</a:t>
            </a:r>
            <a:r>
              <a:rPr lang="en-US" altLang="zh-CN" sz="2400" dirty="0">
                <a:solidFill>
                  <a:schemeClr val="bg1"/>
                </a:solidFill>
                <a:cs typeface="+mn-ea"/>
              </a:rPr>
              <a:t>]</a:t>
            </a:r>
            <a:r>
              <a:rPr lang="en-US" altLang="zh-CN" sz="2400" dirty="0">
                <a:solidFill>
                  <a:schemeClr val="bg1"/>
                </a:solidFill>
                <a:latin typeface="Times New Roman" panose="02020603050405020304" pitchFamily="18" charset="0"/>
                <a:cs typeface="+mn-ea"/>
              </a:rPr>
              <a:t>          [Pt</a:t>
            </a:r>
            <a:r>
              <a:rPr lang="en-US" altLang="zh-CN" sz="2400" dirty="0">
                <a:solidFill>
                  <a:schemeClr val="bg1"/>
                </a:solidFill>
              </a:rPr>
              <a:t>(NH</a:t>
            </a:r>
            <a:r>
              <a:rPr lang="en-US" altLang="zh-CN" sz="2400" baseline="-25000" dirty="0">
                <a:solidFill>
                  <a:schemeClr val="bg1"/>
                </a:solidFill>
              </a:rPr>
              <a:t>3</a:t>
            </a:r>
            <a:r>
              <a:rPr lang="en-US" altLang="zh-CN" sz="2400" dirty="0">
                <a:solidFill>
                  <a:schemeClr val="bg1"/>
                </a:solidFill>
              </a:rPr>
              <a:t>)</a:t>
            </a:r>
            <a:r>
              <a:rPr lang="en-US" altLang="zh-CN" sz="2400" baseline="-25000" dirty="0">
                <a:solidFill>
                  <a:schemeClr val="bg1"/>
                </a:solidFill>
              </a:rPr>
              <a:t>2</a:t>
            </a:r>
            <a:r>
              <a:rPr lang="en-US" altLang="zh-CN" sz="2400" dirty="0">
                <a:solidFill>
                  <a:schemeClr val="bg1"/>
                </a:solidFill>
              </a:rPr>
              <a:t>Cl</a:t>
            </a:r>
            <a:r>
              <a:rPr lang="en-US" altLang="zh-CN" sz="2400" baseline="-25000" dirty="0">
                <a:solidFill>
                  <a:schemeClr val="bg1"/>
                </a:solidFill>
              </a:rPr>
              <a:t>2</a:t>
            </a:r>
            <a:r>
              <a:rPr lang="en-US" altLang="zh-CN" sz="2400" dirty="0">
                <a:solidFill>
                  <a:schemeClr val="bg1"/>
                </a:solidFill>
                <a:latin typeface="Times New Roman" panose="02020603050405020304" pitchFamily="18" charset="0"/>
                <a:cs typeface="+mn-ea"/>
              </a:rPr>
              <a:t>)][Pt</a:t>
            </a:r>
            <a:r>
              <a:rPr lang="en-US" altLang="zh-CN" sz="2400" dirty="0">
                <a:solidFill>
                  <a:schemeClr val="bg1"/>
                </a:solidFill>
              </a:rPr>
              <a:t>(NH</a:t>
            </a:r>
            <a:r>
              <a:rPr lang="en-US" altLang="zh-CN" sz="2400" baseline="-25000" dirty="0">
                <a:solidFill>
                  <a:schemeClr val="bg1"/>
                </a:solidFill>
              </a:rPr>
              <a:t>3</a:t>
            </a:r>
            <a:r>
              <a:rPr lang="en-US" altLang="zh-CN" sz="2400" dirty="0">
                <a:solidFill>
                  <a:schemeClr val="bg1"/>
                </a:solidFill>
              </a:rPr>
              <a:t>)</a:t>
            </a:r>
            <a:r>
              <a:rPr lang="en-US" altLang="zh-CN" sz="2400" baseline="-25000" dirty="0">
                <a:solidFill>
                  <a:schemeClr val="bg1"/>
                </a:solidFill>
              </a:rPr>
              <a:t>2</a:t>
            </a:r>
            <a:r>
              <a:rPr lang="en-US" altLang="zh-CN" sz="2400" dirty="0">
                <a:solidFill>
                  <a:schemeClr val="bg1"/>
                </a:solidFill>
              </a:rPr>
              <a:t>Cl</a:t>
            </a:r>
            <a:r>
              <a:rPr lang="en-US" altLang="zh-CN" sz="2400" baseline="-25000" dirty="0">
                <a:solidFill>
                  <a:schemeClr val="bg1"/>
                </a:solidFill>
              </a:rPr>
              <a:t>2</a:t>
            </a:r>
            <a:br>
              <a:rPr lang="en-US" altLang="zh-CN" sz="2400" dirty="0"/>
            </a:br>
            <a:endParaRPr lang="zh-CN" altLang="en-US" sz="2400" dirty="0"/>
          </a:p>
        </p:txBody>
      </p:sp>
      <p:sp>
        <p:nvSpPr>
          <p:cNvPr id="4" name="Rectangle 3">
            <a:extLst>
              <a:ext uri="{FF2B5EF4-FFF2-40B4-BE49-F238E27FC236}">
                <a16:creationId xmlns:a16="http://schemas.microsoft.com/office/drawing/2014/main" id="{F556A71B-F297-4B64-B7B7-E63BAA7C79A9}"/>
              </a:ext>
            </a:extLst>
          </p:cNvPr>
          <p:cNvSpPr txBox="1">
            <a:spLocks noChangeArrowheads="1"/>
          </p:cNvSpPr>
          <p:nvPr/>
        </p:nvSpPr>
        <p:spPr>
          <a:xfrm>
            <a:off x="928688" y="1885951"/>
            <a:ext cx="11177906" cy="39989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pPr>
            <a:r>
              <a:rPr lang="en-US" altLang="zh-CN" sz="2400" dirty="0">
                <a:cs typeface="+mn-ea"/>
              </a:rPr>
              <a:t>[Co(NH</a:t>
            </a:r>
            <a:r>
              <a:rPr lang="en-US" altLang="zh-CN" sz="2400" baseline="-25000" dirty="0">
                <a:cs typeface="+mn-ea"/>
              </a:rPr>
              <a:t>3</a:t>
            </a:r>
            <a:r>
              <a:rPr lang="en-US" altLang="zh-CN" sz="2400" dirty="0">
                <a:cs typeface="+mn-ea"/>
              </a:rPr>
              <a:t>)</a:t>
            </a:r>
            <a:r>
              <a:rPr lang="en-US" altLang="zh-CN" sz="2400" baseline="-25000" dirty="0">
                <a:cs typeface="+mn-ea"/>
              </a:rPr>
              <a:t>5</a:t>
            </a:r>
            <a:r>
              <a:rPr lang="en-US" altLang="zh-CN" sz="2400" dirty="0">
                <a:cs typeface="+mn-ea"/>
              </a:rPr>
              <a:t>H</a:t>
            </a:r>
            <a:r>
              <a:rPr lang="en-US" altLang="zh-CN" sz="2400" baseline="-25000" dirty="0">
                <a:cs typeface="+mn-ea"/>
              </a:rPr>
              <a:t>2</a:t>
            </a:r>
            <a:r>
              <a:rPr lang="en-US" altLang="zh-CN" sz="2400" dirty="0">
                <a:cs typeface="+mn-ea"/>
              </a:rPr>
              <a:t>O]Cl</a:t>
            </a:r>
            <a:r>
              <a:rPr lang="en-US" altLang="zh-CN" sz="2400" baseline="-25000" dirty="0">
                <a:cs typeface="+mn-ea"/>
              </a:rPr>
              <a:t>3</a:t>
            </a:r>
            <a:r>
              <a:rPr lang="en-US" altLang="zh-CN" sz="2400" dirty="0">
                <a:cs typeface="+mn-ea"/>
              </a:rPr>
              <a:t>              </a:t>
            </a:r>
            <a:r>
              <a:rPr lang="zh-CN" altLang="en-US" sz="2400" dirty="0">
                <a:cs typeface="+mn-ea"/>
              </a:rPr>
              <a:t>三氯化五氨</a:t>
            </a:r>
            <a:r>
              <a:rPr lang="zh-CN" altLang="en-US" b="1" dirty="0">
                <a:solidFill>
                  <a:srgbClr val="000000"/>
                </a:solidFill>
                <a:latin typeface="Times New Roman" panose="02020603050405020304" pitchFamily="18" charset="0"/>
                <a:cs typeface="+mn-ea"/>
                <a:sym typeface="Symbol" panose="05050102010706020507" pitchFamily="18" charset="2"/>
              </a:rPr>
              <a:t></a:t>
            </a:r>
            <a:r>
              <a:rPr lang="zh-CN" altLang="en-US" sz="2400" dirty="0">
                <a:cs typeface="+mn-ea"/>
              </a:rPr>
              <a:t>一水</a:t>
            </a:r>
            <a:r>
              <a:rPr lang="zh-CN" altLang="en-US" sz="2400" dirty="0">
                <a:solidFill>
                  <a:srgbClr val="FF0000"/>
                </a:solidFill>
                <a:cs typeface="+mn-ea"/>
              </a:rPr>
              <a:t>合</a:t>
            </a:r>
            <a:r>
              <a:rPr lang="zh-CN" altLang="en-US" sz="2400" dirty="0">
                <a:cs typeface="+mn-ea"/>
              </a:rPr>
              <a:t>钴</a:t>
            </a:r>
            <a:r>
              <a:rPr lang="zh-CN" altLang="en-US" sz="2400" dirty="0">
                <a:solidFill>
                  <a:srgbClr val="15CF19"/>
                </a:solidFill>
                <a:cs typeface="+mn-ea"/>
              </a:rPr>
              <a:t> </a:t>
            </a:r>
            <a:r>
              <a:rPr lang="en-US" altLang="zh-CN" sz="2400" dirty="0">
                <a:cs typeface="+mn-ea"/>
              </a:rPr>
              <a:t>(III) </a:t>
            </a:r>
          </a:p>
          <a:p>
            <a:pPr>
              <a:lnSpc>
                <a:spcPct val="150000"/>
              </a:lnSpc>
              <a:buFont typeface="Wingdings" panose="05000000000000000000" pitchFamily="2" charset="2"/>
              <a:buNone/>
            </a:pPr>
            <a:r>
              <a:rPr lang="en-US" altLang="zh-CN" sz="2400" dirty="0">
                <a:cs typeface="+mn-ea"/>
              </a:rPr>
              <a:t>[Fe (</a:t>
            </a:r>
            <a:r>
              <a:rPr lang="en-US" altLang="zh-CN" sz="2400" dirty="0" err="1">
                <a:cs typeface="+mn-ea"/>
              </a:rPr>
              <a:t>en</a:t>
            </a:r>
            <a:r>
              <a:rPr lang="en-US" altLang="zh-CN" sz="2400" dirty="0">
                <a:cs typeface="+mn-ea"/>
              </a:rPr>
              <a:t>)</a:t>
            </a:r>
            <a:r>
              <a:rPr lang="en-US" altLang="zh-CN" sz="2400" baseline="-25000" dirty="0">
                <a:cs typeface="+mn-ea"/>
              </a:rPr>
              <a:t>3</a:t>
            </a:r>
            <a:r>
              <a:rPr lang="en-US" altLang="zh-CN" sz="2400" dirty="0">
                <a:cs typeface="+mn-ea"/>
              </a:rPr>
              <a:t>]Cl</a:t>
            </a:r>
            <a:r>
              <a:rPr lang="en-US" altLang="zh-CN" sz="2400" baseline="-25000" dirty="0">
                <a:cs typeface="+mn-ea"/>
              </a:rPr>
              <a:t>3</a:t>
            </a:r>
            <a:r>
              <a:rPr lang="en-US" altLang="zh-CN" sz="2400" dirty="0">
                <a:cs typeface="+mn-ea"/>
              </a:rPr>
              <a:t>                        </a:t>
            </a:r>
            <a:r>
              <a:rPr lang="zh-CN" altLang="en-US" sz="2400" dirty="0">
                <a:cs typeface="+mn-ea"/>
              </a:rPr>
              <a:t>三氯化三</a:t>
            </a:r>
            <a:r>
              <a:rPr lang="en-US" altLang="zh-CN" sz="2400" dirty="0">
                <a:cs typeface="+mn-ea"/>
              </a:rPr>
              <a:t>(</a:t>
            </a:r>
            <a:r>
              <a:rPr lang="zh-CN" altLang="en-US" sz="2400" dirty="0">
                <a:cs typeface="+mn-ea"/>
              </a:rPr>
              <a:t>乙二胺</a:t>
            </a:r>
            <a:r>
              <a:rPr lang="en-US" altLang="zh-CN" sz="2400" dirty="0">
                <a:cs typeface="+mn-ea"/>
              </a:rPr>
              <a:t>)</a:t>
            </a:r>
            <a:r>
              <a:rPr lang="zh-CN" altLang="en-US" sz="2400" dirty="0">
                <a:solidFill>
                  <a:srgbClr val="FF0000"/>
                </a:solidFill>
                <a:cs typeface="+mn-ea"/>
              </a:rPr>
              <a:t>合</a:t>
            </a:r>
            <a:r>
              <a:rPr lang="zh-CN" altLang="en-US" sz="2400" dirty="0">
                <a:cs typeface="+mn-ea"/>
              </a:rPr>
              <a:t>铁 </a:t>
            </a:r>
            <a:r>
              <a:rPr lang="en-US" altLang="zh-CN" sz="2400" dirty="0">
                <a:cs typeface="+mn-ea"/>
              </a:rPr>
              <a:t>(III)</a:t>
            </a:r>
          </a:p>
          <a:p>
            <a:pPr>
              <a:lnSpc>
                <a:spcPct val="150000"/>
              </a:lnSpc>
              <a:buFont typeface="Wingdings" panose="05000000000000000000" pitchFamily="2" charset="2"/>
              <a:buNone/>
            </a:pPr>
            <a:r>
              <a:rPr lang="en-US" altLang="zh-CN" sz="2400" dirty="0">
                <a:cs typeface="+mn-ea"/>
              </a:rPr>
              <a:t>[Fe(CO)</a:t>
            </a:r>
            <a:r>
              <a:rPr lang="en-US" altLang="zh-CN" sz="2400" baseline="-25000" dirty="0">
                <a:cs typeface="+mn-ea"/>
              </a:rPr>
              <a:t>5</a:t>
            </a:r>
            <a:r>
              <a:rPr lang="en-US" altLang="zh-CN" sz="2400" dirty="0">
                <a:cs typeface="+mn-ea"/>
              </a:rPr>
              <a:t>]                            </a:t>
            </a:r>
            <a:r>
              <a:rPr lang="zh-CN" altLang="en-US" sz="2400" dirty="0">
                <a:cs typeface="+mn-ea"/>
              </a:rPr>
              <a:t>五羰基</a:t>
            </a:r>
            <a:r>
              <a:rPr lang="zh-CN" altLang="en-US" sz="2400" dirty="0">
                <a:solidFill>
                  <a:srgbClr val="FF0000"/>
                </a:solidFill>
                <a:cs typeface="+mn-ea"/>
              </a:rPr>
              <a:t>合</a:t>
            </a:r>
            <a:r>
              <a:rPr lang="zh-CN" altLang="en-US" sz="2400" dirty="0">
                <a:cs typeface="+mn-ea"/>
              </a:rPr>
              <a:t>铁</a:t>
            </a:r>
            <a:r>
              <a:rPr lang="en-US" altLang="zh-CN" sz="2400" dirty="0">
                <a:cs typeface="+mn-ea"/>
              </a:rPr>
              <a:t>(0)</a:t>
            </a:r>
          </a:p>
          <a:p>
            <a:pPr>
              <a:lnSpc>
                <a:spcPct val="150000"/>
              </a:lnSpc>
              <a:buFont typeface="Wingdings" panose="05000000000000000000" pitchFamily="2" charset="2"/>
              <a:buNone/>
            </a:pPr>
            <a:r>
              <a:rPr lang="en-US" altLang="zh-CN" sz="2400" dirty="0">
                <a:cs typeface="+mn-ea"/>
              </a:rPr>
              <a:t>Na</a:t>
            </a:r>
            <a:r>
              <a:rPr lang="en-US" altLang="zh-CN" sz="2400" baseline="-25000" dirty="0">
                <a:cs typeface="+mn-ea"/>
              </a:rPr>
              <a:t>3</a:t>
            </a:r>
            <a:r>
              <a:rPr lang="en-US" altLang="zh-CN" sz="2400" dirty="0">
                <a:cs typeface="+mn-ea"/>
              </a:rPr>
              <a:t>[Fe(CN)</a:t>
            </a:r>
            <a:r>
              <a:rPr lang="en-US" altLang="zh-CN" sz="2400" baseline="-25000" dirty="0">
                <a:cs typeface="+mn-ea"/>
              </a:rPr>
              <a:t>5</a:t>
            </a:r>
            <a:r>
              <a:rPr lang="en-US" altLang="zh-CN" sz="2400" dirty="0">
                <a:cs typeface="+mn-ea"/>
              </a:rPr>
              <a:t>CO]                 </a:t>
            </a:r>
            <a:r>
              <a:rPr lang="zh-CN" altLang="en-US" sz="2400" dirty="0">
                <a:cs typeface="+mn-ea"/>
              </a:rPr>
              <a:t>五氰</a:t>
            </a:r>
            <a:r>
              <a:rPr lang="zh-CN" altLang="en-US" b="1" dirty="0">
                <a:solidFill>
                  <a:srgbClr val="000000"/>
                </a:solidFill>
                <a:latin typeface="Times New Roman" panose="02020603050405020304" pitchFamily="18" charset="0"/>
                <a:cs typeface="+mn-ea"/>
                <a:sym typeface="Symbol" panose="05050102010706020507" pitchFamily="18" charset="2"/>
              </a:rPr>
              <a:t></a:t>
            </a:r>
            <a:r>
              <a:rPr lang="zh-CN" altLang="en-US" sz="2400" dirty="0">
                <a:cs typeface="+mn-ea"/>
              </a:rPr>
              <a:t>羰基</a:t>
            </a:r>
            <a:r>
              <a:rPr lang="zh-CN" altLang="en-US" sz="2400" dirty="0">
                <a:solidFill>
                  <a:srgbClr val="FF0000"/>
                </a:solidFill>
                <a:cs typeface="+mn-ea"/>
              </a:rPr>
              <a:t>合</a:t>
            </a:r>
            <a:r>
              <a:rPr lang="zh-CN" altLang="en-US" sz="2400" dirty="0">
                <a:cs typeface="+mn-ea"/>
              </a:rPr>
              <a:t>铁</a:t>
            </a:r>
            <a:r>
              <a:rPr lang="en-US" altLang="zh-CN" sz="2400" dirty="0">
                <a:cs typeface="+mn-ea"/>
              </a:rPr>
              <a:t>(II)</a:t>
            </a:r>
            <a:r>
              <a:rPr lang="zh-CN" altLang="en-US" sz="2400" dirty="0">
                <a:solidFill>
                  <a:srgbClr val="C00000"/>
                </a:solidFill>
                <a:cs typeface="+mn-ea"/>
              </a:rPr>
              <a:t>酸</a:t>
            </a:r>
            <a:r>
              <a:rPr lang="zh-CN" altLang="en-US" sz="2400" dirty="0">
                <a:cs typeface="+mn-ea"/>
              </a:rPr>
              <a:t>钠</a:t>
            </a:r>
            <a:r>
              <a:rPr lang="en-US" altLang="zh-CN" sz="2400" dirty="0">
                <a:cs typeface="+mn-ea"/>
              </a:rPr>
              <a:t> </a:t>
            </a:r>
          </a:p>
          <a:p>
            <a:pPr>
              <a:lnSpc>
                <a:spcPct val="150000"/>
              </a:lnSpc>
              <a:buNone/>
            </a:pPr>
            <a:r>
              <a:rPr lang="en-US" altLang="zh-CN" sz="2400" dirty="0"/>
              <a:t>Na</a:t>
            </a:r>
            <a:r>
              <a:rPr lang="en-US" altLang="zh-CN" sz="2400" dirty="0">
                <a:solidFill>
                  <a:srgbClr val="0070C0"/>
                </a:solidFill>
                <a:latin typeface="Times New Roman" panose="02020603050405020304" pitchFamily="18" charset="0"/>
                <a:cs typeface="+mn-ea"/>
              </a:rPr>
              <a:t>[Co(CO)</a:t>
            </a:r>
            <a:r>
              <a:rPr lang="en-US" altLang="zh-CN" sz="2400" baseline="-25000" dirty="0">
                <a:solidFill>
                  <a:srgbClr val="0070C0"/>
                </a:solidFill>
                <a:latin typeface="Times New Roman" panose="02020603050405020304" pitchFamily="18" charset="0"/>
                <a:cs typeface="+mn-ea"/>
              </a:rPr>
              <a:t>4</a:t>
            </a:r>
            <a:r>
              <a:rPr lang="en-US" altLang="zh-CN" sz="2400" dirty="0">
                <a:solidFill>
                  <a:srgbClr val="0070C0"/>
                </a:solidFill>
                <a:latin typeface="Times New Roman" panose="02020603050405020304" pitchFamily="18" charset="0"/>
                <a:cs typeface="+mn-ea"/>
              </a:rPr>
              <a:t>]                       </a:t>
            </a:r>
            <a:r>
              <a:rPr lang="zh-CN" altLang="en-US" sz="2400" dirty="0">
                <a:cs typeface="+mn-ea"/>
              </a:rPr>
              <a:t>四羰基</a:t>
            </a:r>
            <a:r>
              <a:rPr lang="zh-CN" altLang="en-US" sz="2400" dirty="0">
                <a:solidFill>
                  <a:srgbClr val="FF0000"/>
                </a:solidFill>
                <a:cs typeface="+mn-ea"/>
              </a:rPr>
              <a:t>合</a:t>
            </a:r>
            <a:r>
              <a:rPr lang="zh-CN" altLang="en-US" sz="2400" dirty="0">
                <a:cs typeface="+mn-ea"/>
              </a:rPr>
              <a:t>钴</a:t>
            </a:r>
            <a:r>
              <a:rPr lang="en-US" altLang="zh-CN" sz="2400" dirty="0">
                <a:cs typeface="+mn-ea"/>
              </a:rPr>
              <a:t>(-I)</a:t>
            </a:r>
            <a:r>
              <a:rPr lang="zh-CN" altLang="en-US" sz="2400" dirty="0">
                <a:solidFill>
                  <a:srgbClr val="C00000"/>
                </a:solidFill>
                <a:cs typeface="+mn-ea"/>
              </a:rPr>
              <a:t>酸</a:t>
            </a:r>
            <a:r>
              <a:rPr lang="zh-CN" altLang="en-US" sz="2400" dirty="0">
                <a:cs typeface="+mn-ea"/>
              </a:rPr>
              <a:t>钠</a:t>
            </a:r>
            <a:endParaRPr lang="en-US" altLang="zh-CN" sz="2400" dirty="0">
              <a:cs typeface="+mn-ea"/>
            </a:endParaRPr>
          </a:p>
          <a:p>
            <a:pPr>
              <a:lnSpc>
                <a:spcPct val="150000"/>
              </a:lnSpc>
              <a:buNone/>
            </a:pPr>
            <a:r>
              <a:rPr lang="en-US" altLang="zh-CN" sz="2400" dirty="0">
                <a:cs typeface="+mn-ea"/>
              </a:rPr>
              <a:t>K[Pt (C</a:t>
            </a:r>
            <a:r>
              <a:rPr lang="en-US" altLang="zh-CN" sz="2400" baseline="-25000" dirty="0">
                <a:cs typeface="+mn-ea"/>
              </a:rPr>
              <a:t>2</a:t>
            </a:r>
            <a:r>
              <a:rPr lang="en-US" altLang="zh-CN" sz="2400" dirty="0">
                <a:cs typeface="+mn-ea"/>
              </a:rPr>
              <a:t>H</a:t>
            </a:r>
            <a:r>
              <a:rPr lang="en-US" altLang="zh-CN" sz="2400" baseline="-25000" dirty="0">
                <a:cs typeface="+mn-ea"/>
              </a:rPr>
              <a:t>4</a:t>
            </a:r>
            <a:r>
              <a:rPr lang="en-US" altLang="zh-CN" sz="2400" dirty="0">
                <a:cs typeface="+mn-ea"/>
              </a:rPr>
              <a:t>)Cl</a:t>
            </a:r>
            <a:r>
              <a:rPr lang="en-US" altLang="zh-CN" sz="2400" baseline="-25000" dirty="0">
                <a:cs typeface="+mn-ea"/>
              </a:rPr>
              <a:t>3</a:t>
            </a:r>
            <a:r>
              <a:rPr lang="en-US" altLang="zh-CN" sz="2400" dirty="0">
                <a:cs typeface="+mn-ea"/>
              </a:rPr>
              <a:t>]</a:t>
            </a:r>
            <a:r>
              <a:rPr lang="en-US" altLang="zh-CN" sz="2400" baseline="-25000" dirty="0">
                <a:cs typeface="+mn-ea"/>
              </a:rPr>
              <a:t>                            </a:t>
            </a:r>
            <a:r>
              <a:rPr lang="zh-CN" altLang="en-US" sz="2400" dirty="0"/>
              <a:t>三氯</a:t>
            </a:r>
            <a:r>
              <a:rPr lang="zh-CN" altLang="en-US" sz="2400" b="1" dirty="0">
                <a:solidFill>
                  <a:srgbClr val="000000"/>
                </a:solidFill>
                <a:latin typeface="Times New Roman" panose="02020603050405020304" pitchFamily="18" charset="0"/>
                <a:cs typeface="+mn-ea"/>
                <a:sym typeface="Symbol" panose="05050102010706020507" pitchFamily="18" charset="2"/>
              </a:rPr>
              <a:t> </a:t>
            </a:r>
            <a:r>
              <a:rPr lang="en-US" altLang="zh-CN" sz="2400" dirty="0"/>
              <a:t>(</a:t>
            </a:r>
            <a:r>
              <a:rPr lang="zh-CN" altLang="en-US" sz="2400" dirty="0"/>
              <a:t>乙烯</a:t>
            </a:r>
            <a:r>
              <a:rPr lang="en-US" altLang="zh-CN" sz="2400" dirty="0"/>
              <a:t>)</a:t>
            </a:r>
            <a:r>
              <a:rPr lang="zh-CN" altLang="en-US" sz="2400" dirty="0">
                <a:solidFill>
                  <a:srgbClr val="FF0000"/>
                </a:solidFill>
              </a:rPr>
              <a:t>合</a:t>
            </a:r>
            <a:r>
              <a:rPr lang="zh-CN" altLang="en-US" sz="2400" dirty="0"/>
              <a:t>铂</a:t>
            </a:r>
            <a:r>
              <a:rPr lang="en-US" altLang="zh-CN" sz="2400" dirty="0"/>
              <a:t>(II)</a:t>
            </a:r>
            <a:r>
              <a:rPr lang="zh-CN" altLang="en-US" sz="2400" dirty="0">
                <a:solidFill>
                  <a:srgbClr val="C00000"/>
                </a:solidFill>
              </a:rPr>
              <a:t>酸</a:t>
            </a:r>
            <a:r>
              <a:rPr lang="zh-CN" altLang="en-US" sz="2400" dirty="0"/>
              <a:t>钾     三氯</a:t>
            </a:r>
            <a:r>
              <a:rPr lang="zh-CN" altLang="en-US" sz="2400" b="1" dirty="0">
                <a:solidFill>
                  <a:srgbClr val="000000"/>
                </a:solidFill>
                <a:latin typeface="Times New Roman" panose="02020603050405020304" pitchFamily="18" charset="0"/>
                <a:cs typeface="+mn-ea"/>
                <a:sym typeface="Symbol" panose="05050102010706020507" pitchFamily="18" charset="2"/>
              </a:rPr>
              <a:t></a:t>
            </a:r>
            <a:r>
              <a:rPr lang="en-US" altLang="zh-CN" sz="2400" dirty="0"/>
              <a:t>(</a:t>
            </a:r>
            <a:r>
              <a:rPr lang="en-US" altLang="zh-CN" sz="2400" b="1" i="1" dirty="0">
                <a:solidFill>
                  <a:srgbClr val="FF0000"/>
                </a:solidFill>
              </a:rPr>
              <a:t>ƞ</a:t>
            </a:r>
            <a:r>
              <a:rPr lang="en-US" altLang="zh-CN" sz="2400" dirty="0"/>
              <a:t>-</a:t>
            </a:r>
            <a:r>
              <a:rPr lang="zh-CN" altLang="en-US" sz="2400" dirty="0"/>
              <a:t>乙烯</a:t>
            </a:r>
            <a:r>
              <a:rPr lang="en-US" altLang="zh-CN" sz="2400" dirty="0"/>
              <a:t>)</a:t>
            </a:r>
            <a:r>
              <a:rPr lang="zh-CN" altLang="en-US" sz="2400" dirty="0"/>
              <a:t>合铂</a:t>
            </a:r>
            <a:r>
              <a:rPr lang="en-US" altLang="zh-CN" sz="2400" dirty="0"/>
              <a:t>(II)</a:t>
            </a:r>
            <a:r>
              <a:rPr lang="zh-CN" altLang="en-US" sz="2400" dirty="0"/>
              <a:t>酸钾</a:t>
            </a:r>
            <a:endParaRPr lang="en-US" altLang="zh-CN" sz="2400" dirty="0"/>
          </a:p>
          <a:p>
            <a:pPr>
              <a:lnSpc>
                <a:spcPct val="150000"/>
              </a:lnSpc>
              <a:buNone/>
            </a:pPr>
            <a:r>
              <a:rPr lang="en-US" altLang="zh-CN" sz="2400" dirty="0">
                <a:latin typeface="Times New Roman" panose="02020603050405020304" pitchFamily="18" charset="0"/>
                <a:cs typeface="+mn-ea"/>
              </a:rPr>
              <a:t>[Pt</a:t>
            </a:r>
            <a:r>
              <a:rPr lang="en-US" altLang="zh-CN" sz="2400" dirty="0"/>
              <a:t>(NH</a:t>
            </a:r>
            <a:r>
              <a:rPr lang="en-US" altLang="zh-CN" sz="2400" baseline="-25000" dirty="0"/>
              <a:t>3</a:t>
            </a:r>
            <a:r>
              <a:rPr lang="en-US" altLang="zh-CN" sz="2400" dirty="0"/>
              <a:t>)</a:t>
            </a:r>
            <a:r>
              <a:rPr lang="en-US" altLang="zh-CN" sz="2400" baseline="-25000" dirty="0"/>
              <a:t>2</a:t>
            </a:r>
            <a:r>
              <a:rPr lang="en-US" altLang="zh-CN" sz="2400" dirty="0"/>
              <a:t>Cl</a:t>
            </a:r>
            <a:r>
              <a:rPr lang="en-US" altLang="zh-CN" sz="2400" baseline="-25000" dirty="0"/>
              <a:t>2</a:t>
            </a:r>
            <a:r>
              <a:rPr lang="en-US" altLang="zh-CN" sz="2400" dirty="0">
                <a:latin typeface="Times New Roman" panose="02020603050405020304" pitchFamily="18" charset="0"/>
                <a:cs typeface="+mn-ea"/>
              </a:rPr>
              <a:t>)][Pt</a:t>
            </a:r>
            <a:r>
              <a:rPr lang="en-US" altLang="zh-CN" sz="2400" dirty="0"/>
              <a:t>Cl</a:t>
            </a:r>
            <a:r>
              <a:rPr lang="en-US" altLang="zh-CN" sz="2400" baseline="-25000" dirty="0"/>
              <a:t>4</a:t>
            </a:r>
            <a:r>
              <a:rPr lang="en-US" altLang="zh-CN" sz="2400" dirty="0">
                <a:latin typeface="Times New Roman" panose="02020603050405020304" pitchFamily="18" charset="0"/>
                <a:cs typeface="+mn-ea"/>
              </a:rPr>
              <a:t>]         </a:t>
            </a:r>
            <a:r>
              <a:rPr lang="zh-CN" altLang="en-US" sz="2400" dirty="0">
                <a:latin typeface="Times New Roman" panose="02020603050405020304" pitchFamily="18" charset="0"/>
                <a:cs typeface="+mn-ea"/>
              </a:rPr>
              <a:t>四氯</a:t>
            </a:r>
            <a:r>
              <a:rPr lang="zh-CN" altLang="en-US" sz="2400" dirty="0">
                <a:solidFill>
                  <a:srgbClr val="FF0000"/>
                </a:solidFill>
                <a:latin typeface="Times New Roman" panose="02020603050405020304" pitchFamily="18" charset="0"/>
                <a:cs typeface="+mn-ea"/>
              </a:rPr>
              <a:t>合</a:t>
            </a:r>
            <a:r>
              <a:rPr lang="zh-CN" altLang="en-US" sz="2400" dirty="0">
                <a:latin typeface="Times New Roman" panose="02020603050405020304" pitchFamily="18" charset="0"/>
                <a:cs typeface="+mn-ea"/>
              </a:rPr>
              <a:t>铂</a:t>
            </a:r>
            <a:r>
              <a:rPr lang="en-US" altLang="zh-CN" sz="2400" dirty="0">
                <a:cs typeface="+mn-ea"/>
              </a:rPr>
              <a:t>(II)</a:t>
            </a:r>
            <a:r>
              <a:rPr lang="zh-CN" altLang="en-US" sz="2400" dirty="0">
                <a:solidFill>
                  <a:srgbClr val="C00000"/>
                </a:solidFill>
                <a:latin typeface="Times New Roman" panose="02020603050405020304" pitchFamily="18" charset="0"/>
                <a:cs typeface="+mn-ea"/>
              </a:rPr>
              <a:t>酸</a:t>
            </a:r>
            <a:r>
              <a:rPr lang="zh-CN" altLang="en-US" sz="2400" dirty="0">
                <a:latin typeface="Times New Roman" panose="02020603050405020304" pitchFamily="18" charset="0"/>
                <a:cs typeface="+mn-ea"/>
              </a:rPr>
              <a:t>二氯</a:t>
            </a:r>
            <a:r>
              <a:rPr lang="zh-CN" altLang="en-US" sz="2400" b="1" dirty="0">
                <a:solidFill>
                  <a:srgbClr val="000000"/>
                </a:solidFill>
                <a:latin typeface="Times New Roman" panose="02020603050405020304" pitchFamily="18" charset="0"/>
                <a:cs typeface="+mn-ea"/>
                <a:sym typeface="Symbol" panose="05050102010706020507" pitchFamily="18" charset="2"/>
              </a:rPr>
              <a:t></a:t>
            </a:r>
            <a:r>
              <a:rPr lang="zh-CN" altLang="en-US" sz="2400" dirty="0">
                <a:latin typeface="Times New Roman" panose="02020603050405020304" pitchFamily="18" charset="0"/>
                <a:cs typeface="+mn-ea"/>
              </a:rPr>
              <a:t>二氨</a:t>
            </a:r>
            <a:r>
              <a:rPr lang="zh-CN" altLang="en-US" sz="2400" dirty="0">
                <a:solidFill>
                  <a:srgbClr val="FF0000"/>
                </a:solidFill>
                <a:latin typeface="Times New Roman" panose="02020603050405020304" pitchFamily="18" charset="0"/>
                <a:cs typeface="+mn-ea"/>
              </a:rPr>
              <a:t>合</a:t>
            </a:r>
            <a:r>
              <a:rPr lang="zh-CN" altLang="en-US" sz="2400" dirty="0">
                <a:latin typeface="Times New Roman" panose="02020603050405020304" pitchFamily="18" charset="0"/>
                <a:cs typeface="+mn-ea"/>
              </a:rPr>
              <a:t>铂</a:t>
            </a:r>
            <a:r>
              <a:rPr lang="en-US" altLang="zh-CN" sz="2400" dirty="0">
                <a:cs typeface="+mn-ea"/>
              </a:rPr>
              <a:t>(IV)</a:t>
            </a:r>
            <a:br>
              <a:rPr lang="en-US" altLang="zh-CN" sz="2400" dirty="0"/>
            </a:br>
            <a:endParaRPr lang="zh-CN" altLang="en-US" sz="2400" dirty="0">
              <a:cs typeface="+mn-ea"/>
            </a:endParaRPr>
          </a:p>
          <a:p>
            <a:pPr>
              <a:lnSpc>
                <a:spcPct val="150000"/>
              </a:lnSpc>
              <a:buFont typeface="Wingdings" panose="05000000000000000000" pitchFamily="2" charset="2"/>
              <a:buNone/>
            </a:pPr>
            <a:endParaRPr lang="zh-CN" altLang="en-US" dirty="0">
              <a:cs typeface="+mn-ea"/>
            </a:endParaRPr>
          </a:p>
          <a:p>
            <a:pPr>
              <a:buFont typeface="Wingdings" panose="05000000000000000000" pitchFamily="2" charset="2"/>
              <a:buNone/>
            </a:pPr>
            <a:r>
              <a:rPr lang="en-US" altLang="zh-CN" b="1" dirty="0">
                <a:cs typeface="+mn-ea"/>
              </a:rPr>
              <a:t>  </a:t>
            </a:r>
            <a:endParaRPr lang="zh-CN" altLang="en-US" b="1" dirty="0">
              <a:cs typeface="+mn-ea"/>
            </a:endParaRPr>
          </a:p>
        </p:txBody>
      </p:sp>
      <p:sp>
        <p:nvSpPr>
          <p:cNvPr id="6" name="文本框 5">
            <a:extLst>
              <a:ext uri="{FF2B5EF4-FFF2-40B4-BE49-F238E27FC236}">
                <a16:creationId xmlns:a16="http://schemas.microsoft.com/office/drawing/2014/main" id="{E278D48E-1D3D-4B13-97B3-3D2C267EDDC0}"/>
              </a:ext>
            </a:extLst>
          </p:cNvPr>
          <p:cNvSpPr txBox="1"/>
          <p:nvPr/>
        </p:nvSpPr>
        <p:spPr>
          <a:xfrm>
            <a:off x="290513" y="2066926"/>
            <a:ext cx="638175" cy="523220"/>
          </a:xfrm>
          <a:prstGeom prst="rect">
            <a:avLst/>
          </a:prstGeom>
          <a:noFill/>
        </p:spPr>
        <p:txBody>
          <a:bodyPr wrap="square" rtlCol="0">
            <a:spAutoFit/>
          </a:bodyPr>
          <a:lstStyle/>
          <a:p>
            <a:r>
              <a:rPr lang="zh-CN" altLang="en-US" sz="2800" dirty="0"/>
              <a:t>答</a:t>
            </a:r>
          </a:p>
        </p:txBody>
      </p:sp>
      <p:sp>
        <p:nvSpPr>
          <p:cNvPr id="7" name="灯片编号占位符 6">
            <a:extLst>
              <a:ext uri="{FF2B5EF4-FFF2-40B4-BE49-F238E27FC236}">
                <a16:creationId xmlns:a16="http://schemas.microsoft.com/office/drawing/2014/main" id="{F00FFC63-E9CE-40F9-BC97-86FEE2625BAF}"/>
              </a:ext>
            </a:extLst>
          </p:cNvPr>
          <p:cNvSpPr>
            <a:spLocks noGrp="1"/>
          </p:cNvSpPr>
          <p:nvPr>
            <p:ph type="sldNum" sz="quarter" idx="12"/>
          </p:nvPr>
        </p:nvSpPr>
        <p:spPr/>
        <p:txBody>
          <a:bodyPr/>
          <a:lstStyle/>
          <a:p>
            <a:fld id="{25F43C6C-6CC1-4831-8DEA-3206EFFA1157}" type="slidenum">
              <a:rPr lang="zh-CN" altLang="en-US" smtClean="0"/>
              <a:t>30</a:t>
            </a:fld>
            <a:endParaRPr lang="zh-CN" altLang="en-US" dirty="0"/>
          </a:p>
        </p:txBody>
      </p:sp>
    </p:spTree>
    <p:extLst>
      <p:ext uri="{BB962C8B-B14F-4D97-AF65-F5344CB8AC3E}">
        <p14:creationId xmlns:p14="http://schemas.microsoft.com/office/powerpoint/2010/main" val="25986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blinds(horizontal)">
                                      <p:cBhvr>
                                        <p:cTn id="4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654E0C-755B-41DF-A244-4DCD8BF9F6DF}"/>
              </a:ext>
            </a:extLst>
          </p:cNvPr>
          <p:cNvSpPr txBox="1">
            <a:spLocks noChangeArrowheads="1"/>
          </p:cNvSpPr>
          <p:nvPr/>
        </p:nvSpPr>
        <p:spPr>
          <a:xfrm>
            <a:off x="995363" y="503396"/>
            <a:ext cx="8172450" cy="17319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en-US" altLang="zh-CN" sz="2800" dirty="0">
                <a:solidFill>
                  <a:schemeClr val="tx1">
                    <a:lumMod val="50000"/>
                  </a:schemeClr>
                </a:solidFill>
                <a:latin typeface="Times New Roman" panose="02020603050405020304" pitchFamily="18" charset="0"/>
                <a:ea typeface="+mn-ea"/>
                <a:cs typeface="+mn-ea"/>
              </a:rPr>
              <a:t>Na</a:t>
            </a:r>
            <a:r>
              <a:rPr lang="en-US" altLang="zh-CN" sz="2800" baseline="-25000" dirty="0">
                <a:solidFill>
                  <a:schemeClr val="tx1">
                    <a:lumMod val="50000"/>
                  </a:schemeClr>
                </a:solidFill>
                <a:latin typeface="Times New Roman" panose="02020603050405020304" pitchFamily="18" charset="0"/>
                <a:ea typeface="+mn-ea"/>
                <a:cs typeface="+mn-ea"/>
              </a:rPr>
              <a:t>3</a:t>
            </a:r>
            <a:r>
              <a:rPr lang="en-US" altLang="zh-CN" sz="2800" dirty="0">
                <a:solidFill>
                  <a:schemeClr val="tx1">
                    <a:lumMod val="50000"/>
                  </a:schemeClr>
                </a:solidFill>
                <a:latin typeface="Times New Roman" panose="02020603050405020304" pitchFamily="18" charset="0"/>
                <a:ea typeface="+mn-ea"/>
                <a:cs typeface="+mn-ea"/>
              </a:rPr>
              <a:t>[Ag(S</a:t>
            </a:r>
            <a:r>
              <a:rPr lang="en-US" altLang="zh-CN" sz="2800" baseline="-25000" dirty="0">
                <a:solidFill>
                  <a:schemeClr val="tx1">
                    <a:lumMod val="50000"/>
                  </a:schemeClr>
                </a:solidFill>
                <a:latin typeface="Times New Roman" panose="02020603050405020304" pitchFamily="18" charset="0"/>
                <a:ea typeface="+mn-ea"/>
                <a:cs typeface="+mn-ea"/>
              </a:rPr>
              <a:t>2</a:t>
            </a:r>
            <a:r>
              <a:rPr lang="en-US" altLang="zh-CN" sz="2800" dirty="0">
                <a:solidFill>
                  <a:schemeClr val="tx1">
                    <a:lumMod val="50000"/>
                  </a:schemeClr>
                </a:solidFill>
                <a:latin typeface="Times New Roman" panose="02020603050405020304" pitchFamily="18" charset="0"/>
                <a:ea typeface="+mn-ea"/>
                <a:cs typeface="+mn-ea"/>
              </a:rPr>
              <a:t>O</a:t>
            </a:r>
            <a:r>
              <a:rPr lang="en-US" altLang="zh-CN" sz="2800" baseline="-25000" dirty="0">
                <a:solidFill>
                  <a:schemeClr val="tx1">
                    <a:lumMod val="50000"/>
                  </a:schemeClr>
                </a:solidFill>
                <a:latin typeface="Times New Roman" panose="02020603050405020304" pitchFamily="18" charset="0"/>
                <a:ea typeface="+mn-ea"/>
                <a:cs typeface="+mn-ea"/>
              </a:rPr>
              <a:t>3</a:t>
            </a:r>
            <a:r>
              <a:rPr lang="en-US" altLang="zh-CN" sz="2800" dirty="0">
                <a:solidFill>
                  <a:schemeClr val="tx1">
                    <a:lumMod val="50000"/>
                  </a:schemeClr>
                </a:solidFill>
                <a:latin typeface="Times New Roman" panose="02020603050405020304" pitchFamily="18" charset="0"/>
                <a:ea typeface="+mn-ea"/>
                <a:cs typeface="+mn-ea"/>
              </a:rPr>
              <a:t>)</a:t>
            </a:r>
            <a:r>
              <a:rPr lang="en-US" altLang="zh-CN" sz="2800" baseline="-25000" dirty="0">
                <a:solidFill>
                  <a:schemeClr val="tx1">
                    <a:lumMod val="50000"/>
                  </a:schemeClr>
                </a:solidFill>
                <a:latin typeface="Times New Roman" panose="02020603050405020304" pitchFamily="18" charset="0"/>
                <a:ea typeface="+mn-ea"/>
                <a:cs typeface="+mn-ea"/>
              </a:rPr>
              <a:t>2</a:t>
            </a:r>
            <a:r>
              <a:rPr lang="en-US" altLang="zh-CN" sz="2800" dirty="0">
                <a:solidFill>
                  <a:schemeClr val="tx1">
                    <a:lumMod val="50000"/>
                  </a:schemeClr>
                </a:solidFill>
                <a:latin typeface="Times New Roman" panose="02020603050405020304" pitchFamily="18" charset="0"/>
                <a:ea typeface="+mn-ea"/>
                <a:cs typeface="+mn-ea"/>
              </a:rPr>
              <a:t>] </a:t>
            </a:r>
            <a:br>
              <a:rPr lang="en-US" altLang="zh-CN" sz="2800" b="0" dirty="0">
                <a:latin typeface="Times New Roman" panose="02020603050405020304" pitchFamily="18" charset="0"/>
                <a:ea typeface="+mn-ea"/>
                <a:cs typeface="+mn-ea"/>
              </a:rPr>
            </a:br>
            <a:endParaRPr lang="en-US" altLang="zh-CN" sz="2800" b="0" dirty="0">
              <a:latin typeface="Times New Roman" panose="02020603050405020304" pitchFamily="18" charset="0"/>
              <a:ea typeface="+mn-ea"/>
              <a:cs typeface="+mn-ea"/>
            </a:endParaRPr>
          </a:p>
        </p:txBody>
      </p:sp>
      <p:sp>
        <p:nvSpPr>
          <p:cNvPr id="4" name="Rectangle 3">
            <a:extLst>
              <a:ext uri="{FF2B5EF4-FFF2-40B4-BE49-F238E27FC236}">
                <a16:creationId xmlns:a16="http://schemas.microsoft.com/office/drawing/2014/main" id="{D3C5FBE1-C1E8-4B89-A4DB-C4B8323A3BFF}"/>
              </a:ext>
            </a:extLst>
          </p:cNvPr>
          <p:cNvSpPr txBox="1">
            <a:spLocks noChangeArrowheads="1"/>
          </p:cNvSpPr>
          <p:nvPr/>
        </p:nvSpPr>
        <p:spPr>
          <a:xfrm>
            <a:off x="900113" y="452438"/>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 typeface="Wingdings" panose="05000000000000000000" pitchFamily="2" charset="2"/>
              <a:buNone/>
            </a:pPr>
            <a:endParaRPr lang="zh-CN" altLang="en-US" b="1" dirty="0">
              <a:latin typeface="Times New Roman" panose="02020603050405020304" pitchFamily="18" charset="0"/>
              <a:cs typeface="+mn-ea"/>
            </a:endParaRPr>
          </a:p>
        </p:txBody>
      </p:sp>
      <p:sp>
        <p:nvSpPr>
          <p:cNvPr id="5" name="Text Box 4">
            <a:extLst>
              <a:ext uri="{FF2B5EF4-FFF2-40B4-BE49-F238E27FC236}">
                <a16:creationId xmlns:a16="http://schemas.microsoft.com/office/drawing/2014/main" id="{73C0DFB3-419A-4CA8-BD5B-22C9E3AF42B4}"/>
              </a:ext>
            </a:extLst>
          </p:cNvPr>
          <p:cNvSpPr txBox="1">
            <a:spLocks noChangeArrowheads="1"/>
          </p:cNvSpPr>
          <p:nvPr/>
        </p:nvSpPr>
        <p:spPr bwMode="auto">
          <a:xfrm>
            <a:off x="995363" y="2286316"/>
            <a:ext cx="96821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None/>
            </a:pPr>
            <a:r>
              <a:rPr lang="en-US" altLang="zh-CN" sz="2800" b="1" dirty="0">
                <a:solidFill>
                  <a:schemeClr val="tx1">
                    <a:lumMod val="50000"/>
                  </a:schemeClr>
                </a:solidFill>
                <a:latin typeface="Times New Roman" panose="02020603050405020304" pitchFamily="18" charset="0"/>
                <a:cs typeface="+mn-ea"/>
              </a:rPr>
              <a:t>NH</a:t>
            </a:r>
            <a:r>
              <a:rPr lang="en-US" altLang="zh-CN" sz="2800" b="1" baseline="-25000" dirty="0">
                <a:solidFill>
                  <a:schemeClr val="tx1">
                    <a:lumMod val="50000"/>
                  </a:schemeClr>
                </a:solidFill>
                <a:latin typeface="Times New Roman" panose="02020603050405020304" pitchFamily="18" charset="0"/>
                <a:cs typeface="+mn-ea"/>
              </a:rPr>
              <a:t>4</a:t>
            </a:r>
            <a:r>
              <a:rPr lang="en-US" altLang="zh-CN" sz="2800" b="1" dirty="0">
                <a:solidFill>
                  <a:schemeClr val="tx1">
                    <a:lumMod val="50000"/>
                  </a:schemeClr>
                </a:solidFill>
                <a:latin typeface="Times New Roman" panose="02020603050405020304" pitchFamily="18" charset="0"/>
                <a:cs typeface="+mn-ea"/>
              </a:rPr>
              <a:t>[Cr(NCS)</a:t>
            </a:r>
            <a:r>
              <a:rPr lang="en-US" altLang="zh-CN" sz="2800" b="1" baseline="-25000" dirty="0">
                <a:solidFill>
                  <a:schemeClr val="tx1">
                    <a:lumMod val="50000"/>
                  </a:schemeClr>
                </a:solidFill>
                <a:latin typeface="Times New Roman" panose="02020603050405020304" pitchFamily="18" charset="0"/>
                <a:cs typeface="+mn-ea"/>
              </a:rPr>
              <a:t>4</a:t>
            </a:r>
            <a:r>
              <a:rPr lang="en-US" altLang="zh-CN" sz="2800" b="1" dirty="0">
                <a:solidFill>
                  <a:schemeClr val="tx1">
                    <a:lumMod val="50000"/>
                  </a:schemeClr>
                </a:solidFill>
                <a:latin typeface="Times New Roman" panose="02020603050405020304" pitchFamily="18" charset="0"/>
                <a:cs typeface="+mn-ea"/>
              </a:rPr>
              <a:t>(NH</a:t>
            </a:r>
            <a:r>
              <a:rPr lang="en-US" altLang="zh-CN" sz="2800" b="1" baseline="-25000" dirty="0">
                <a:solidFill>
                  <a:schemeClr val="tx1">
                    <a:lumMod val="50000"/>
                  </a:schemeClr>
                </a:solidFill>
                <a:latin typeface="Times New Roman" panose="02020603050405020304" pitchFamily="18" charset="0"/>
                <a:cs typeface="+mn-ea"/>
              </a:rPr>
              <a:t>3</a:t>
            </a:r>
            <a:r>
              <a:rPr lang="en-US" altLang="zh-CN" sz="2800" b="1" dirty="0">
                <a:solidFill>
                  <a:schemeClr val="tx1">
                    <a:lumMod val="50000"/>
                  </a:schemeClr>
                </a:solidFill>
                <a:latin typeface="Times New Roman" panose="02020603050405020304" pitchFamily="18" charset="0"/>
                <a:cs typeface="+mn-ea"/>
              </a:rPr>
              <a:t>)</a:t>
            </a:r>
            <a:r>
              <a:rPr lang="en-US" altLang="zh-CN" sz="2800" b="1" baseline="-25000" dirty="0">
                <a:solidFill>
                  <a:schemeClr val="tx1">
                    <a:lumMod val="50000"/>
                  </a:schemeClr>
                </a:solidFill>
                <a:latin typeface="Times New Roman" panose="02020603050405020304" pitchFamily="18" charset="0"/>
                <a:cs typeface="+mn-ea"/>
              </a:rPr>
              <a:t>2</a:t>
            </a:r>
            <a:r>
              <a:rPr lang="en-US" altLang="zh-CN" sz="2800" b="1" dirty="0">
                <a:solidFill>
                  <a:schemeClr val="tx1">
                    <a:lumMod val="50000"/>
                  </a:schemeClr>
                </a:solidFill>
                <a:latin typeface="Times New Roman" panose="02020603050405020304" pitchFamily="18" charset="0"/>
                <a:cs typeface="+mn-ea"/>
              </a:rPr>
              <a:t>] </a:t>
            </a:r>
          </a:p>
        </p:txBody>
      </p:sp>
      <p:sp>
        <p:nvSpPr>
          <p:cNvPr id="6" name="Rectangle 5">
            <a:extLst>
              <a:ext uri="{FF2B5EF4-FFF2-40B4-BE49-F238E27FC236}">
                <a16:creationId xmlns:a16="http://schemas.microsoft.com/office/drawing/2014/main" id="{D0F78A03-46F4-4353-9116-9F2307C7480B}"/>
              </a:ext>
            </a:extLst>
          </p:cNvPr>
          <p:cNvSpPr>
            <a:spLocks noChangeArrowheads="1"/>
          </p:cNvSpPr>
          <p:nvPr/>
        </p:nvSpPr>
        <p:spPr bwMode="auto">
          <a:xfrm>
            <a:off x="971550" y="3991103"/>
            <a:ext cx="42915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pt-BR" altLang="en-US" sz="2800" b="1" dirty="0">
                <a:solidFill>
                  <a:schemeClr val="tx2"/>
                </a:solidFill>
                <a:latin typeface="Times New Roman" panose="02020603050405020304" pitchFamily="18" charset="0"/>
                <a:ea typeface="+mn-ea"/>
                <a:cs typeface="+mn-ea"/>
              </a:rPr>
              <a:t>[Cr(OH)(C</a:t>
            </a:r>
            <a:r>
              <a:rPr lang="pt-BR" altLang="en-US" sz="2800" b="1" baseline="-25000" dirty="0">
                <a:solidFill>
                  <a:schemeClr val="tx2"/>
                </a:solidFill>
                <a:latin typeface="Times New Roman" panose="02020603050405020304" pitchFamily="18" charset="0"/>
                <a:ea typeface="+mn-ea"/>
                <a:cs typeface="+mn-ea"/>
              </a:rPr>
              <a:t>2</a:t>
            </a:r>
            <a:r>
              <a:rPr lang="pt-BR" altLang="en-US" sz="2800" b="1" dirty="0">
                <a:solidFill>
                  <a:schemeClr val="tx2"/>
                </a:solidFill>
                <a:latin typeface="Times New Roman" panose="02020603050405020304" pitchFamily="18" charset="0"/>
                <a:ea typeface="+mn-ea"/>
                <a:cs typeface="+mn-ea"/>
              </a:rPr>
              <a:t>O</a:t>
            </a:r>
            <a:r>
              <a:rPr lang="pt-BR" altLang="en-US" sz="2800" b="1" baseline="-25000" dirty="0">
                <a:solidFill>
                  <a:schemeClr val="tx2"/>
                </a:solidFill>
                <a:latin typeface="Times New Roman" panose="02020603050405020304" pitchFamily="18" charset="0"/>
                <a:ea typeface="+mn-ea"/>
                <a:cs typeface="+mn-ea"/>
              </a:rPr>
              <a:t>4</a:t>
            </a:r>
            <a:r>
              <a:rPr lang="pt-BR" altLang="en-US" sz="2800" b="1" dirty="0">
                <a:solidFill>
                  <a:schemeClr val="tx2"/>
                </a:solidFill>
                <a:latin typeface="Times New Roman" panose="02020603050405020304" pitchFamily="18" charset="0"/>
                <a:ea typeface="+mn-ea"/>
                <a:cs typeface="+mn-ea"/>
              </a:rPr>
              <a:t>)(en)(H</a:t>
            </a:r>
            <a:r>
              <a:rPr lang="pt-BR" altLang="en-US" sz="2800" b="1" baseline="-25000" dirty="0">
                <a:solidFill>
                  <a:schemeClr val="tx2"/>
                </a:solidFill>
                <a:latin typeface="Times New Roman" panose="02020603050405020304" pitchFamily="18" charset="0"/>
                <a:ea typeface="+mn-ea"/>
                <a:cs typeface="+mn-ea"/>
              </a:rPr>
              <a:t>2</a:t>
            </a:r>
            <a:r>
              <a:rPr lang="pt-BR" altLang="en-US" sz="2800" b="1" dirty="0">
                <a:solidFill>
                  <a:schemeClr val="tx2"/>
                </a:solidFill>
                <a:latin typeface="Times New Roman" panose="02020603050405020304" pitchFamily="18" charset="0"/>
                <a:ea typeface="+mn-ea"/>
                <a:cs typeface="+mn-ea"/>
              </a:rPr>
              <a:t>O)]</a:t>
            </a:r>
            <a:r>
              <a:rPr lang="pt-BR" altLang="en-US" sz="2800" dirty="0">
                <a:ea typeface="+mn-ea"/>
                <a:cs typeface="+mn-ea"/>
              </a:rPr>
              <a:t> </a:t>
            </a:r>
            <a:endParaRPr lang="pt-BR" altLang="en-US" sz="1800" dirty="0">
              <a:ea typeface="+mn-ea"/>
              <a:cs typeface="+mn-ea"/>
            </a:endParaRPr>
          </a:p>
        </p:txBody>
      </p:sp>
      <p:sp>
        <p:nvSpPr>
          <p:cNvPr id="7" name="Text Box 6">
            <a:extLst>
              <a:ext uri="{FF2B5EF4-FFF2-40B4-BE49-F238E27FC236}">
                <a16:creationId xmlns:a16="http://schemas.microsoft.com/office/drawing/2014/main" id="{5173B9B2-193C-42A4-B6C7-26064C08D87D}"/>
              </a:ext>
            </a:extLst>
          </p:cNvPr>
          <p:cNvSpPr txBox="1">
            <a:spLocks noChangeArrowheads="1"/>
          </p:cNvSpPr>
          <p:nvPr/>
        </p:nvSpPr>
        <p:spPr bwMode="auto">
          <a:xfrm>
            <a:off x="995363" y="4689032"/>
            <a:ext cx="8675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50000"/>
              </a:spcBef>
              <a:buClrTx/>
              <a:buSzTx/>
              <a:buNone/>
            </a:pPr>
            <a:r>
              <a:rPr lang="zh-CN" altLang="en-US" sz="2800" b="1" dirty="0">
                <a:latin typeface="Times New Roman" panose="02020603050405020304" pitchFamily="18" charset="0"/>
                <a:ea typeface="+mn-ea"/>
                <a:cs typeface="+mn-ea"/>
              </a:rPr>
              <a:t>一羟基</a:t>
            </a:r>
            <a:r>
              <a:rPr lang="zh-CN" altLang="en-US" sz="2800" b="1" dirty="0">
                <a:ea typeface="+mn-ea"/>
                <a:cs typeface="+mn-ea"/>
              </a:rPr>
              <a:t>∙</a:t>
            </a:r>
            <a:r>
              <a:rPr lang="zh-CN" altLang="en-US" sz="2800" b="1" dirty="0">
                <a:latin typeface="Times New Roman" panose="02020603050405020304" pitchFamily="18" charset="0"/>
                <a:ea typeface="+mn-ea"/>
                <a:cs typeface="+mn-ea"/>
              </a:rPr>
              <a:t>草酸根</a:t>
            </a:r>
            <a:r>
              <a:rPr lang="zh-CN" altLang="en-US" sz="2800" b="1" dirty="0">
                <a:ea typeface="+mn-ea"/>
                <a:cs typeface="+mn-ea"/>
              </a:rPr>
              <a:t>∙</a:t>
            </a:r>
            <a:r>
              <a:rPr lang="zh-CN" altLang="en-US" sz="2800" b="1" dirty="0">
                <a:latin typeface="Times New Roman" panose="02020603050405020304" pitchFamily="18" charset="0"/>
                <a:ea typeface="+mn-ea"/>
                <a:cs typeface="+mn-ea"/>
              </a:rPr>
              <a:t>一水</a:t>
            </a:r>
            <a:r>
              <a:rPr lang="zh-CN" altLang="en-US" sz="2800" b="1" dirty="0">
                <a:ea typeface="+mn-ea"/>
                <a:cs typeface="+mn-ea"/>
              </a:rPr>
              <a:t>∙</a:t>
            </a:r>
            <a:r>
              <a:rPr lang="en-US" altLang="zh-CN" sz="2800" b="1" dirty="0">
                <a:latin typeface="Times New Roman" panose="02020603050405020304" pitchFamily="18" charset="0"/>
                <a:ea typeface="+mn-ea"/>
                <a:cs typeface="+mn-ea"/>
              </a:rPr>
              <a:t>(</a:t>
            </a:r>
            <a:r>
              <a:rPr lang="zh-CN" altLang="en-US" sz="2800" b="1" dirty="0">
                <a:latin typeface="Times New Roman" panose="02020603050405020304" pitchFamily="18" charset="0"/>
                <a:ea typeface="+mn-ea"/>
                <a:cs typeface="+mn-ea"/>
              </a:rPr>
              <a:t>乙二胺</a:t>
            </a:r>
            <a:r>
              <a:rPr lang="en-US" altLang="zh-CN" sz="2800" b="1" dirty="0">
                <a:latin typeface="Times New Roman" panose="02020603050405020304" pitchFamily="18" charset="0"/>
                <a:ea typeface="+mn-ea"/>
                <a:cs typeface="+mn-ea"/>
              </a:rPr>
              <a:t>)</a:t>
            </a:r>
            <a:r>
              <a:rPr lang="zh-CN" altLang="en-US" sz="2800" b="1" dirty="0">
                <a:solidFill>
                  <a:srgbClr val="FF0000"/>
                </a:solidFill>
                <a:latin typeface="Times New Roman" panose="02020603050405020304" pitchFamily="18" charset="0"/>
                <a:ea typeface="+mn-ea"/>
                <a:cs typeface="+mn-ea"/>
              </a:rPr>
              <a:t>合</a:t>
            </a:r>
            <a:r>
              <a:rPr lang="zh-CN" altLang="en-US" sz="2800" b="1" dirty="0">
                <a:latin typeface="Times New Roman" panose="02020603050405020304" pitchFamily="18" charset="0"/>
                <a:ea typeface="+mn-ea"/>
                <a:cs typeface="+mn-ea"/>
              </a:rPr>
              <a:t>铬</a:t>
            </a:r>
            <a:r>
              <a:rPr lang="en-US" altLang="zh-CN" sz="2800" b="1" dirty="0">
                <a:latin typeface="+mn-lt"/>
                <a:cs typeface="+mn-ea"/>
              </a:rPr>
              <a:t>(Ⅲ)</a:t>
            </a:r>
            <a:r>
              <a:rPr lang="en-US" altLang="zh-CN" sz="2800" dirty="0">
                <a:latin typeface="+mn-lt"/>
                <a:ea typeface="+mn-ea"/>
                <a:cs typeface="+mn-ea"/>
              </a:rPr>
              <a:t>  </a:t>
            </a:r>
            <a:endParaRPr lang="en-US" altLang="zh-CN" sz="2000" dirty="0">
              <a:latin typeface="+mn-lt"/>
              <a:ea typeface="+mn-ea"/>
              <a:cs typeface="+mn-ea"/>
            </a:endParaRPr>
          </a:p>
        </p:txBody>
      </p:sp>
      <p:sp>
        <p:nvSpPr>
          <p:cNvPr id="2" name="文本框 1">
            <a:extLst>
              <a:ext uri="{FF2B5EF4-FFF2-40B4-BE49-F238E27FC236}">
                <a16:creationId xmlns:a16="http://schemas.microsoft.com/office/drawing/2014/main" id="{79CAD6D8-1A40-4B0A-A503-F58454631584}"/>
              </a:ext>
            </a:extLst>
          </p:cNvPr>
          <p:cNvSpPr txBox="1"/>
          <p:nvPr/>
        </p:nvSpPr>
        <p:spPr>
          <a:xfrm>
            <a:off x="971550" y="1480240"/>
            <a:ext cx="5124450" cy="800219"/>
          </a:xfrm>
          <a:prstGeom prst="rect">
            <a:avLst/>
          </a:prstGeom>
          <a:noFill/>
        </p:spPr>
        <p:txBody>
          <a:bodyPr wrap="square" rtlCol="0">
            <a:spAutoFit/>
          </a:bodyPr>
          <a:lstStyle/>
          <a:p>
            <a:r>
              <a:rPr lang="zh-CN" altLang="en-US" sz="2800" b="1" dirty="0">
                <a:latin typeface="Times New Roman" panose="02020603050405020304" pitchFamily="18" charset="0"/>
                <a:cs typeface="+mn-ea"/>
              </a:rPr>
              <a:t>二</a:t>
            </a:r>
            <a:r>
              <a:rPr lang="en-US" altLang="zh-CN" sz="2800" b="1" dirty="0">
                <a:latin typeface="Times New Roman" panose="02020603050405020304" pitchFamily="18" charset="0"/>
                <a:cs typeface="+mn-ea"/>
              </a:rPr>
              <a:t>(</a:t>
            </a:r>
            <a:r>
              <a:rPr lang="zh-CN" altLang="en-US" sz="2800" b="1" dirty="0">
                <a:latin typeface="Times New Roman" panose="02020603050405020304" pitchFamily="18" charset="0"/>
                <a:cs typeface="+mn-ea"/>
              </a:rPr>
              <a:t>硫代硫酸根</a:t>
            </a:r>
            <a:r>
              <a:rPr lang="en-US" altLang="zh-CN" sz="2800" b="1" dirty="0">
                <a:latin typeface="Times New Roman" panose="02020603050405020304" pitchFamily="18" charset="0"/>
                <a:cs typeface="+mn-ea"/>
              </a:rPr>
              <a:t>)</a:t>
            </a:r>
            <a:r>
              <a:rPr lang="zh-CN" altLang="en-US" sz="2800" b="1" dirty="0">
                <a:solidFill>
                  <a:srgbClr val="FF0000"/>
                </a:solidFill>
                <a:latin typeface="Times New Roman" panose="02020603050405020304" pitchFamily="18" charset="0"/>
                <a:cs typeface="+mn-ea"/>
              </a:rPr>
              <a:t>合</a:t>
            </a:r>
            <a:r>
              <a:rPr lang="zh-CN" altLang="en-US" sz="2800" b="1" dirty="0">
                <a:latin typeface="Times New Roman" panose="02020603050405020304" pitchFamily="18" charset="0"/>
                <a:cs typeface="+mn-ea"/>
              </a:rPr>
              <a:t>银</a:t>
            </a:r>
            <a:r>
              <a:rPr lang="en-US" altLang="zh-CN" sz="2800" b="1" dirty="0">
                <a:latin typeface="Times New Roman" panose="02020603050405020304" pitchFamily="18" charset="0"/>
                <a:cs typeface="+mn-ea"/>
              </a:rPr>
              <a:t>(Ⅰ)</a:t>
            </a:r>
            <a:r>
              <a:rPr lang="zh-CN" altLang="en-US" sz="2800" b="1" dirty="0">
                <a:solidFill>
                  <a:srgbClr val="C00000"/>
                </a:solidFill>
                <a:latin typeface="Times New Roman" panose="02020603050405020304" pitchFamily="18" charset="0"/>
                <a:cs typeface="+mn-ea"/>
              </a:rPr>
              <a:t>酸</a:t>
            </a:r>
            <a:r>
              <a:rPr lang="zh-CN" altLang="en-US" sz="2800" b="1" dirty="0">
                <a:latin typeface="Times New Roman" panose="02020603050405020304" pitchFamily="18" charset="0"/>
                <a:cs typeface="+mn-ea"/>
              </a:rPr>
              <a:t>钠</a:t>
            </a:r>
          </a:p>
          <a:p>
            <a:endParaRPr lang="zh-CN" altLang="en-US" dirty="0"/>
          </a:p>
        </p:txBody>
      </p:sp>
      <p:sp>
        <p:nvSpPr>
          <p:cNvPr id="8" name="文本框 7">
            <a:extLst>
              <a:ext uri="{FF2B5EF4-FFF2-40B4-BE49-F238E27FC236}">
                <a16:creationId xmlns:a16="http://schemas.microsoft.com/office/drawing/2014/main" id="{A5ECDECB-3436-4C79-80F4-0972BB566719}"/>
              </a:ext>
            </a:extLst>
          </p:cNvPr>
          <p:cNvSpPr txBox="1"/>
          <p:nvPr/>
        </p:nvSpPr>
        <p:spPr>
          <a:xfrm>
            <a:off x="995363" y="3000210"/>
            <a:ext cx="5838825" cy="800219"/>
          </a:xfrm>
          <a:prstGeom prst="rect">
            <a:avLst/>
          </a:prstGeom>
          <a:noFill/>
        </p:spPr>
        <p:txBody>
          <a:bodyPr wrap="square" rtlCol="0">
            <a:spAutoFit/>
          </a:bodyPr>
          <a:lstStyle/>
          <a:p>
            <a:r>
              <a:rPr lang="zh-CN" altLang="en-US" sz="2800" b="1" dirty="0">
                <a:cs typeface="+mn-ea"/>
              </a:rPr>
              <a:t>四</a:t>
            </a:r>
            <a:r>
              <a:rPr lang="en-US" altLang="zh-CN" sz="2800" b="1" dirty="0">
                <a:cs typeface="+mn-ea"/>
              </a:rPr>
              <a:t>(</a:t>
            </a:r>
            <a:r>
              <a:rPr lang="zh-CN" altLang="en-US" sz="2800" b="1" dirty="0">
                <a:cs typeface="+mn-ea"/>
              </a:rPr>
              <a:t>异硫氰酸根</a:t>
            </a:r>
            <a:r>
              <a:rPr lang="en-US" altLang="zh-CN" sz="2800" b="1" dirty="0">
                <a:cs typeface="+mn-ea"/>
              </a:rPr>
              <a:t>)</a:t>
            </a:r>
            <a:r>
              <a:rPr lang="zh-CN" altLang="en-US" sz="2800" b="1" dirty="0">
                <a:cs typeface="+mn-ea"/>
              </a:rPr>
              <a:t> ∙ 二氨</a:t>
            </a:r>
            <a:r>
              <a:rPr lang="zh-CN" altLang="en-US" sz="2800" b="1" dirty="0">
                <a:solidFill>
                  <a:srgbClr val="FF0000"/>
                </a:solidFill>
                <a:cs typeface="+mn-ea"/>
              </a:rPr>
              <a:t>合</a:t>
            </a:r>
            <a:r>
              <a:rPr lang="zh-CN" altLang="en-US" sz="2800" b="1" dirty="0">
                <a:cs typeface="+mn-ea"/>
              </a:rPr>
              <a:t>铬</a:t>
            </a:r>
            <a:r>
              <a:rPr lang="en-US" altLang="zh-CN" sz="2800" b="1" dirty="0">
                <a:cs typeface="+mn-ea"/>
              </a:rPr>
              <a:t>(Ⅲ)</a:t>
            </a:r>
            <a:r>
              <a:rPr lang="zh-CN" altLang="en-US" sz="2800" b="1" dirty="0">
                <a:solidFill>
                  <a:srgbClr val="C00000"/>
                </a:solidFill>
                <a:cs typeface="+mn-ea"/>
              </a:rPr>
              <a:t>酸</a:t>
            </a:r>
            <a:r>
              <a:rPr lang="zh-CN" altLang="en-US" sz="2800" b="1" dirty="0">
                <a:cs typeface="+mn-ea"/>
              </a:rPr>
              <a:t>铵</a:t>
            </a:r>
          </a:p>
          <a:p>
            <a:endParaRPr lang="zh-CN" altLang="en-US" dirty="0"/>
          </a:p>
        </p:txBody>
      </p:sp>
      <p:sp>
        <p:nvSpPr>
          <p:cNvPr id="9" name="灯片编号占位符 8">
            <a:extLst>
              <a:ext uri="{FF2B5EF4-FFF2-40B4-BE49-F238E27FC236}">
                <a16:creationId xmlns:a16="http://schemas.microsoft.com/office/drawing/2014/main" id="{D8E3CA68-A5AF-4C96-B4BE-00257E97AD23}"/>
              </a:ext>
            </a:extLst>
          </p:cNvPr>
          <p:cNvSpPr>
            <a:spLocks noGrp="1"/>
          </p:cNvSpPr>
          <p:nvPr>
            <p:ph type="sldNum" sz="quarter" idx="12"/>
          </p:nvPr>
        </p:nvSpPr>
        <p:spPr/>
        <p:txBody>
          <a:bodyPr/>
          <a:lstStyle/>
          <a:p>
            <a:fld id="{25F43C6C-6CC1-4831-8DEA-3206EFFA1157}" type="slidenum">
              <a:rPr lang="zh-CN" altLang="en-US" smtClean="0"/>
              <a:t>31</a:t>
            </a:fld>
            <a:endParaRPr lang="zh-CN" altLang="en-US"/>
          </a:p>
        </p:txBody>
      </p:sp>
    </p:spTree>
    <p:extLst>
      <p:ext uri="{BB962C8B-B14F-4D97-AF65-F5344CB8AC3E}">
        <p14:creationId xmlns:p14="http://schemas.microsoft.com/office/powerpoint/2010/main" val="222264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F9836E-F86E-4605-8378-7E38EF1F3E35}"/>
              </a:ext>
            </a:extLst>
          </p:cNvPr>
          <p:cNvSpPr>
            <a:spLocks noGrp="1"/>
          </p:cNvSpPr>
          <p:nvPr>
            <p:ph type="title"/>
          </p:nvPr>
        </p:nvSpPr>
        <p:spPr>
          <a:xfrm>
            <a:off x="427990" y="482850"/>
            <a:ext cx="10515600" cy="499110"/>
          </a:xfrm>
        </p:spPr>
        <p:txBody>
          <a:bodyPr/>
          <a:lstStyle/>
          <a:p>
            <a:r>
              <a:rPr lang="zh-CN" altLang="en-US" b="0" dirty="0"/>
              <a:t>桥基配体前可加词头 </a:t>
            </a:r>
            <a:r>
              <a:rPr lang="en-US" altLang="zh-CN" i="1" dirty="0">
                <a:solidFill>
                  <a:srgbClr val="FF0000"/>
                </a:solidFill>
              </a:rPr>
              <a:t>µ</a:t>
            </a:r>
            <a:endParaRPr lang="zh-CN" altLang="en-US" i="1" dirty="0">
              <a:solidFill>
                <a:srgbClr val="FF0000"/>
              </a:solidFill>
            </a:endParaRPr>
          </a:p>
        </p:txBody>
      </p:sp>
      <p:pic>
        <p:nvPicPr>
          <p:cNvPr id="4" name="图片 3">
            <a:extLst>
              <a:ext uri="{FF2B5EF4-FFF2-40B4-BE49-F238E27FC236}">
                <a16:creationId xmlns:a16="http://schemas.microsoft.com/office/drawing/2014/main" id="{C2D87C30-C597-4630-96BB-320E7F2C3E09}"/>
              </a:ext>
            </a:extLst>
          </p:cNvPr>
          <p:cNvPicPr>
            <a:picLocks noChangeAspect="1"/>
          </p:cNvPicPr>
          <p:nvPr/>
        </p:nvPicPr>
        <p:blipFill>
          <a:blip r:embed="rId2"/>
          <a:stretch>
            <a:fillRect/>
          </a:stretch>
        </p:blipFill>
        <p:spPr>
          <a:xfrm>
            <a:off x="1933575" y="1389542"/>
            <a:ext cx="7996162" cy="723579"/>
          </a:xfrm>
          <a:prstGeom prst="rect">
            <a:avLst/>
          </a:prstGeom>
        </p:spPr>
      </p:pic>
      <p:pic>
        <p:nvPicPr>
          <p:cNvPr id="5" name="图片 4">
            <a:extLst>
              <a:ext uri="{FF2B5EF4-FFF2-40B4-BE49-F238E27FC236}">
                <a16:creationId xmlns:a16="http://schemas.microsoft.com/office/drawing/2014/main" id="{A99286B7-FEA5-4AC8-A0F8-2350F65092C2}"/>
              </a:ext>
            </a:extLst>
          </p:cNvPr>
          <p:cNvPicPr>
            <a:picLocks noChangeAspect="1"/>
          </p:cNvPicPr>
          <p:nvPr/>
        </p:nvPicPr>
        <p:blipFill>
          <a:blip r:embed="rId3"/>
          <a:stretch>
            <a:fillRect/>
          </a:stretch>
        </p:blipFill>
        <p:spPr>
          <a:xfrm>
            <a:off x="1933575" y="2785475"/>
            <a:ext cx="7000874" cy="643525"/>
          </a:xfrm>
          <a:prstGeom prst="rect">
            <a:avLst/>
          </a:prstGeom>
        </p:spPr>
      </p:pic>
      <p:pic>
        <p:nvPicPr>
          <p:cNvPr id="6" name="图片 5">
            <a:extLst>
              <a:ext uri="{FF2B5EF4-FFF2-40B4-BE49-F238E27FC236}">
                <a16:creationId xmlns:a16="http://schemas.microsoft.com/office/drawing/2014/main" id="{DE91EE06-6AE2-4CB4-AA57-ECC37954256C}"/>
              </a:ext>
            </a:extLst>
          </p:cNvPr>
          <p:cNvPicPr>
            <a:picLocks noChangeAspect="1"/>
          </p:cNvPicPr>
          <p:nvPr/>
        </p:nvPicPr>
        <p:blipFill>
          <a:blip r:embed="rId4"/>
          <a:stretch>
            <a:fillRect/>
          </a:stretch>
        </p:blipFill>
        <p:spPr>
          <a:xfrm>
            <a:off x="1933575" y="4320218"/>
            <a:ext cx="7209685" cy="1530972"/>
          </a:xfrm>
          <a:prstGeom prst="rect">
            <a:avLst/>
          </a:prstGeom>
        </p:spPr>
      </p:pic>
      <p:sp>
        <p:nvSpPr>
          <p:cNvPr id="7" name="灯片编号占位符 6">
            <a:extLst>
              <a:ext uri="{FF2B5EF4-FFF2-40B4-BE49-F238E27FC236}">
                <a16:creationId xmlns:a16="http://schemas.microsoft.com/office/drawing/2014/main" id="{E477B487-AE98-4126-8214-EF90C16D910C}"/>
              </a:ext>
            </a:extLst>
          </p:cNvPr>
          <p:cNvSpPr>
            <a:spLocks noGrp="1"/>
          </p:cNvSpPr>
          <p:nvPr>
            <p:ph type="sldNum" sz="quarter" idx="12"/>
          </p:nvPr>
        </p:nvSpPr>
        <p:spPr/>
        <p:txBody>
          <a:bodyPr/>
          <a:lstStyle/>
          <a:p>
            <a:fld id="{25F43C6C-6CC1-4831-8DEA-3206EFFA1157}" type="slidenum">
              <a:rPr lang="zh-CN" altLang="en-US" smtClean="0"/>
              <a:t>32</a:t>
            </a:fld>
            <a:endParaRPr lang="zh-CN" altLang="en-US"/>
          </a:p>
        </p:txBody>
      </p:sp>
    </p:spTree>
    <p:extLst>
      <p:ext uri="{BB962C8B-B14F-4D97-AF65-F5344CB8AC3E}">
        <p14:creationId xmlns:p14="http://schemas.microsoft.com/office/powerpoint/2010/main" val="2093418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13689"/>
            <a:ext cx="12192000" cy="667617"/>
          </a:xfrm>
          <a:solidFill>
            <a:schemeClr val="tx1"/>
          </a:solidFill>
        </p:spPr>
        <p:txBody>
          <a:bodyPr/>
          <a:lstStyle/>
          <a:p>
            <a:br>
              <a:rPr lang="en-US" altLang="zh-CN" dirty="0">
                <a:solidFill>
                  <a:schemeClr val="bg1"/>
                </a:solidFill>
              </a:rPr>
            </a:br>
            <a:r>
              <a:rPr lang="en-US" altLang="zh-CN" dirty="0">
                <a:solidFill>
                  <a:schemeClr val="bg1"/>
                </a:solidFill>
              </a:rPr>
              <a:t>  1-4</a:t>
            </a:r>
            <a:r>
              <a:rPr lang="en-US" altLang="zh-CN" dirty="0">
                <a:solidFill>
                  <a:schemeClr val="bg1"/>
                </a:solidFill>
                <a:latin typeface="Times New Roman" panose="02020603050405020304" pitchFamily="18" charset="0"/>
                <a:cs typeface="+mn-ea"/>
              </a:rPr>
              <a:t> </a:t>
            </a:r>
            <a:r>
              <a:rPr lang="zh-CN" altLang="en-US" dirty="0">
                <a:solidFill>
                  <a:schemeClr val="bg1"/>
                </a:solidFill>
                <a:latin typeface="Times New Roman" panose="02020603050405020304" pitchFamily="18" charset="0"/>
                <a:cs typeface="+mn-ea"/>
              </a:rPr>
              <a:t>配合物的同分异构现象</a:t>
            </a:r>
            <a:br>
              <a:rPr lang="en-US" altLang="zh-CN" dirty="0">
                <a:latin typeface="Times New Roman" panose="02020603050405020304" pitchFamily="18" charset="0"/>
                <a:cs typeface="+mn-ea"/>
              </a:rPr>
            </a:br>
            <a:r>
              <a:rPr lang="en-US" altLang="zh-CN" dirty="0"/>
              <a:t> </a:t>
            </a:r>
            <a:endParaRPr lang="zh-CN" altLang="en-US" dirty="0"/>
          </a:p>
        </p:txBody>
      </p:sp>
      <p:sp>
        <p:nvSpPr>
          <p:cNvPr id="4" name="矩形 3">
            <a:extLst>
              <a:ext uri="{FF2B5EF4-FFF2-40B4-BE49-F238E27FC236}">
                <a16:creationId xmlns:a16="http://schemas.microsoft.com/office/drawing/2014/main" id="{C3157777-7D9A-4C85-AC39-E65B2FA3EB22}"/>
              </a:ext>
            </a:extLst>
          </p:cNvPr>
          <p:cNvSpPr/>
          <p:nvPr/>
        </p:nvSpPr>
        <p:spPr>
          <a:xfrm>
            <a:off x="463596" y="1291709"/>
            <a:ext cx="8489904" cy="461665"/>
          </a:xfrm>
          <a:prstGeom prst="rect">
            <a:avLst/>
          </a:prstGeom>
        </p:spPr>
        <p:txBody>
          <a:bodyPr wrap="square">
            <a:spAutoFit/>
          </a:bodyPr>
          <a:lstStyle/>
          <a:p>
            <a:r>
              <a:rPr lang="en-US" altLang="zh-CN" sz="2400" dirty="0"/>
              <a:t>(1) </a:t>
            </a:r>
            <a:r>
              <a:rPr lang="zh-CN" altLang="en-US" sz="2400" dirty="0"/>
              <a:t>离解异构      </a:t>
            </a:r>
            <a:r>
              <a:rPr lang="en-US" altLang="zh-CN" sz="2400" dirty="0"/>
              <a:t>[Co(</a:t>
            </a:r>
            <a:r>
              <a:rPr lang="en-US" altLang="zh-CN" sz="2400" dirty="0">
                <a:latin typeface="Times New Roman" panose="02020603050405020304" pitchFamily="18" charset="0"/>
                <a:cs typeface="+mn-ea"/>
              </a:rPr>
              <a:t>NH</a:t>
            </a:r>
            <a:r>
              <a:rPr lang="en-US" altLang="zh-CN" sz="2400" baseline="-25000" dirty="0">
                <a:latin typeface="Times New Roman" panose="02020603050405020304" pitchFamily="18" charset="0"/>
                <a:cs typeface="+mn-ea"/>
              </a:rPr>
              <a:t>3</a:t>
            </a:r>
            <a:r>
              <a:rPr lang="en-US" altLang="zh-CN" sz="2400" dirty="0">
                <a:latin typeface="Times New Roman" panose="02020603050405020304" pitchFamily="18" charset="0"/>
                <a:cs typeface="+mn-ea"/>
              </a:rPr>
              <a:t>)</a:t>
            </a:r>
            <a:r>
              <a:rPr lang="en-US" altLang="zh-CN" sz="2400" baseline="-25000" dirty="0">
                <a:latin typeface="Times New Roman" panose="02020603050405020304" pitchFamily="18" charset="0"/>
                <a:cs typeface="+mn-ea"/>
              </a:rPr>
              <a:t>5</a:t>
            </a:r>
            <a:r>
              <a:rPr lang="en-US" altLang="zh-CN" sz="2400" dirty="0">
                <a:solidFill>
                  <a:srgbClr val="FF0000"/>
                </a:solidFill>
              </a:rPr>
              <a:t>Br</a:t>
            </a:r>
            <a:r>
              <a:rPr lang="en-US" altLang="zh-CN" sz="2400" dirty="0"/>
              <a:t>]</a:t>
            </a:r>
            <a:r>
              <a:rPr lang="en-US" altLang="zh-CN" sz="2400" dirty="0">
                <a:latin typeface="Times New Roman" panose="02020603050405020304" pitchFamily="18" charset="0"/>
                <a:cs typeface="+mn-ea"/>
              </a:rPr>
              <a:t> </a:t>
            </a:r>
            <a:r>
              <a:rPr lang="en-US" altLang="zh-CN" sz="2400" dirty="0">
                <a:solidFill>
                  <a:srgbClr val="C00000"/>
                </a:solidFill>
                <a:latin typeface="Times New Roman" panose="02020603050405020304" pitchFamily="18" charset="0"/>
                <a:cs typeface="+mn-ea"/>
              </a:rPr>
              <a:t>SO</a:t>
            </a:r>
            <a:r>
              <a:rPr lang="en-US" altLang="zh-CN" sz="2400" baseline="-25000" dirty="0">
                <a:solidFill>
                  <a:srgbClr val="C00000"/>
                </a:solidFill>
                <a:latin typeface="Times New Roman" panose="02020603050405020304" pitchFamily="18" charset="0"/>
                <a:cs typeface="+mn-ea"/>
              </a:rPr>
              <a:t>4 </a:t>
            </a:r>
            <a:r>
              <a:rPr lang="en-US" altLang="zh-CN" sz="2400" baseline="-25000" dirty="0">
                <a:latin typeface="Times New Roman" panose="02020603050405020304" pitchFamily="18" charset="0"/>
                <a:cs typeface="+mn-ea"/>
              </a:rPr>
              <a:t>              </a:t>
            </a:r>
            <a:r>
              <a:rPr lang="en-US" altLang="zh-CN" sz="2400" dirty="0"/>
              <a:t>[Co(</a:t>
            </a:r>
            <a:r>
              <a:rPr lang="en-US" altLang="zh-CN" sz="2400" dirty="0">
                <a:latin typeface="Times New Roman" panose="02020603050405020304" pitchFamily="18" charset="0"/>
                <a:cs typeface="+mn-ea"/>
              </a:rPr>
              <a:t>NH</a:t>
            </a:r>
            <a:r>
              <a:rPr lang="en-US" altLang="zh-CN" sz="2400" baseline="-25000" dirty="0">
                <a:latin typeface="Times New Roman" panose="02020603050405020304" pitchFamily="18" charset="0"/>
                <a:cs typeface="+mn-ea"/>
              </a:rPr>
              <a:t>3</a:t>
            </a:r>
            <a:r>
              <a:rPr lang="en-US" altLang="zh-CN" sz="2400" dirty="0">
                <a:latin typeface="Times New Roman" panose="02020603050405020304" pitchFamily="18" charset="0"/>
                <a:cs typeface="+mn-ea"/>
              </a:rPr>
              <a:t>)</a:t>
            </a:r>
            <a:r>
              <a:rPr lang="en-US" altLang="zh-CN" sz="2400" baseline="-25000" dirty="0">
                <a:latin typeface="Times New Roman" panose="02020603050405020304" pitchFamily="18" charset="0"/>
                <a:cs typeface="+mn-ea"/>
              </a:rPr>
              <a:t>5</a:t>
            </a:r>
            <a:r>
              <a:rPr lang="en-US" altLang="zh-CN" sz="2400" dirty="0">
                <a:solidFill>
                  <a:srgbClr val="C00000"/>
                </a:solidFill>
                <a:latin typeface="Times New Roman" panose="02020603050405020304" pitchFamily="18" charset="0"/>
                <a:cs typeface="+mn-ea"/>
              </a:rPr>
              <a:t>SO</a:t>
            </a:r>
            <a:r>
              <a:rPr lang="en-US" altLang="zh-CN" sz="2400" baseline="-25000" dirty="0">
                <a:solidFill>
                  <a:srgbClr val="C00000"/>
                </a:solidFill>
                <a:latin typeface="Times New Roman" panose="02020603050405020304" pitchFamily="18" charset="0"/>
                <a:cs typeface="+mn-ea"/>
              </a:rPr>
              <a:t>4</a:t>
            </a:r>
            <a:r>
              <a:rPr lang="en-US" altLang="zh-CN" sz="2400" dirty="0"/>
              <a:t>]</a:t>
            </a:r>
            <a:r>
              <a:rPr lang="en-US" altLang="zh-CN" sz="2400" dirty="0">
                <a:solidFill>
                  <a:srgbClr val="FF0000"/>
                </a:solidFill>
              </a:rPr>
              <a:t>Br</a:t>
            </a:r>
            <a:endParaRPr lang="zh-CN" altLang="en-US" sz="2400" dirty="0">
              <a:solidFill>
                <a:srgbClr val="FF0000"/>
              </a:solidFill>
            </a:endParaRPr>
          </a:p>
        </p:txBody>
      </p:sp>
      <p:sp>
        <p:nvSpPr>
          <p:cNvPr id="5" name="矩形 4">
            <a:extLst>
              <a:ext uri="{FF2B5EF4-FFF2-40B4-BE49-F238E27FC236}">
                <a16:creationId xmlns:a16="http://schemas.microsoft.com/office/drawing/2014/main" id="{E8E07276-F4B1-4347-AC5B-F62DD846CA59}"/>
              </a:ext>
            </a:extLst>
          </p:cNvPr>
          <p:cNvSpPr/>
          <p:nvPr/>
        </p:nvSpPr>
        <p:spPr>
          <a:xfrm>
            <a:off x="463596" y="1905902"/>
            <a:ext cx="6070893" cy="1688860"/>
          </a:xfrm>
          <a:prstGeom prst="rect">
            <a:avLst/>
          </a:prstGeom>
        </p:spPr>
        <p:txBody>
          <a:bodyPr wrap="none">
            <a:spAutoFit/>
          </a:bodyPr>
          <a:lstStyle/>
          <a:p>
            <a:pPr>
              <a:lnSpc>
                <a:spcPct val="150000"/>
              </a:lnSpc>
            </a:pPr>
            <a:r>
              <a:rPr lang="en-US" altLang="zh-CN" sz="2400" dirty="0"/>
              <a:t>(2) </a:t>
            </a:r>
            <a:r>
              <a:rPr lang="zh-CN" altLang="en-US" sz="2400" dirty="0"/>
              <a:t>水合异构      </a:t>
            </a:r>
            <a:r>
              <a:rPr lang="en-US" altLang="zh-CN" sz="2400" dirty="0"/>
              <a:t>[Cr(</a:t>
            </a:r>
            <a:r>
              <a:rPr lang="pt-BR" altLang="en-US" sz="2400" dirty="0">
                <a:latin typeface="Times New Roman" panose="02020603050405020304" pitchFamily="18" charset="0"/>
                <a:cs typeface="+mn-ea"/>
              </a:rPr>
              <a:t>H</a:t>
            </a:r>
            <a:r>
              <a:rPr lang="pt-BR" altLang="en-US" sz="2400" baseline="-25000" dirty="0">
                <a:latin typeface="Times New Roman" panose="02020603050405020304" pitchFamily="18" charset="0"/>
                <a:cs typeface="+mn-ea"/>
              </a:rPr>
              <a:t>2</a:t>
            </a:r>
            <a:r>
              <a:rPr lang="pt-BR" altLang="en-US" sz="2400" dirty="0">
                <a:latin typeface="Times New Roman" panose="02020603050405020304" pitchFamily="18" charset="0"/>
                <a:cs typeface="+mn-ea"/>
              </a:rPr>
              <a:t>O</a:t>
            </a:r>
            <a:r>
              <a:rPr lang="en-US" altLang="zh-CN" sz="2400" dirty="0"/>
              <a:t>)</a:t>
            </a:r>
            <a:r>
              <a:rPr lang="en-US" altLang="zh-CN" sz="2400" baseline="-25000" dirty="0"/>
              <a:t>6</a:t>
            </a:r>
            <a:r>
              <a:rPr lang="en-US" altLang="zh-CN" sz="2400" dirty="0"/>
              <a:t>]Cl</a:t>
            </a:r>
            <a:r>
              <a:rPr lang="en-US" altLang="zh-CN" sz="2400" baseline="-25000" dirty="0"/>
              <a:t>3                       </a:t>
            </a:r>
            <a:r>
              <a:rPr lang="zh-CN" altLang="en-US" sz="2400" dirty="0">
                <a:solidFill>
                  <a:srgbClr val="7030A0"/>
                </a:solidFill>
                <a:cs typeface="+mn-ea"/>
              </a:rPr>
              <a:t>紫</a:t>
            </a:r>
            <a:endParaRPr lang="en-US" altLang="zh-CN" sz="2400" baseline="-25000" dirty="0">
              <a:solidFill>
                <a:srgbClr val="7030A0"/>
              </a:solidFill>
            </a:endParaRPr>
          </a:p>
          <a:p>
            <a:pPr>
              <a:lnSpc>
                <a:spcPct val="150000"/>
              </a:lnSpc>
            </a:pPr>
            <a:r>
              <a:rPr lang="en-US" altLang="zh-CN" sz="2400" dirty="0"/>
              <a:t>                            [Cr(</a:t>
            </a:r>
            <a:r>
              <a:rPr lang="pt-BR" altLang="en-US" sz="2400" dirty="0">
                <a:latin typeface="Times New Roman" panose="02020603050405020304" pitchFamily="18" charset="0"/>
                <a:cs typeface="+mn-ea"/>
              </a:rPr>
              <a:t>H</a:t>
            </a:r>
            <a:r>
              <a:rPr lang="pt-BR" altLang="en-US" sz="2400" baseline="-25000" dirty="0">
                <a:latin typeface="Times New Roman" panose="02020603050405020304" pitchFamily="18" charset="0"/>
                <a:cs typeface="+mn-ea"/>
              </a:rPr>
              <a:t>2</a:t>
            </a:r>
            <a:r>
              <a:rPr lang="pt-BR" altLang="en-US" sz="2400" dirty="0">
                <a:latin typeface="Times New Roman" panose="02020603050405020304" pitchFamily="18" charset="0"/>
                <a:cs typeface="+mn-ea"/>
              </a:rPr>
              <a:t>O</a:t>
            </a:r>
            <a:r>
              <a:rPr lang="en-US" altLang="zh-CN" sz="2400" dirty="0"/>
              <a:t>)</a:t>
            </a:r>
            <a:r>
              <a:rPr lang="en-US" altLang="zh-CN" sz="2400" baseline="-25000" dirty="0"/>
              <a:t>5</a:t>
            </a:r>
            <a:r>
              <a:rPr lang="en-US" altLang="zh-CN" sz="2400" dirty="0"/>
              <a:t>Cl]Cl</a:t>
            </a:r>
            <a:r>
              <a:rPr lang="en-US" altLang="zh-CN" sz="2400" baseline="-25000" dirty="0"/>
              <a:t>2</a:t>
            </a:r>
            <a:r>
              <a:rPr lang="en-US" altLang="zh-CN" sz="2400" dirty="0">
                <a:latin typeface="微软雅黑" panose="020B0503020204020204" pitchFamily="34" charset="-122"/>
                <a:ea typeface="微软雅黑" panose="020B0503020204020204" pitchFamily="34" charset="-122"/>
              </a:rPr>
              <a:t>∙</a:t>
            </a:r>
            <a:r>
              <a:rPr lang="en-US" altLang="zh-CN" sz="2400" dirty="0">
                <a:cs typeface="+mn-ea"/>
              </a:rPr>
              <a:t>H</a:t>
            </a:r>
            <a:r>
              <a:rPr lang="en-US" altLang="zh-CN" sz="2400" baseline="-25000" dirty="0">
                <a:cs typeface="+mn-ea"/>
              </a:rPr>
              <a:t>2</a:t>
            </a:r>
            <a:r>
              <a:rPr lang="en-US" altLang="zh-CN" sz="2400" dirty="0">
                <a:cs typeface="+mn-ea"/>
              </a:rPr>
              <a:t>O   </a:t>
            </a:r>
            <a:r>
              <a:rPr lang="zh-CN" altLang="en-US" sz="2400" dirty="0">
                <a:solidFill>
                  <a:srgbClr val="07B1B9"/>
                </a:solidFill>
                <a:cs typeface="+mn-ea"/>
              </a:rPr>
              <a:t>蓝绿</a:t>
            </a:r>
            <a:endParaRPr lang="en-US" altLang="zh-CN" sz="2400" dirty="0">
              <a:solidFill>
                <a:srgbClr val="07B1B9"/>
              </a:solidFill>
            </a:endParaRPr>
          </a:p>
          <a:p>
            <a:pPr>
              <a:lnSpc>
                <a:spcPct val="150000"/>
              </a:lnSpc>
            </a:pPr>
            <a:r>
              <a:rPr lang="en-US" altLang="zh-CN" sz="2400" dirty="0"/>
              <a:t>                            [Cr(</a:t>
            </a:r>
            <a:r>
              <a:rPr lang="pt-BR" altLang="en-US" sz="2400" dirty="0">
                <a:latin typeface="Times New Roman" panose="02020603050405020304" pitchFamily="18" charset="0"/>
                <a:cs typeface="+mn-ea"/>
              </a:rPr>
              <a:t>H</a:t>
            </a:r>
            <a:r>
              <a:rPr lang="pt-BR" altLang="en-US" sz="2400" baseline="-25000" dirty="0">
                <a:latin typeface="Times New Roman" panose="02020603050405020304" pitchFamily="18" charset="0"/>
                <a:cs typeface="+mn-ea"/>
              </a:rPr>
              <a:t>2</a:t>
            </a:r>
            <a:r>
              <a:rPr lang="pt-BR" altLang="en-US" sz="2400" dirty="0">
                <a:latin typeface="Times New Roman" panose="02020603050405020304" pitchFamily="18" charset="0"/>
                <a:cs typeface="+mn-ea"/>
              </a:rPr>
              <a:t>O</a:t>
            </a:r>
            <a:r>
              <a:rPr lang="en-US" altLang="zh-CN" sz="2400" dirty="0"/>
              <a:t>)</a:t>
            </a:r>
            <a:r>
              <a:rPr lang="en-US" altLang="zh-CN" sz="2400" baseline="-25000" dirty="0"/>
              <a:t> 4</a:t>
            </a:r>
            <a:r>
              <a:rPr lang="en-US" altLang="zh-CN" sz="2400" dirty="0"/>
              <a:t>Cl</a:t>
            </a:r>
            <a:r>
              <a:rPr lang="en-US" altLang="zh-CN" sz="2400" baseline="-25000" dirty="0"/>
              <a:t>2</a:t>
            </a:r>
            <a:r>
              <a:rPr lang="en-US" altLang="zh-CN" sz="2400" dirty="0"/>
              <a:t>]Cl</a:t>
            </a:r>
            <a:r>
              <a:rPr lang="en-US" altLang="zh-CN" sz="2400" dirty="0">
                <a:latin typeface="微软雅黑" panose="020B0503020204020204" pitchFamily="34" charset="-122"/>
                <a:ea typeface="微软雅黑" panose="020B0503020204020204" pitchFamily="34" charset="-122"/>
              </a:rPr>
              <a:t>∙</a:t>
            </a:r>
            <a:r>
              <a:rPr lang="en-US" altLang="zh-CN" sz="2400" dirty="0">
                <a:cs typeface="+mn-ea"/>
              </a:rPr>
              <a:t>H</a:t>
            </a:r>
            <a:r>
              <a:rPr lang="en-US" altLang="zh-CN" sz="2400" baseline="-25000" dirty="0">
                <a:cs typeface="+mn-ea"/>
              </a:rPr>
              <a:t>2</a:t>
            </a:r>
            <a:r>
              <a:rPr lang="en-US" altLang="zh-CN" sz="2400" dirty="0">
                <a:cs typeface="+mn-ea"/>
              </a:rPr>
              <a:t>O   </a:t>
            </a:r>
            <a:r>
              <a:rPr lang="zh-CN" altLang="en-US" sz="2400" dirty="0">
                <a:solidFill>
                  <a:srgbClr val="0BB517"/>
                </a:solidFill>
                <a:cs typeface="+mn-ea"/>
              </a:rPr>
              <a:t>绿</a:t>
            </a:r>
            <a:endParaRPr lang="zh-CN" altLang="en-US" sz="2400" baseline="-25000" dirty="0">
              <a:solidFill>
                <a:srgbClr val="0BB517"/>
              </a:solidFill>
            </a:endParaRPr>
          </a:p>
        </p:txBody>
      </p:sp>
      <p:sp>
        <p:nvSpPr>
          <p:cNvPr id="6" name="矩形 5">
            <a:extLst>
              <a:ext uri="{FF2B5EF4-FFF2-40B4-BE49-F238E27FC236}">
                <a16:creationId xmlns:a16="http://schemas.microsoft.com/office/drawing/2014/main" id="{F000E626-5EE7-49FB-90AE-BE7A6D389F33}"/>
              </a:ext>
            </a:extLst>
          </p:cNvPr>
          <p:cNvSpPr/>
          <p:nvPr/>
        </p:nvSpPr>
        <p:spPr>
          <a:xfrm>
            <a:off x="550128" y="3747290"/>
            <a:ext cx="9908322" cy="1134862"/>
          </a:xfrm>
          <a:prstGeom prst="rect">
            <a:avLst/>
          </a:prstGeom>
        </p:spPr>
        <p:txBody>
          <a:bodyPr wrap="square">
            <a:spAutoFit/>
          </a:bodyPr>
          <a:lstStyle/>
          <a:p>
            <a:pPr>
              <a:lnSpc>
                <a:spcPct val="150000"/>
              </a:lnSpc>
            </a:pPr>
            <a:r>
              <a:rPr lang="en-US" altLang="zh-CN" sz="2400" dirty="0"/>
              <a:t>(3) </a:t>
            </a:r>
            <a:r>
              <a:rPr lang="zh-CN" altLang="en-US" sz="2400" dirty="0"/>
              <a:t>配位异构     </a:t>
            </a:r>
            <a:r>
              <a:rPr lang="en-US" altLang="zh-CN" sz="2400" dirty="0"/>
              <a:t>[Co(</a:t>
            </a:r>
            <a:r>
              <a:rPr lang="en-US" altLang="zh-CN" sz="2400" dirty="0">
                <a:latin typeface="Times New Roman" panose="02020603050405020304" pitchFamily="18" charset="0"/>
                <a:cs typeface="+mn-ea"/>
              </a:rPr>
              <a:t>NH</a:t>
            </a:r>
            <a:r>
              <a:rPr lang="en-US" altLang="zh-CN" sz="2400" baseline="-25000" dirty="0">
                <a:latin typeface="Times New Roman" panose="02020603050405020304" pitchFamily="18" charset="0"/>
                <a:cs typeface="+mn-ea"/>
              </a:rPr>
              <a:t>3</a:t>
            </a:r>
            <a:r>
              <a:rPr lang="en-US" altLang="zh-CN" sz="2400" dirty="0">
                <a:latin typeface="Times New Roman" panose="02020603050405020304" pitchFamily="18" charset="0"/>
                <a:cs typeface="+mn-ea"/>
              </a:rPr>
              <a:t>)</a:t>
            </a:r>
            <a:r>
              <a:rPr lang="en-US" altLang="zh-CN" sz="2400" baseline="-25000" dirty="0">
                <a:latin typeface="Times New Roman" panose="02020603050405020304" pitchFamily="18" charset="0"/>
                <a:cs typeface="+mn-ea"/>
              </a:rPr>
              <a:t>6</a:t>
            </a:r>
            <a:r>
              <a:rPr lang="en-US" altLang="zh-CN" sz="2400" dirty="0"/>
              <a:t>][Cr (</a:t>
            </a:r>
            <a:r>
              <a:rPr lang="en-US" altLang="zh-CN" sz="2400" dirty="0">
                <a:latin typeface="Times New Roman" panose="02020603050405020304" pitchFamily="18" charset="0"/>
                <a:cs typeface="+mn-ea"/>
              </a:rPr>
              <a:t>CN)</a:t>
            </a:r>
            <a:r>
              <a:rPr lang="en-US" altLang="zh-CN" sz="2400" baseline="-25000" dirty="0">
                <a:latin typeface="Times New Roman" panose="02020603050405020304" pitchFamily="18" charset="0"/>
                <a:cs typeface="+mn-ea"/>
              </a:rPr>
              <a:t>6</a:t>
            </a:r>
            <a:r>
              <a:rPr lang="en-US" altLang="zh-CN" sz="2400" dirty="0"/>
              <a:t>]   </a:t>
            </a:r>
            <a:r>
              <a:rPr lang="zh-CN" altLang="en-US" sz="2400" dirty="0"/>
              <a:t>六氰合铬</a:t>
            </a:r>
            <a:r>
              <a:rPr lang="en-US" altLang="zh-CN" sz="2400" b="1" dirty="0">
                <a:cs typeface="+mn-ea"/>
              </a:rPr>
              <a:t>(Ⅲ)</a:t>
            </a:r>
            <a:r>
              <a:rPr lang="zh-CN" altLang="en-US" sz="2400" dirty="0"/>
              <a:t>酸六氨合钴</a:t>
            </a:r>
            <a:r>
              <a:rPr lang="en-US" altLang="zh-CN" sz="2400" b="1" dirty="0">
                <a:cs typeface="+mn-ea"/>
              </a:rPr>
              <a:t>(Ⅲ)</a:t>
            </a:r>
          </a:p>
          <a:p>
            <a:pPr>
              <a:lnSpc>
                <a:spcPct val="150000"/>
              </a:lnSpc>
            </a:pPr>
            <a:r>
              <a:rPr lang="en-US" altLang="zh-CN" sz="2400" dirty="0"/>
              <a:t>                           [Cr(</a:t>
            </a:r>
            <a:r>
              <a:rPr lang="en-US" altLang="zh-CN" sz="2400" dirty="0">
                <a:latin typeface="Times New Roman" panose="02020603050405020304" pitchFamily="18" charset="0"/>
                <a:cs typeface="+mn-ea"/>
              </a:rPr>
              <a:t>NH</a:t>
            </a:r>
            <a:r>
              <a:rPr lang="en-US" altLang="zh-CN" sz="2400" baseline="-25000" dirty="0">
                <a:latin typeface="Times New Roman" panose="02020603050405020304" pitchFamily="18" charset="0"/>
                <a:cs typeface="+mn-ea"/>
              </a:rPr>
              <a:t>3</a:t>
            </a:r>
            <a:r>
              <a:rPr lang="en-US" altLang="zh-CN" sz="2400" dirty="0">
                <a:latin typeface="Times New Roman" panose="02020603050405020304" pitchFamily="18" charset="0"/>
                <a:cs typeface="+mn-ea"/>
              </a:rPr>
              <a:t>)</a:t>
            </a:r>
            <a:r>
              <a:rPr lang="en-US" altLang="zh-CN" sz="2400" baseline="-25000" dirty="0">
                <a:latin typeface="Times New Roman" panose="02020603050405020304" pitchFamily="18" charset="0"/>
                <a:cs typeface="+mn-ea"/>
              </a:rPr>
              <a:t>6</a:t>
            </a:r>
            <a:r>
              <a:rPr lang="en-US" altLang="zh-CN" sz="2400" dirty="0"/>
              <a:t>][Co(</a:t>
            </a:r>
            <a:r>
              <a:rPr lang="en-US" altLang="zh-CN" sz="2400" dirty="0">
                <a:latin typeface="Times New Roman" panose="02020603050405020304" pitchFamily="18" charset="0"/>
                <a:cs typeface="+mn-ea"/>
              </a:rPr>
              <a:t>CN)</a:t>
            </a:r>
            <a:r>
              <a:rPr lang="en-US" altLang="zh-CN" sz="2400" baseline="-25000" dirty="0">
                <a:latin typeface="Times New Roman" panose="02020603050405020304" pitchFamily="18" charset="0"/>
                <a:cs typeface="+mn-ea"/>
              </a:rPr>
              <a:t>6</a:t>
            </a:r>
            <a:r>
              <a:rPr lang="en-US" altLang="zh-CN" sz="2400" dirty="0"/>
              <a:t>]    </a:t>
            </a:r>
            <a:r>
              <a:rPr lang="zh-CN" altLang="en-US" sz="2400" dirty="0"/>
              <a:t>六氰合钴</a:t>
            </a:r>
            <a:r>
              <a:rPr lang="en-US" altLang="zh-CN" sz="2400" b="1" dirty="0">
                <a:cs typeface="+mn-ea"/>
              </a:rPr>
              <a:t>(Ⅲ)</a:t>
            </a:r>
            <a:r>
              <a:rPr lang="zh-CN" altLang="en-US" sz="2400" dirty="0"/>
              <a:t>酸六氨合铬</a:t>
            </a:r>
            <a:r>
              <a:rPr lang="en-US" altLang="zh-CN" sz="2400" b="1" dirty="0">
                <a:cs typeface="+mn-ea"/>
              </a:rPr>
              <a:t>(Ⅲ)</a:t>
            </a:r>
            <a:endParaRPr lang="zh-CN" altLang="en-US" sz="2400" dirty="0"/>
          </a:p>
        </p:txBody>
      </p:sp>
      <p:sp>
        <p:nvSpPr>
          <p:cNvPr id="7" name="矩形 6">
            <a:extLst>
              <a:ext uri="{FF2B5EF4-FFF2-40B4-BE49-F238E27FC236}">
                <a16:creationId xmlns:a16="http://schemas.microsoft.com/office/drawing/2014/main" id="{2E706714-556E-4861-B7BC-965689534B19}"/>
              </a:ext>
            </a:extLst>
          </p:cNvPr>
          <p:cNvSpPr/>
          <p:nvPr/>
        </p:nvSpPr>
        <p:spPr>
          <a:xfrm>
            <a:off x="550128" y="5034680"/>
            <a:ext cx="6374547" cy="1134862"/>
          </a:xfrm>
          <a:prstGeom prst="rect">
            <a:avLst/>
          </a:prstGeom>
        </p:spPr>
        <p:txBody>
          <a:bodyPr wrap="square">
            <a:spAutoFit/>
          </a:bodyPr>
          <a:lstStyle/>
          <a:p>
            <a:pPr>
              <a:lnSpc>
                <a:spcPct val="150000"/>
              </a:lnSpc>
            </a:pPr>
            <a:r>
              <a:rPr lang="en-US" altLang="zh-CN" sz="2400" dirty="0"/>
              <a:t>(4) </a:t>
            </a:r>
            <a:r>
              <a:rPr lang="zh-CN" altLang="en-US" sz="2400" dirty="0"/>
              <a:t>键连异构     </a:t>
            </a:r>
            <a:r>
              <a:rPr lang="en-US" altLang="zh-CN" sz="2400" dirty="0"/>
              <a:t>[Co(</a:t>
            </a:r>
            <a:r>
              <a:rPr lang="en-US" altLang="zh-CN" sz="2400" dirty="0">
                <a:solidFill>
                  <a:srgbClr val="FF0000"/>
                </a:solidFill>
              </a:rPr>
              <a:t>N</a:t>
            </a:r>
            <a:r>
              <a:rPr lang="en-US" altLang="zh-CN" sz="2400" dirty="0"/>
              <a:t>O</a:t>
            </a:r>
            <a:r>
              <a:rPr lang="en-US" altLang="zh-CN" sz="2400" baseline="-25000" dirty="0"/>
              <a:t>2</a:t>
            </a:r>
            <a:r>
              <a:rPr lang="en-US" altLang="zh-CN" sz="2400" dirty="0"/>
              <a:t>) (</a:t>
            </a:r>
            <a:r>
              <a:rPr lang="en-US" altLang="zh-CN" sz="2400" dirty="0">
                <a:latin typeface="Times New Roman" panose="02020603050405020304" pitchFamily="18" charset="0"/>
                <a:cs typeface="+mn-ea"/>
              </a:rPr>
              <a:t>NH</a:t>
            </a:r>
            <a:r>
              <a:rPr lang="en-US" altLang="zh-CN" sz="2400" baseline="-25000" dirty="0">
                <a:latin typeface="Times New Roman" panose="02020603050405020304" pitchFamily="18" charset="0"/>
                <a:cs typeface="+mn-ea"/>
              </a:rPr>
              <a:t>3</a:t>
            </a:r>
            <a:r>
              <a:rPr lang="en-US" altLang="zh-CN" sz="2400" dirty="0">
                <a:latin typeface="Times New Roman" panose="02020603050405020304" pitchFamily="18" charset="0"/>
                <a:cs typeface="+mn-ea"/>
              </a:rPr>
              <a:t>)</a:t>
            </a:r>
            <a:r>
              <a:rPr lang="en-US" altLang="zh-CN" sz="2400" baseline="-25000" dirty="0">
                <a:latin typeface="Times New Roman" panose="02020603050405020304" pitchFamily="18" charset="0"/>
                <a:cs typeface="+mn-ea"/>
              </a:rPr>
              <a:t>5</a:t>
            </a:r>
            <a:r>
              <a:rPr lang="en-US" altLang="zh-CN" sz="2400" dirty="0"/>
              <a:t>]Cl</a:t>
            </a:r>
            <a:r>
              <a:rPr lang="en-US" altLang="zh-CN" sz="2400" baseline="-25000" dirty="0"/>
              <a:t>2</a:t>
            </a:r>
            <a:r>
              <a:rPr lang="en-US" altLang="zh-CN" sz="2400" dirty="0"/>
              <a:t>    </a:t>
            </a:r>
            <a:r>
              <a:rPr lang="zh-CN" altLang="en-US" sz="2400" dirty="0">
                <a:solidFill>
                  <a:srgbClr val="FFC000"/>
                </a:solidFill>
              </a:rPr>
              <a:t>黄</a:t>
            </a:r>
            <a:endParaRPr lang="en-US" altLang="zh-CN" sz="2400" dirty="0">
              <a:solidFill>
                <a:srgbClr val="FFC000"/>
              </a:solidFill>
            </a:endParaRPr>
          </a:p>
          <a:p>
            <a:pPr>
              <a:lnSpc>
                <a:spcPct val="150000"/>
              </a:lnSpc>
            </a:pPr>
            <a:r>
              <a:rPr lang="en-US" altLang="zh-CN" sz="2400" dirty="0"/>
              <a:t>                           [Co(</a:t>
            </a:r>
            <a:r>
              <a:rPr lang="en-US" altLang="zh-CN" sz="2400" dirty="0">
                <a:solidFill>
                  <a:srgbClr val="FF0000"/>
                </a:solidFill>
              </a:rPr>
              <a:t>O</a:t>
            </a:r>
            <a:r>
              <a:rPr lang="en-US" altLang="zh-CN" sz="2400" dirty="0"/>
              <a:t>NO) (</a:t>
            </a:r>
            <a:r>
              <a:rPr lang="en-US" altLang="zh-CN" sz="2400" dirty="0">
                <a:latin typeface="Times New Roman" panose="02020603050405020304" pitchFamily="18" charset="0"/>
                <a:cs typeface="+mn-ea"/>
              </a:rPr>
              <a:t>NH</a:t>
            </a:r>
            <a:r>
              <a:rPr lang="en-US" altLang="zh-CN" sz="2400" baseline="-25000" dirty="0">
                <a:latin typeface="Times New Roman" panose="02020603050405020304" pitchFamily="18" charset="0"/>
                <a:cs typeface="+mn-ea"/>
              </a:rPr>
              <a:t>3</a:t>
            </a:r>
            <a:r>
              <a:rPr lang="en-US" altLang="zh-CN" sz="2400" dirty="0">
                <a:latin typeface="Times New Roman" panose="02020603050405020304" pitchFamily="18" charset="0"/>
                <a:cs typeface="+mn-ea"/>
              </a:rPr>
              <a:t>)</a:t>
            </a:r>
            <a:r>
              <a:rPr lang="en-US" altLang="zh-CN" sz="2400" baseline="-25000" dirty="0">
                <a:latin typeface="Times New Roman" panose="02020603050405020304" pitchFamily="18" charset="0"/>
                <a:cs typeface="+mn-ea"/>
              </a:rPr>
              <a:t>5</a:t>
            </a:r>
            <a:r>
              <a:rPr lang="en-US" altLang="zh-CN" sz="2400" dirty="0"/>
              <a:t>]Cl</a:t>
            </a:r>
            <a:r>
              <a:rPr lang="en-US" altLang="zh-CN" sz="2400" baseline="-25000" dirty="0"/>
              <a:t>2</a:t>
            </a:r>
            <a:r>
              <a:rPr lang="en-US" altLang="zh-CN" sz="2400" dirty="0"/>
              <a:t>   </a:t>
            </a:r>
            <a:r>
              <a:rPr lang="zh-CN" altLang="en-US" sz="2400" dirty="0">
                <a:solidFill>
                  <a:srgbClr val="FF0000"/>
                </a:solidFill>
              </a:rPr>
              <a:t>红</a:t>
            </a:r>
          </a:p>
        </p:txBody>
      </p:sp>
      <p:sp>
        <p:nvSpPr>
          <p:cNvPr id="11" name="灯片编号占位符 10">
            <a:extLst>
              <a:ext uri="{FF2B5EF4-FFF2-40B4-BE49-F238E27FC236}">
                <a16:creationId xmlns:a16="http://schemas.microsoft.com/office/drawing/2014/main" id="{C9341041-F7E2-487D-93AE-0F657F230DEC}"/>
              </a:ext>
            </a:extLst>
          </p:cNvPr>
          <p:cNvSpPr>
            <a:spLocks noGrp="1"/>
          </p:cNvSpPr>
          <p:nvPr>
            <p:ph type="sldNum" sz="quarter" idx="12"/>
          </p:nvPr>
        </p:nvSpPr>
        <p:spPr/>
        <p:txBody>
          <a:bodyPr/>
          <a:lstStyle/>
          <a:p>
            <a:fld id="{25F43C6C-6CC1-4831-8DEA-3206EFFA1157}" type="slidenum">
              <a:rPr lang="zh-CN" altLang="en-US" smtClean="0"/>
              <a:t>33</a:t>
            </a:fld>
            <a:endParaRPr lang="zh-CN" altLang="en-US"/>
          </a:p>
        </p:txBody>
      </p:sp>
    </p:spTree>
    <p:extLst>
      <p:ext uri="{BB962C8B-B14F-4D97-AF65-F5344CB8AC3E}">
        <p14:creationId xmlns:p14="http://schemas.microsoft.com/office/powerpoint/2010/main" val="6618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linds(horizontal)">
                                      <p:cBhvr>
                                        <p:cTn id="15" dur="500"/>
                                        <p:tgtEl>
                                          <p:spTgt spid="5">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linds(horizont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linds(horizontal)">
                                      <p:cBhvr>
                                        <p:cTn id="23" dur="500"/>
                                        <p:tgtEl>
                                          <p:spTgt spid="6">
                                            <p:txEl>
                                              <p:pRg st="0" end="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linds(horizontal)">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base">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EEAB83-EF47-4628-8829-5E7FDBF10845}"/>
              </a:ext>
            </a:extLst>
          </p:cNvPr>
          <p:cNvSpPr>
            <a:spLocks noGrp="1"/>
          </p:cNvSpPr>
          <p:nvPr>
            <p:ph type="sldNum" sz="quarter" idx="12"/>
          </p:nvPr>
        </p:nvSpPr>
        <p:spPr/>
        <p:txBody>
          <a:bodyPr/>
          <a:lstStyle/>
          <a:p>
            <a:fld id="{25F43C6C-6CC1-4831-8DEA-3206EFFA1157}" type="slidenum">
              <a:rPr lang="zh-CN" altLang="en-US" smtClean="0"/>
              <a:t>34</a:t>
            </a:fld>
            <a:endParaRPr lang="zh-CN" altLang="en-US"/>
          </a:p>
        </p:txBody>
      </p:sp>
      <p:sp>
        <p:nvSpPr>
          <p:cNvPr id="4" name="文本框 3">
            <a:extLst>
              <a:ext uri="{FF2B5EF4-FFF2-40B4-BE49-F238E27FC236}">
                <a16:creationId xmlns:a16="http://schemas.microsoft.com/office/drawing/2014/main" id="{4A36EBDE-504F-421D-88CD-69AF2E2FC6BC}"/>
              </a:ext>
            </a:extLst>
          </p:cNvPr>
          <p:cNvSpPr txBox="1"/>
          <p:nvPr/>
        </p:nvSpPr>
        <p:spPr>
          <a:xfrm>
            <a:off x="821803" y="1308087"/>
            <a:ext cx="10949650" cy="1384995"/>
          </a:xfrm>
          <a:prstGeom prst="rect">
            <a:avLst/>
          </a:prstGeom>
          <a:noFill/>
        </p:spPr>
        <p:txBody>
          <a:bodyPr wrap="square" rtlCol="0">
            <a:spAutoFit/>
          </a:bodyPr>
          <a:lstStyle/>
          <a:p>
            <a:r>
              <a:rPr lang="en-US" altLang="zh-CN" sz="2800" b="1" dirty="0"/>
              <a:t>[Co(</a:t>
            </a:r>
            <a:r>
              <a:rPr lang="en-US" altLang="zh-CN" sz="2800" b="1" dirty="0">
                <a:latin typeface="Times New Roman" panose="02020603050405020304" pitchFamily="18" charset="0"/>
                <a:cs typeface="+mn-ea"/>
              </a:rPr>
              <a:t>NH</a:t>
            </a:r>
            <a:r>
              <a:rPr lang="en-US" altLang="zh-CN" sz="2800" b="1" baseline="-25000" dirty="0">
                <a:latin typeface="Times New Roman" panose="02020603050405020304" pitchFamily="18" charset="0"/>
                <a:cs typeface="+mn-ea"/>
              </a:rPr>
              <a:t>3</a:t>
            </a:r>
            <a:r>
              <a:rPr lang="en-US" altLang="zh-CN" sz="2800" b="1" dirty="0">
                <a:latin typeface="Times New Roman" panose="02020603050405020304" pitchFamily="18" charset="0"/>
                <a:cs typeface="+mn-ea"/>
              </a:rPr>
              <a:t>)</a:t>
            </a:r>
            <a:r>
              <a:rPr lang="en-US" altLang="zh-CN" sz="2800" b="1" baseline="-25000" dirty="0">
                <a:latin typeface="Times New Roman" panose="02020603050405020304" pitchFamily="18" charset="0"/>
                <a:cs typeface="+mn-ea"/>
              </a:rPr>
              <a:t>6</a:t>
            </a:r>
            <a:r>
              <a:rPr lang="en-US" altLang="zh-CN" sz="2800" b="1" dirty="0"/>
              <a:t>]Cl</a:t>
            </a:r>
            <a:r>
              <a:rPr lang="en-US" altLang="zh-CN" sz="2800" b="1" baseline="-25000" dirty="0"/>
              <a:t>3</a:t>
            </a:r>
            <a:r>
              <a:rPr lang="en-US" altLang="zh-CN" sz="2800" b="1" dirty="0"/>
              <a:t> + K</a:t>
            </a:r>
            <a:r>
              <a:rPr lang="en-US" altLang="zh-CN" sz="2800" b="1" baseline="-25000" dirty="0"/>
              <a:t>3 </a:t>
            </a:r>
            <a:r>
              <a:rPr lang="en-US" altLang="zh-CN" sz="2800" b="1" dirty="0"/>
              <a:t>[</a:t>
            </a:r>
            <a:r>
              <a:rPr lang="en-US" altLang="zh-CN" sz="2800" b="1" dirty="0">
                <a:solidFill>
                  <a:srgbClr val="FF0000"/>
                </a:solidFill>
              </a:rPr>
              <a:t>Cr</a:t>
            </a:r>
            <a:r>
              <a:rPr lang="en-US" altLang="zh-CN" sz="2800" b="1" dirty="0"/>
              <a:t> (</a:t>
            </a:r>
            <a:r>
              <a:rPr lang="en-US" altLang="zh-CN" sz="2800" b="1" dirty="0">
                <a:latin typeface="Times New Roman" panose="02020603050405020304" pitchFamily="18" charset="0"/>
                <a:cs typeface="+mn-ea"/>
              </a:rPr>
              <a:t>CN)</a:t>
            </a:r>
            <a:r>
              <a:rPr lang="en-US" altLang="zh-CN" sz="2800" b="1" baseline="-25000" dirty="0">
                <a:latin typeface="Times New Roman" panose="02020603050405020304" pitchFamily="18" charset="0"/>
                <a:cs typeface="+mn-ea"/>
              </a:rPr>
              <a:t>6</a:t>
            </a:r>
            <a:r>
              <a:rPr lang="en-US" altLang="zh-CN" sz="2800" b="1" dirty="0"/>
              <a:t>]  = [Co(</a:t>
            </a:r>
            <a:r>
              <a:rPr lang="en-US" altLang="zh-CN" sz="2800" b="1" dirty="0">
                <a:latin typeface="Times New Roman" panose="02020603050405020304" pitchFamily="18" charset="0"/>
                <a:cs typeface="+mn-ea"/>
              </a:rPr>
              <a:t>NH</a:t>
            </a:r>
            <a:r>
              <a:rPr lang="en-US" altLang="zh-CN" sz="2800" b="1" baseline="-25000" dirty="0">
                <a:latin typeface="Times New Roman" panose="02020603050405020304" pitchFamily="18" charset="0"/>
                <a:cs typeface="+mn-ea"/>
              </a:rPr>
              <a:t>3</a:t>
            </a:r>
            <a:r>
              <a:rPr lang="en-US" altLang="zh-CN" sz="2800" b="1" dirty="0">
                <a:latin typeface="Times New Roman" panose="02020603050405020304" pitchFamily="18" charset="0"/>
                <a:cs typeface="+mn-ea"/>
              </a:rPr>
              <a:t>)</a:t>
            </a:r>
            <a:r>
              <a:rPr lang="en-US" altLang="zh-CN" sz="2800" b="1" baseline="-25000" dirty="0">
                <a:latin typeface="Times New Roman" panose="02020603050405020304" pitchFamily="18" charset="0"/>
                <a:cs typeface="+mn-ea"/>
              </a:rPr>
              <a:t>6</a:t>
            </a:r>
            <a:r>
              <a:rPr lang="en-US" altLang="zh-CN" sz="2800" b="1" dirty="0"/>
              <a:t>][Cr (</a:t>
            </a:r>
            <a:r>
              <a:rPr lang="en-US" altLang="zh-CN" sz="2800" b="1" dirty="0">
                <a:latin typeface="Times New Roman" panose="02020603050405020304" pitchFamily="18" charset="0"/>
                <a:cs typeface="+mn-ea"/>
              </a:rPr>
              <a:t>CN)</a:t>
            </a:r>
            <a:r>
              <a:rPr lang="en-US" altLang="zh-CN" sz="2800" b="1" baseline="-25000" dirty="0">
                <a:latin typeface="Times New Roman" panose="02020603050405020304" pitchFamily="18" charset="0"/>
                <a:cs typeface="+mn-ea"/>
              </a:rPr>
              <a:t>6</a:t>
            </a:r>
            <a:r>
              <a:rPr lang="en-US" altLang="zh-CN" sz="2800" b="1" dirty="0"/>
              <a:t>] +3KCl</a:t>
            </a:r>
            <a:endParaRPr lang="zh-CN" altLang="en-US" sz="2800" b="1" dirty="0"/>
          </a:p>
          <a:p>
            <a:r>
              <a:rPr lang="en-US" altLang="zh-CN" sz="2800" b="1" dirty="0"/>
              <a:t>                                                                          </a:t>
            </a:r>
            <a:r>
              <a:rPr lang="en-US" altLang="zh-CN" sz="2800" b="1" dirty="0">
                <a:latin typeface="微软雅黑" panose="020B0503020204020204" pitchFamily="34" charset="-122"/>
                <a:ea typeface="微软雅黑" panose="020B0503020204020204" pitchFamily="34" charset="-122"/>
              </a:rPr>
              <a:t>↓</a:t>
            </a:r>
            <a:r>
              <a:rPr lang="en-US" altLang="zh-CN" sz="2800" b="1" dirty="0"/>
              <a:t>Ag</a:t>
            </a:r>
            <a:r>
              <a:rPr lang="en-US" altLang="zh-CN" sz="2800" b="1" baseline="30000" dirty="0"/>
              <a:t>+</a:t>
            </a:r>
            <a:r>
              <a:rPr lang="en-US" altLang="zh-CN" sz="2800" b="1" dirty="0"/>
              <a:t> </a:t>
            </a:r>
          </a:p>
          <a:p>
            <a:r>
              <a:rPr lang="en-US" altLang="zh-CN" sz="2800" b="1" dirty="0"/>
              <a:t>                                                                 Ag</a:t>
            </a:r>
            <a:r>
              <a:rPr lang="en-US" altLang="zh-CN" sz="2800" b="1" baseline="-25000" dirty="0"/>
              <a:t>3</a:t>
            </a:r>
            <a:r>
              <a:rPr lang="en-US" altLang="zh-CN" sz="2800" b="1" dirty="0"/>
              <a:t>[</a:t>
            </a:r>
            <a:r>
              <a:rPr lang="en-US" altLang="zh-CN" sz="2800" b="1" dirty="0">
                <a:solidFill>
                  <a:srgbClr val="FF0000"/>
                </a:solidFill>
              </a:rPr>
              <a:t>Cr</a:t>
            </a:r>
            <a:r>
              <a:rPr lang="en-US" altLang="zh-CN" sz="2800" b="1" dirty="0"/>
              <a:t> (</a:t>
            </a:r>
            <a:r>
              <a:rPr lang="en-US" altLang="zh-CN" sz="2800" b="1" dirty="0">
                <a:latin typeface="Times New Roman" panose="02020603050405020304" pitchFamily="18" charset="0"/>
                <a:cs typeface="+mn-ea"/>
              </a:rPr>
              <a:t>CN)</a:t>
            </a:r>
            <a:r>
              <a:rPr lang="en-US" altLang="zh-CN" sz="2800" b="1" baseline="-25000" dirty="0">
                <a:latin typeface="Times New Roman" panose="02020603050405020304" pitchFamily="18" charset="0"/>
                <a:cs typeface="+mn-ea"/>
              </a:rPr>
              <a:t>6</a:t>
            </a:r>
            <a:r>
              <a:rPr lang="en-US" altLang="zh-CN" sz="2800" b="1" dirty="0"/>
              <a:t>] </a:t>
            </a:r>
            <a:r>
              <a:rPr lang="en-US" altLang="zh-CN" sz="2800" b="1" dirty="0">
                <a:latin typeface="微软雅黑" panose="020B0503020204020204" pitchFamily="34" charset="-122"/>
                <a:ea typeface="微软雅黑" panose="020B0503020204020204" pitchFamily="34" charset="-122"/>
              </a:rPr>
              <a:t>↓</a:t>
            </a:r>
            <a:endParaRPr lang="zh-CN" altLang="en-US" sz="2800" b="1" dirty="0"/>
          </a:p>
        </p:txBody>
      </p:sp>
      <p:sp>
        <p:nvSpPr>
          <p:cNvPr id="5" name="文本框 4">
            <a:extLst>
              <a:ext uri="{FF2B5EF4-FFF2-40B4-BE49-F238E27FC236}">
                <a16:creationId xmlns:a16="http://schemas.microsoft.com/office/drawing/2014/main" id="{E4B732B2-AD06-4FB8-B5D1-40D6300EC197}"/>
              </a:ext>
            </a:extLst>
          </p:cNvPr>
          <p:cNvSpPr txBox="1"/>
          <p:nvPr/>
        </p:nvSpPr>
        <p:spPr>
          <a:xfrm>
            <a:off x="821803" y="3832218"/>
            <a:ext cx="10949650" cy="1384995"/>
          </a:xfrm>
          <a:prstGeom prst="rect">
            <a:avLst/>
          </a:prstGeom>
          <a:noFill/>
        </p:spPr>
        <p:txBody>
          <a:bodyPr wrap="square" rtlCol="0">
            <a:spAutoFit/>
          </a:bodyPr>
          <a:lstStyle/>
          <a:p>
            <a:r>
              <a:rPr lang="en-US" altLang="zh-CN" sz="2800" b="1" dirty="0"/>
              <a:t>[Cr(</a:t>
            </a:r>
            <a:r>
              <a:rPr lang="en-US" altLang="zh-CN" sz="2800" b="1" dirty="0">
                <a:latin typeface="Times New Roman" panose="02020603050405020304" pitchFamily="18" charset="0"/>
                <a:cs typeface="+mn-ea"/>
              </a:rPr>
              <a:t>NH</a:t>
            </a:r>
            <a:r>
              <a:rPr lang="en-US" altLang="zh-CN" sz="2800" b="1" baseline="-25000" dirty="0">
                <a:latin typeface="Times New Roman" panose="02020603050405020304" pitchFamily="18" charset="0"/>
                <a:cs typeface="+mn-ea"/>
              </a:rPr>
              <a:t>3</a:t>
            </a:r>
            <a:r>
              <a:rPr lang="en-US" altLang="zh-CN" sz="2800" b="1" dirty="0">
                <a:latin typeface="Times New Roman" panose="02020603050405020304" pitchFamily="18" charset="0"/>
                <a:cs typeface="+mn-ea"/>
              </a:rPr>
              <a:t>)</a:t>
            </a:r>
            <a:r>
              <a:rPr lang="en-US" altLang="zh-CN" sz="2800" b="1" baseline="-25000" dirty="0">
                <a:latin typeface="Times New Roman" panose="02020603050405020304" pitchFamily="18" charset="0"/>
                <a:cs typeface="+mn-ea"/>
              </a:rPr>
              <a:t>6</a:t>
            </a:r>
            <a:r>
              <a:rPr lang="en-US" altLang="zh-CN" sz="2800" b="1" dirty="0"/>
              <a:t>]Cl</a:t>
            </a:r>
            <a:r>
              <a:rPr lang="en-US" altLang="zh-CN" sz="2800" b="1" baseline="-25000" dirty="0"/>
              <a:t>3</a:t>
            </a:r>
            <a:r>
              <a:rPr lang="en-US" altLang="zh-CN" sz="2800" b="1" dirty="0"/>
              <a:t> + K</a:t>
            </a:r>
            <a:r>
              <a:rPr lang="en-US" altLang="zh-CN" sz="2800" b="1" baseline="-25000" dirty="0"/>
              <a:t>3 </a:t>
            </a:r>
            <a:r>
              <a:rPr lang="en-US" altLang="zh-CN" sz="2800" b="1" dirty="0"/>
              <a:t>[</a:t>
            </a:r>
            <a:r>
              <a:rPr lang="en-US" altLang="zh-CN" sz="2800" b="1" dirty="0">
                <a:solidFill>
                  <a:srgbClr val="FF0000"/>
                </a:solidFill>
              </a:rPr>
              <a:t>Co</a:t>
            </a:r>
            <a:r>
              <a:rPr lang="en-US" altLang="zh-CN" sz="2800" b="1" dirty="0"/>
              <a:t> (</a:t>
            </a:r>
            <a:r>
              <a:rPr lang="en-US" altLang="zh-CN" sz="2800" b="1" dirty="0">
                <a:latin typeface="Times New Roman" panose="02020603050405020304" pitchFamily="18" charset="0"/>
                <a:cs typeface="+mn-ea"/>
              </a:rPr>
              <a:t>CN)</a:t>
            </a:r>
            <a:r>
              <a:rPr lang="en-US" altLang="zh-CN" sz="2800" b="1" baseline="-25000" dirty="0">
                <a:latin typeface="Times New Roman" panose="02020603050405020304" pitchFamily="18" charset="0"/>
                <a:cs typeface="+mn-ea"/>
              </a:rPr>
              <a:t>6</a:t>
            </a:r>
            <a:r>
              <a:rPr lang="en-US" altLang="zh-CN" sz="2800" b="1" dirty="0"/>
              <a:t>]  = [Cr(</a:t>
            </a:r>
            <a:r>
              <a:rPr lang="en-US" altLang="zh-CN" sz="2800" b="1" dirty="0">
                <a:latin typeface="Times New Roman" panose="02020603050405020304" pitchFamily="18" charset="0"/>
                <a:cs typeface="+mn-ea"/>
              </a:rPr>
              <a:t>NH</a:t>
            </a:r>
            <a:r>
              <a:rPr lang="en-US" altLang="zh-CN" sz="2800" b="1" baseline="-25000" dirty="0">
                <a:latin typeface="Times New Roman" panose="02020603050405020304" pitchFamily="18" charset="0"/>
                <a:cs typeface="+mn-ea"/>
              </a:rPr>
              <a:t>3</a:t>
            </a:r>
            <a:r>
              <a:rPr lang="en-US" altLang="zh-CN" sz="2800" b="1" dirty="0">
                <a:latin typeface="Times New Roman" panose="02020603050405020304" pitchFamily="18" charset="0"/>
                <a:cs typeface="+mn-ea"/>
              </a:rPr>
              <a:t>)</a:t>
            </a:r>
            <a:r>
              <a:rPr lang="en-US" altLang="zh-CN" sz="2800" b="1" baseline="-25000" dirty="0">
                <a:latin typeface="Times New Roman" panose="02020603050405020304" pitchFamily="18" charset="0"/>
                <a:cs typeface="+mn-ea"/>
              </a:rPr>
              <a:t>6</a:t>
            </a:r>
            <a:r>
              <a:rPr lang="en-US" altLang="zh-CN" sz="2800" b="1" dirty="0"/>
              <a:t>][Co (</a:t>
            </a:r>
            <a:r>
              <a:rPr lang="en-US" altLang="zh-CN" sz="2800" b="1" dirty="0">
                <a:latin typeface="Times New Roman" panose="02020603050405020304" pitchFamily="18" charset="0"/>
                <a:cs typeface="+mn-ea"/>
              </a:rPr>
              <a:t>CN)</a:t>
            </a:r>
            <a:r>
              <a:rPr lang="en-US" altLang="zh-CN" sz="2800" b="1" baseline="-25000" dirty="0">
                <a:latin typeface="Times New Roman" panose="02020603050405020304" pitchFamily="18" charset="0"/>
                <a:cs typeface="+mn-ea"/>
              </a:rPr>
              <a:t>6</a:t>
            </a:r>
            <a:r>
              <a:rPr lang="en-US" altLang="zh-CN" sz="2800" b="1" dirty="0"/>
              <a:t>] +3KCl</a:t>
            </a:r>
            <a:endParaRPr lang="zh-CN" altLang="en-US" sz="2800" b="1" dirty="0"/>
          </a:p>
          <a:p>
            <a:r>
              <a:rPr lang="en-US" altLang="zh-CN" sz="2800" b="1" dirty="0"/>
              <a:t>                                                                          </a:t>
            </a:r>
            <a:r>
              <a:rPr lang="en-US" altLang="zh-CN" sz="2800" b="1" dirty="0">
                <a:latin typeface="微软雅黑" panose="020B0503020204020204" pitchFamily="34" charset="-122"/>
                <a:ea typeface="微软雅黑" panose="020B0503020204020204" pitchFamily="34" charset="-122"/>
              </a:rPr>
              <a:t>↓</a:t>
            </a:r>
            <a:r>
              <a:rPr lang="en-US" altLang="zh-CN" sz="2800" b="1" dirty="0"/>
              <a:t>Ag</a:t>
            </a:r>
            <a:r>
              <a:rPr lang="en-US" altLang="zh-CN" sz="2800" b="1" baseline="30000" dirty="0"/>
              <a:t>+</a:t>
            </a:r>
            <a:r>
              <a:rPr lang="en-US" altLang="zh-CN" sz="2800" b="1" dirty="0"/>
              <a:t> </a:t>
            </a:r>
          </a:p>
          <a:p>
            <a:r>
              <a:rPr lang="en-US" altLang="zh-CN" sz="2800" b="1" dirty="0"/>
              <a:t>                                                                 Ag</a:t>
            </a:r>
            <a:r>
              <a:rPr lang="en-US" altLang="zh-CN" sz="2800" b="1" baseline="-25000" dirty="0"/>
              <a:t>3</a:t>
            </a:r>
            <a:r>
              <a:rPr lang="en-US" altLang="zh-CN" sz="2800" b="1" dirty="0"/>
              <a:t>[</a:t>
            </a:r>
            <a:r>
              <a:rPr lang="en-US" altLang="zh-CN" sz="2800" b="1" dirty="0">
                <a:solidFill>
                  <a:srgbClr val="FF0000"/>
                </a:solidFill>
              </a:rPr>
              <a:t>Co</a:t>
            </a:r>
            <a:r>
              <a:rPr lang="en-US" altLang="zh-CN" sz="2800" b="1" dirty="0"/>
              <a:t> (</a:t>
            </a:r>
            <a:r>
              <a:rPr lang="en-US" altLang="zh-CN" sz="2800" b="1" dirty="0">
                <a:latin typeface="Times New Roman" panose="02020603050405020304" pitchFamily="18" charset="0"/>
                <a:cs typeface="+mn-ea"/>
              </a:rPr>
              <a:t>CN)</a:t>
            </a:r>
            <a:r>
              <a:rPr lang="en-US" altLang="zh-CN" sz="2800" b="1" baseline="-25000" dirty="0">
                <a:latin typeface="Times New Roman" panose="02020603050405020304" pitchFamily="18" charset="0"/>
                <a:cs typeface="+mn-ea"/>
              </a:rPr>
              <a:t>6</a:t>
            </a:r>
            <a:r>
              <a:rPr lang="en-US" altLang="zh-CN" sz="2800" b="1" dirty="0"/>
              <a:t>] </a:t>
            </a:r>
            <a:r>
              <a:rPr lang="en-US" altLang="zh-CN" sz="2800" b="1" dirty="0">
                <a:latin typeface="微软雅黑" panose="020B0503020204020204" pitchFamily="34" charset="-122"/>
                <a:ea typeface="微软雅黑" panose="020B0503020204020204" pitchFamily="34" charset="-122"/>
              </a:rPr>
              <a:t>↓</a:t>
            </a:r>
            <a:endParaRPr lang="zh-CN" altLang="en-US" sz="2800" b="1" dirty="0"/>
          </a:p>
        </p:txBody>
      </p:sp>
    </p:spTree>
    <p:extLst>
      <p:ext uri="{BB962C8B-B14F-4D97-AF65-F5344CB8AC3E}">
        <p14:creationId xmlns:p14="http://schemas.microsoft.com/office/powerpoint/2010/main" val="349967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0C1D87-C22E-44E4-937F-ED6E61C77999}"/>
              </a:ext>
            </a:extLst>
          </p:cNvPr>
          <p:cNvSpPr>
            <a:spLocks noGrp="1"/>
          </p:cNvSpPr>
          <p:nvPr>
            <p:ph type="title"/>
          </p:nvPr>
        </p:nvSpPr>
        <p:spPr>
          <a:xfrm>
            <a:off x="485775" y="433047"/>
            <a:ext cx="10515600" cy="499110"/>
          </a:xfrm>
        </p:spPr>
        <p:txBody>
          <a:bodyPr/>
          <a:lstStyle/>
          <a:p>
            <a:r>
              <a:rPr lang="en-US" altLang="zh-CN" sz="2800" dirty="0"/>
              <a:t>(5) </a:t>
            </a:r>
            <a:r>
              <a:rPr lang="zh-CN" altLang="en-US" sz="2800" dirty="0"/>
              <a:t>几何异构</a:t>
            </a:r>
          </a:p>
        </p:txBody>
      </p:sp>
      <p:sp>
        <p:nvSpPr>
          <p:cNvPr id="5" name="文本框 4">
            <a:extLst>
              <a:ext uri="{FF2B5EF4-FFF2-40B4-BE49-F238E27FC236}">
                <a16:creationId xmlns:a16="http://schemas.microsoft.com/office/drawing/2014/main" id="{69C60633-084D-4C81-8620-2261F24AD182}"/>
              </a:ext>
            </a:extLst>
          </p:cNvPr>
          <p:cNvSpPr txBox="1"/>
          <p:nvPr/>
        </p:nvSpPr>
        <p:spPr>
          <a:xfrm>
            <a:off x="485775" y="3543301"/>
            <a:ext cx="3228975" cy="523220"/>
          </a:xfrm>
          <a:prstGeom prst="rect">
            <a:avLst/>
          </a:prstGeom>
          <a:noFill/>
        </p:spPr>
        <p:txBody>
          <a:bodyPr wrap="square" rtlCol="0">
            <a:spAutoFit/>
          </a:bodyPr>
          <a:lstStyle/>
          <a:p>
            <a:r>
              <a:rPr lang="en-US" altLang="zh-CN" sz="2800" b="1" dirty="0"/>
              <a:t>(6) </a:t>
            </a:r>
            <a:r>
              <a:rPr lang="zh-CN" altLang="en-US" sz="2800" b="1" dirty="0"/>
              <a:t>构象异构</a:t>
            </a:r>
          </a:p>
        </p:txBody>
      </p:sp>
      <p:sp>
        <p:nvSpPr>
          <p:cNvPr id="6" name="文本框 5">
            <a:extLst>
              <a:ext uri="{FF2B5EF4-FFF2-40B4-BE49-F238E27FC236}">
                <a16:creationId xmlns:a16="http://schemas.microsoft.com/office/drawing/2014/main" id="{7B0D976F-C4E3-409E-AF58-0585BC70466C}"/>
              </a:ext>
            </a:extLst>
          </p:cNvPr>
          <p:cNvSpPr txBox="1"/>
          <p:nvPr/>
        </p:nvSpPr>
        <p:spPr>
          <a:xfrm>
            <a:off x="2805468" y="2683102"/>
            <a:ext cx="7329132" cy="1261884"/>
          </a:xfrm>
          <a:prstGeom prst="rect">
            <a:avLst/>
          </a:prstGeom>
          <a:noFill/>
        </p:spPr>
        <p:txBody>
          <a:bodyPr wrap="square" rtlCol="0">
            <a:spAutoFit/>
          </a:bodyPr>
          <a:lstStyle/>
          <a:p>
            <a:r>
              <a:rPr lang="zh-CN" altLang="en-US" sz="2000" dirty="0">
                <a:solidFill>
                  <a:srgbClr val="FF0000"/>
                </a:solidFill>
                <a:latin typeface="Times New Roman" panose="02020603050405020304" pitchFamily="18" charset="0"/>
                <a:cs typeface="+mn-ea"/>
              </a:rPr>
              <a:t>顺</a:t>
            </a:r>
            <a:r>
              <a:rPr lang="en-US" altLang="zh-CN" sz="2000" dirty="0">
                <a:latin typeface="Times New Roman" panose="02020603050405020304" pitchFamily="18" charset="0"/>
                <a:cs typeface="+mn-ea"/>
              </a:rPr>
              <a:t>-</a:t>
            </a:r>
            <a:r>
              <a:rPr lang="zh-CN" altLang="en-US" sz="2000" dirty="0">
                <a:latin typeface="Times New Roman" panose="02020603050405020304" pitchFamily="18" charset="0"/>
                <a:cs typeface="+mn-ea"/>
              </a:rPr>
              <a:t>二氯</a:t>
            </a:r>
            <a:r>
              <a:rPr lang="zh-CN" altLang="en-US" sz="2000" b="1" dirty="0">
                <a:solidFill>
                  <a:srgbClr val="000000"/>
                </a:solidFill>
                <a:latin typeface="Times New Roman" panose="02020603050405020304" pitchFamily="18" charset="0"/>
                <a:cs typeface="+mn-ea"/>
                <a:sym typeface="Symbol" panose="05050102010706020507" pitchFamily="18" charset="2"/>
              </a:rPr>
              <a:t></a:t>
            </a:r>
            <a:r>
              <a:rPr lang="zh-CN" altLang="en-US" sz="2000" dirty="0">
                <a:latin typeface="Times New Roman" panose="02020603050405020304" pitchFamily="18" charset="0"/>
                <a:cs typeface="+mn-ea"/>
              </a:rPr>
              <a:t>二氨合铂</a:t>
            </a:r>
            <a:r>
              <a:rPr lang="en-US" altLang="zh-CN" sz="2000" dirty="0">
                <a:cs typeface="+mn-ea"/>
              </a:rPr>
              <a:t>(II)         </a:t>
            </a:r>
            <a:r>
              <a:rPr lang="zh-CN" altLang="en-US" sz="2000" dirty="0">
                <a:solidFill>
                  <a:srgbClr val="FF0000"/>
                </a:solidFill>
                <a:latin typeface="Times New Roman" panose="02020603050405020304" pitchFamily="18" charset="0"/>
                <a:cs typeface="+mn-ea"/>
              </a:rPr>
              <a:t>反</a:t>
            </a:r>
            <a:r>
              <a:rPr lang="en-US" altLang="zh-CN" sz="2000" dirty="0">
                <a:latin typeface="Times New Roman" panose="02020603050405020304" pitchFamily="18" charset="0"/>
                <a:cs typeface="+mn-ea"/>
              </a:rPr>
              <a:t>-</a:t>
            </a:r>
            <a:r>
              <a:rPr lang="zh-CN" altLang="en-US" sz="2000" dirty="0">
                <a:latin typeface="Times New Roman" panose="02020603050405020304" pitchFamily="18" charset="0"/>
                <a:cs typeface="+mn-ea"/>
              </a:rPr>
              <a:t>二氯</a:t>
            </a:r>
            <a:r>
              <a:rPr lang="zh-CN" altLang="en-US" sz="2000" b="1" dirty="0">
                <a:latin typeface="Times New Roman" panose="02020603050405020304" pitchFamily="18" charset="0"/>
                <a:cs typeface="+mn-ea"/>
                <a:sym typeface="Symbol" panose="05050102010706020507" pitchFamily="18" charset="2"/>
              </a:rPr>
              <a:t></a:t>
            </a:r>
            <a:r>
              <a:rPr lang="zh-CN" altLang="en-US" sz="2000" dirty="0">
                <a:latin typeface="Times New Roman" panose="02020603050405020304" pitchFamily="18" charset="0"/>
                <a:cs typeface="+mn-ea"/>
              </a:rPr>
              <a:t>二氨合铂</a:t>
            </a:r>
            <a:r>
              <a:rPr lang="en-US" altLang="zh-CN" sz="2000" dirty="0">
                <a:cs typeface="+mn-ea"/>
              </a:rPr>
              <a:t>(II)</a:t>
            </a:r>
            <a:br>
              <a:rPr lang="en-US" altLang="zh-CN" sz="2000" dirty="0"/>
            </a:br>
            <a:endParaRPr lang="zh-CN" altLang="en-US" sz="2000" dirty="0"/>
          </a:p>
          <a:p>
            <a:br>
              <a:rPr lang="en-US" altLang="zh-CN" dirty="0"/>
            </a:br>
            <a:endParaRPr lang="zh-CN" altLang="en-US" dirty="0"/>
          </a:p>
        </p:txBody>
      </p:sp>
      <p:sp>
        <p:nvSpPr>
          <p:cNvPr id="7" name="灯片编号占位符 6">
            <a:extLst>
              <a:ext uri="{FF2B5EF4-FFF2-40B4-BE49-F238E27FC236}">
                <a16:creationId xmlns:a16="http://schemas.microsoft.com/office/drawing/2014/main" id="{D24B9CF7-07DE-48A0-8BF0-3FA27C651096}"/>
              </a:ext>
            </a:extLst>
          </p:cNvPr>
          <p:cNvSpPr>
            <a:spLocks noGrp="1"/>
          </p:cNvSpPr>
          <p:nvPr>
            <p:ph type="sldNum" sz="quarter" idx="12"/>
          </p:nvPr>
        </p:nvSpPr>
        <p:spPr/>
        <p:txBody>
          <a:bodyPr/>
          <a:lstStyle/>
          <a:p>
            <a:fld id="{25F43C6C-6CC1-4831-8DEA-3206EFFA1157}" type="slidenum">
              <a:rPr lang="zh-CN" altLang="en-US" smtClean="0"/>
              <a:t>35</a:t>
            </a:fld>
            <a:endParaRPr lang="zh-CN" altLang="en-US"/>
          </a:p>
        </p:txBody>
      </p:sp>
      <p:sp>
        <p:nvSpPr>
          <p:cNvPr id="8" name="矩形 7">
            <a:extLst>
              <a:ext uri="{FF2B5EF4-FFF2-40B4-BE49-F238E27FC236}">
                <a16:creationId xmlns:a16="http://schemas.microsoft.com/office/drawing/2014/main" id="{656C54BA-0565-42A5-B329-B4FBC048C119}"/>
              </a:ext>
            </a:extLst>
          </p:cNvPr>
          <p:cNvSpPr/>
          <p:nvPr/>
        </p:nvSpPr>
        <p:spPr>
          <a:xfrm>
            <a:off x="3596311" y="5928040"/>
            <a:ext cx="3302507" cy="580865"/>
          </a:xfrm>
          <a:prstGeom prst="rect">
            <a:avLst/>
          </a:prstGeom>
        </p:spPr>
        <p:txBody>
          <a:bodyPr wrap="none">
            <a:spAutoFit/>
          </a:bodyPr>
          <a:lstStyle/>
          <a:p>
            <a:pPr>
              <a:lnSpc>
                <a:spcPct val="150000"/>
              </a:lnSpc>
            </a:pPr>
            <a:r>
              <a:rPr lang="zh-CN" altLang="en-US" sz="2400" dirty="0"/>
              <a:t>二</a:t>
            </a:r>
            <a:r>
              <a:rPr lang="en-US" altLang="zh-CN" sz="2400" dirty="0"/>
              <a:t>(</a:t>
            </a:r>
            <a:r>
              <a:rPr lang="en-US" altLang="zh-CN" sz="2400" b="1" i="1" dirty="0">
                <a:solidFill>
                  <a:srgbClr val="FF0000"/>
                </a:solidFill>
              </a:rPr>
              <a:t>ƞ-</a:t>
            </a:r>
            <a:r>
              <a:rPr lang="zh-CN" altLang="en-US" sz="2400" dirty="0"/>
              <a:t>环戊二烯</a:t>
            </a:r>
            <a:r>
              <a:rPr lang="en-US" altLang="zh-CN" sz="2400" dirty="0"/>
              <a:t>)</a:t>
            </a:r>
            <a:r>
              <a:rPr lang="zh-CN" altLang="en-US" sz="2400" dirty="0"/>
              <a:t>合铁 </a:t>
            </a:r>
            <a:r>
              <a:rPr lang="en-US" altLang="zh-CN" sz="2400" dirty="0"/>
              <a:t>(II)</a:t>
            </a:r>
          </a:p>
        </p:txBody>
      </p:sp>
      <p:sp>
        <p:nvSpPr>
          <p:cNvPr id="10" name="矩形 9">
            <a:extLst>
              <a:ext uri="{FF2B5EF4-FFF2-40B4-BE49-F238E27FC236}">
                <a16:creationId xmlns:a16="http://schemas.microsoft.com/office/drawing/2014/main" id="{E747FF91-B0A0-4B75-A308-407EC92F1167}"/>
              </a:ext>
            </a:extLst>
          </p:cNvPr>
          <p:cNvSpPr/>
          <p:nvPr/>
        </p:nvSpPr>
        <p:spPr>
          <a:xfrm>
            <a:off x="8403718" y="907506"/>
            <a:ext cx="3302507" cy="1672253"/>
          </a:xfrm>
          <a:prstGeom prst="rect">
            <a:avLst/>
          </a:prstGeom>
        </p:spPr>
        <p:txBody>
          <a:bodyPr wrap="none">
            <a:spAutoFit/>
          </a:bodyPr>
          <a:lstStyle/>
          <a:p>
            <a:r>
              <a:rPr lang="zh-CN" altLang="en-US" sz="2800" dirty="0">
                <a:solidFill>
                  <a:srgbClr val="FF0000"/>
                </a:solidFill>
                <a:cs typeface="+mn-ea"/>
              </a:rPr>
              <a:t>问：</a:t>
            </a:r>
            <a:endParaRPr lang="en-US" altLang="zh-CN" sz="2800" dirty="0">
              <a:solidFill>
                <a:srgbClr val="FF0000"/>
              </a:solidFill>
              <a:cs typeface="+mn-ea"/>
            </a:endParaRPr>
          </a:p>
          <a:p>
            <a:r>
              <a:rPr lang="en-US" altLang="zh-CN" sz="2800" dirty="0">
                <a:solidFill>
                  <a:srgbClr val="FF0000"/>
                </a:solidFill>
                <a:cs typeface="+mn-ea"/>
              </a:rPr>
              <a:t>[Co(NH</a:t>
            </a:r>
            <a:r>
              <a:rPr lang="en-US" altLang="zh-CN" sz="2800" baseline="-25000" dirty="0">
                <a:solidFill>
                  <a:srgbClr val="FF0000"/>
                </a:solidFill>
                <a:cs typeface="+mn-ea"/>
              </a:rPr>
              <a:t>3</a:t>
            </a:r>
            <a:r>
              <a:rPr lang="en-US" altLang="zh-CN" sz="2800" dirty="0">
                <a:solidFill>
                  <a:srgbClr val="FF0000"/>
                </a:solidFill>
                <a:cs typeface="+mn-ea"/>
              </a:rPr>
              <a:t>)</a:t>
            </a:r>
            <a:r>
              <a:rPr lang="en-US" altLang="zh-CN" sz="2800" baseline="-25000" dirty="0">
                <a:solidFill>
                  <a:srgbClr val="FF0000"/>
                </a:solidFill>
                <a:cs typeface="+mn-ea"/>
              </a:rPr>
              <a:t>4</a:t>
            </a:r>
            <a:r>
              <a:rPr lang="en-US" altLang="zh-CN" sz="2800" dirty="0">
                <a:solidFill>
                  <a:srgbClr val="FF0000"/>
                </a:solidFill>
                <a:cs typeface="+mn-ea"/>
              </a:rPr>
              <a:t>(H</a:t>
            </a:r>
            <a:r>
              <a:rPr lang="en-US" altLang="zh-CN" sz="2800" baseline="-25000" dirty="0">
                <a:solidFill>
                  <a:srgbClr val="FF0000"/>
                </a:solidFill>
                <a:cs typeface="+mn-ea"/>
              </a:rPr>
              <a:t>2</a:t>
            </a:r>
            <a:r>
              <a:rPr lang="en-US" altLang="zh-CN" sz="2800" dirty="0">
                <a:solidFill>
                  <a:srgbClr val="FF0000"/>
                </a:solidFill>
                <a:cs typeface="+mn-ea"/>
              </a:rPr>
              <a:t>O)</a:t>
            </a:r>
            <a:r>
              <a:rPr lang="en-US" altLang="zh-CN" sz="2800" baseline="-25000" dirty="0">
                <a:solidFill>
                  <a:srgbClr val="FF0000"/>
                </a:solidFill>
                <a:cs typeface="+mn-ea"/>
              </a:rPr>
              <a:t>2</a:t>
            </a:r>
            <a:r>
              <a:rPr lang="en-US" altLang="zh-CN" sz="2800" dirty="0">
                <a:solidFill>
                  <a:srgbClr val="FF0000"/>
                </a:solidFill>
                <a:cs typeface="+mn-ea"/>
              </a:rPr>
              <a:t>]Cl</a:t>
            </a:r>
            <a:r>
              <a:rPr lang="en-US" altLang="zh-CN" sz="2800" baseline="-25000" dirty="0">
                <a:solidFill>
                  <a:srgbClr val="FF0000"/>
                </a:solidFill>
                <a:cs typeface="+mn-ea"/>
              </a:rPr>
              <a:t>3</a:t>
            </a:r>
          </a:p>
          <a:p>
            <a:endParaRPr lang="en-US" altLang="zh-CN" sz="2800" baseline="-25000" dirty="0">
              <a:solidFill>
                <a:srgbClr val="FF0000"/>
              </a:solidFill>
              <a:cs typeface="+mn-ea"/>
            </a:endParaRPr>
          </a:p>
          <a:p>
            <a:r>
              <a:rPr lang="zh-CN" altLang="en-US" sz="2800" dirty="0">
                <a:solidFill>
                  <a:srgbClr val="FF0000"/>
                </a:solidFill>
                <a:cs typeface="+mn-ea"/>
              </a:rPr>
              <a:t>有几个异构体</a:t>
            </a:r>
            <a:endParaRPr lang="zh-CN" altLang="en-US" sz="2800" dirty="0">
              <a:solidFill>
                <a:srgbClr val="FF0000"/>
              </a:solidFill>
            </a:endParaRPr>
          </a:p>
        </p:txBody>
      </p:sp>
      <p:pic>
        <p:nvPicPr>
          <p:cNvPr id="11" name="图片 10">
            <a:extLst>
              <a:ext uri="{FF2B5EF4-FFF2-40B4-BE49-F238E27FC236}">
                <a16:creationId xmlns:a16="http://schemas.microsoft.com/office/drawing/2014/main" id="{C5FBE049-B202-4411-8685-0E3742FD8D6F}"/>
              </a:ext>
            </a:extLst>
          </p:cNvPr>
          <p:cNvPicPr>
            <a:picLocks noChangeAspect="1"/>
          </p:cNvPicPr>
          <p:nvPr/>
        </p:nvPicPr>
        <p:blipFill>
          <a:blip r:embed="rId2"/>
          <a:stretch>
            <a:fillRect/>
          </a:stretch>
        </p:blipFill>
        <p:spPr>
          <a:xfrm>
            <a:off x="2805468" y="363209"/>
            <a:ext cx="5572125" cy="2352675"/>
          </a:xfrm>
          <a:prstGeom prst="rect">
            <a:avLst/>
          </a:prstGeom>
        </p:spPr>
      </p:pic>
      <p:pic>
        <p:nvPicPr>
          <p:cNvPr id="12" name="图片 11">
            <a:extLst>
              <a:ext uri="{FF2B5EF4-FFF2-40B4-BE49-F238E27FC236}">
                <a16:creationId xmlns:a16="http://schemas.microsoft.com/office/drawing/2014/main" id="{C8249AE0-0914-45CF-906B-84BD190F4A88}"/>
              </a:ext>
            </a:extLst>
          </p:cNvPr>
          <p:cNvPicPr>
            <a:picLocks noChangeAspect="1"/>
          </p:cNvPicPr>
          <p:nvPr/>
        </p:nvPicPr>
        <p:blipFill>
          <a:blip r:embed="rId3"/>
          <a:stretch>
            <a:fillRect/>
          </a:stretch>
        </p:blipFill>
        <p:spPr>
          <a:xfrm>
            <a:off x="2932989" y="3543301"/>
            <a:ext cx="5677611" cy="2540731"/>
          </a:xfrm>
          <a:prstGeom prst="rect">
            <a:avLst/>
          </a:prstGeom>
        </p:spPr>
      </p:pic>
    </p:spTree>
    <p:extLst>
      <p:ext uri="{BB962C8B-B14F-4D97-AF65-F5344CB8AC3E}">
        <p14:creationId xmlns:p14="http://schemas.microsoft.com/office/powerpoint/2010/main" val="4580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B2E5B3-9504-4DA2-AE25-CCD3C6915C74}"/>
              </a:ext>
            </a:extLst>
          </p:cNvPr>
          <p:cNvSpPr>
            <a:spLocks noGrp="1"/>
          </p:cNvSpPr>
          <p:nvPr>
            <p:ph type="title"/>
          </p:nvPr>
        </p:nvSpPr>
        <p:spPr>
          <a:xfrm>
            <a:off x="0" y="178420"/>
            <a:ext cx="12192000" cy="701287"/>
          </a:xfrm>
          <a:solidFill>
            <a:schemeClr val="tx1"/>
          </a:solidFill>
        </p:spPr>
        <p:txBody>
          <a:bodyPr/>
          <a:lstStyle/>
          <a:p>
            <a:r>
              <a:rPr lang="en-US" altLang="zh-CN" dirty="0">
                <a:solidFill>
                  <a:schemeClr val="bg1"/>
                </a:solidFill>
              </a:rPr>
              <a:t>   1-5 </a:t>
            </a:r>
            <a:r>
              <a:rPr lang="zh-CN" altLang="en-US" dirty="0">
                <a:solidFill>
                  <a:schemeClr val="bg1"/>
                </a:solidFill>
              </a:rPr>
              <a:t>重要性</a:t>
            </a:r>
          </a:p>
        </p:txBody>
      </p:sp>
      <p:sp>
        <p:nvSpPr>
          <p:cNvPr id="3" name="Rectangle 2">
            <a:extLst>
              <a:ext uri="{FF2B5EF4-FFF2-40B4-BE49-F238E27FC236}">
                <a16:creationId xmlns:a16="http://schemas.microsoft.com/office/drawing/2014/main" id="{6954CFF1-ED58-41B1-98A4-0CCCB90EA4DC}"/>
              </a:ext>
            </a:extLst>
          </p:cNvPr>
          <p:cNvSpPr txBox="1">
            <a:spLocks noChangeArrowheads="1"/>
          </p:cNvSpPr>
          <p:nvPr/>
        </p:nvSpPr>
        <p:spPr>
          <a:xfrm>
            <a:off x="1350963" y="1132522"/>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4800" dirty="0">
              <a:latin typeface="Times New Roman" panose="02020603050405020304" pitchFamily="18" charset="0"/>
              <a:ea typeface="+mn-ea"/>
              <a:cs typeface="+mn-ea"/>
            </a:endParaRPr>
          </a:p>
        </p:txBody>
      </p:sp>
      <p:sp>
        <p:nvSpPr>
          <p:cNvPr id="4" name="Rectangle 3">
            <a:extLst>
              <a:ext uri="{FF2B5EF4-FFF2-40B4-BE49-F238E27FC236}">
                <a16:creationId xmlns:a16="http://schemas.microsoft.com/office/drawing/2014/main" id="{613CE05C-BFD0-458B-A3FE-7A6D43FB0048}"/>
              </a:ext>
            </a:extLst>
          </p:cNvPr>
          <p:cNvSpPr txBox="1">
            <a:spLocks noChangeArrowheads="1"/>
          </p:cNvSpPr>
          <p:nvPr/>
        </p:nvSpPr>
        <p:spPr>
          <a:xfrm>
            <a:off x="504031" y="1008697"/>
            <a:ext cx="9144000" cy="411480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pPr>
            <a:endParaRPr lang="zh-CN" altLang="en-US" baseline="-30000" dirty="0">
              <a:solidFill>
                <a:srgbClr val="333333"/>
              </a:solidFill>
              <a:latin typeface="Trebuchet MS" panose="020B0603020202020204" pitchFamily="34" charset="0"/>
              <a:cs typeface="+mn-ea"/>
            </a:endParaRPr>
          </a:p>
          <a:p>
            <a:pPr marL="0" indent="0">
              <a:lnSpc>
                <a:spcPct val="150000"/>
              </a:lnSpc>
              <a:spcBef>
                <a:spcPct val="0"/>
              </a:spcBef>
              <a:buNone/>
            </a:pPr>
            <a:r>
              <a:rPr lang="zh-CN" altLang="en-US" b="1" dirty="0">
                <a:cs typeface="+mn-ea"/>
              </a:rPr>
              <a:t>生物体</a:t>
            </a:r>
            <a:endParaRPr lang="zh-CN" altLang="en-US" dirty="0">
              <a:solidFill>
                <a:srgbClr val="333333"/>
              </a:solidFill>
              <a:latin typeface="Trebuchet MS" panose="020B0603020202020204" pitchFamily="34" charset="0"/>
              <a:cs typeface="+mn-ea"/>
            </a:endParaRPr>
          </a:p>
          <a:p>
            <a:pPr>
              <a:lnSpc>
                <a:spcPct val="150000"/>
              </a:lnSpc>
              <a:spcBef>
                <a:spcPct val="0"/>
              </a:spcBef>
              <a:buFontTx/>
              <a:buNone/>
            </a:pPr>
            <a:r>
              <a:rPr lang="zh-CN" altLang="en-US" dirty="0">
                <a:solidFill>
                  <a:srgbClr val="0070C0"/>
                </a:solidFill>
                <a:latin typeface="Trebuchet MS" panose="020B0603020202020204" pitchFamily="34" charset="0"/>
                <a:cs typeface="+mn-ea"/>
              </a:rPr>
              <a:t>叶绿素等色素、血红素、酶</a:t>
            </a:r>
            <a:endParaRPr lang="en-US" altLang="zh-CN" dirty="0">
              <a:solidFill>
                <a:srgbClr val="0070C0"/>
              </a:solidFill>
              <a:latin typeface="Trebuchet MS" panose="020B0603020202020204" pitchFamily="34" charset="0"/>
              <a:cs typeface="+mn-ea"/>
            </a:endParaRPr>
          </a:p>
          <a:p>
            <a:pPr>
              <a:lnSpc>
                <a:spcPct val="150000"/>
              </a:lnSpc>
              <a:spcBef>
                <a:spcPct val="0"/>
              </a:spcBef>
              <a:buFontTx/>
              <a:buNone/>
            </a:pPr>
            <a:r>
              <a:rPr lang="zh-CN" altLang="en-US" dirty="0">
                <a:solidFill>
                  <a:srgbClr val="0070C0"/>
                </a:solidFill>
                <a:latin typeface="Trebuchet MS" panose="020B0603020202020204" pitchFamily="34" charset="0"/>
                <a:cs typeface="+mn-ea"/>
              </a:rPr>
              <a:t>维他命</a:t>
            </a:r>
            <a:r>
              <a:rPr lang="en-US" altLang="zh-CN" dirty="0">
                <a:solidFill>
                  <a:srgbClr val="0070C0"/>
                </a:solidFill>
                <a:latin typeface="Trebuchet MS" panose="020B0603020202020204" pitchFamily="34" charset="0"/>
                <a:cs typeface="+mn-ea"/>
              </a:rPr>
              <a:t>B</a:t>
            </a:r>
            <a:r>
              <a:rPr lang="en-US" altLang="zh-CN" baseline="-30000" dirty="0">
                <a:solidFill>
                  <a:srgbClr val="0070C0"/>
                </a:solidFill>
                <a:latin typeface="Trebuchet MS" panose="020B0603020202020204" pitchFamily="34" charset="0"/>
                <a:cs typeface="+mn-ea"/>
              </a:rPr>
              <a:t>12</a:t>
            </a:r>
          </a:p>
          <a:p>
            <a:pPr marL="0" indent="0">
              <a:lnSpc>
                <a:spcPct val="150000"/>
              </a:lnSpc>
              <a:spcBef>
                <a:spcPct val="0"/>
              </a:spcBef>
              <a:buNone/>
            </a:pPr>
            <a:endParaRPr lang="en-US" altLang="zh-CN" b="1" dirty="0">
              <a:cs typeface="+mn-ea"/>
            </a:endParaRPr>
          </a:p>
          <a:p>
            <a:pPr marL="0" indent="0">
              <a:spcBef>
                <a:spcPct val="0"/>
              </a:spcBef>
              <a:buNone/>
            </a:pPr>
            <a:endParaRPr lang="en-US" altLang="zh-CN" b="1" dirty="0">
              <a:cs typeface="+mn-ea"/>
            </a:endParaRPr>
          </a:p>
          <a:p>
            <a:pPr marL="0" indent="0">
              <a:spcBef>
                <a:spcPct val="0"/>
              </a:spcBef>
              <a:buNone/>
            </a:pPr>
            <a:r>
              <a:rPr lang="zh-CN" altLang="en-US" b="1" dirty="0">
                <a:cs typeface="+mn-ea"/>
              </a:rPr>
              <a:t>化工染料、</a:t>
            </a:r>
            <a:r>
              <a:rPr lang="zh-CN" altLang="en-US" b="1" dirty="0">
                <a:solidFill>
                  <a:srgbClr val="0070C0"/>
                </a:solidFill>
                <a:latin typeface="Trebuchet MS" panose="020B0603020202020204" pitchFamily="34" charset="0"/>
                <a:cs typeface="+mn-ea"/>
              </a:rPr>
              <a:t>催化剂 </a:t>
            </a:r>
          </a:p>
          <a:p>
            <a:pPr>
              <a:spcBef>
                <a:spcPct val="0"/>
              </a:spcBef>
              <a:buFont typeface="Wingdings" panose="05000000000000000000" pitchFamily="2" charset="2"/>
              <a:buNone/>
            </a:pPr>
            <a:endParaRPr lang="zh-CN" altLang="en-US" dirty="0">
              <a:solidFill>
                <a:srgbClr val="333333"/>
              </a:solidFill>
              <a:latin typeface="Trebuchet MS" panose="020B0603020202020204" pitchFamily="34" charset="0"/>
              <a:cs typeface="+mn-ea"/>
            </a:endParaRPr>
          </a:p>
          <a:p>
            <a:pPr>
              <a:spcBef>
                <a:spcPct val="0"/>
              </a:spcBef>
              <a:buFont typeface="Wingdings" panose="05000000000000000000" pitchFamily="2" charset="2"/>
              <a:buNone/>
            </a:pPr>
            <a:endParaRPr lang="zh-CN" altLang="en-US" dirty="0">
              <a:solidFill>
                <a:srgbClr val="333333"/>
              </a:solidFill>
              <a:latin typeface="Trebuchet MS" panose="020B0603020202020204" pitchFamily="34" charset="0"/>
              <a:cs typeface="+mn-ea"/>
            </a:endParaRPr>
          </a:p>
        </p:txBody>
      </p:sp>
      <p:sp>
        <p:nvSpPr>
          <p:cNvPr id="6" name="矩形 5">
            <a:extLst>
              <a:ext uri="{FF2B5EF4-FFF2-40B4-BE49-F238E27FC236}">
                <a16:creationId xmlns:a16="http://schemas.microsoft.com/office/drawing/2014/main" id="{6E5EB9EF-42F9-4397-9E14-23AAD0BBD574}"/>
              </a:ext>
            </a:extLst>
          </p:cNvPr>
          <p:cNvSpPr/>
          <p:nvPr/>
        </p:nvSpPr>
        <p:spPr>
          <a:xfrm>
            <a:off x="7591579" y="5973127"/>
            <a:ext cx="1428596" cy="400110"/>
          </a:xfrm>
          <a:prstGeom prst="rect">
            <a:avLst/>
          </a:prstGeom>
        </p:spPr>
        <p:txBody>
          <a:bodyPr wrap="none">
            <a:spAutoFit/>
          </a:bodyPr>
          <a:lstStyle/>
          <a:p>
            <a:pPr algn="ctr">
              <a:spcBef>
                <a:spcPct val="50000"/>
              </a:spcBef>
            </a:pPr>
            <a:r>
              <a:rPr lang="en-US" altLang="zh-CN" sz="2000" b="1" dirty="0">
                <a:solidFill>
                  <a:srgbClr val="0070C0"/>
                </a:solidFill>
                <a:cs typeface="+mn-ea"/>
              </a:rPr>
              <a:t>vitamin B</a:t>
            </a:r>
            <a:r>
              <a:rPr lang="en-US" altLang="zh-CN" sz="2000" b="1" baseline="-30000" dirty="0">
                <a:solidFill>
                  <a:srgbClr val="0070C0"/>
                </a:solidFill>
                <a:cs typeface="+mn-ea"/>
              </a:rPr>
              <a:t>12</a:t>
            </a:r>
          </a:p>
        </p:txBody>
      </p:sp>
      <p:sp>
        <p:nvSpPr>
          <p:cNvPr id="7" name="灯片编号占位符 6">
            <a:extLst>
              <a:ext uri="{FF2B5EF4-FFF2-40B4-BE49-F238E27FC236}">
                <a16:creationId xmlns:a16="http://schemas.microsoft.com/office/drawing/2014/main" id="{2F34B243-1D41-45D2-BD54-A4B9D626C0D5}"/>
              </a:ext>
            </a:extLst>
          </p:cNvPr>
          <p:cNvSpPr>
            <a:spLocks noGrp="1"/>
          </p:cNvSpPr>
          <p:nvPr>
            <p:ph type="sldNum" sz="quarter" idx="12"/>
          </p:nvPr>
        </p:nvSpPr>
        <p:spPr/>
        <p:txBody>
          <a:bodyPr/>
          <a:lstStyle/>
          <a:p>
            <a:fld id="{25F43C6C-6CC1-4831-8DEA-3206EFFA1157}" type="slidenum">
              <a:rPr lang="zh-CN" altLang="en-US" smtClean="0"/>
              <a:t>36</a:t>
            </a:fld>
            <a:endParaRPr lang="zh-CN" altLang="en-US"/>
          </a:p>
        </p:txBody>
      </p:sp>
      <p:pic>
        <p:nvPicPr>
          <p:cNvPr id="8" name="图片 7" descr="https://www.sigmaaldrich.com/content/dam/sigma-aldrich/structure8/169/c_______v019.eps/_jcr_content/renditions/c_______v019-large.png">
            <a:extLst>
              <a:ext uri="{FF2B5EF4-FFF2-40B4-BE49-F238E27FC236}">
                <a16:creationId xmlns:a16="http://schemas.microsoft.com/office/drawing/2014/main" id="{AED6B837-200B-4DA0-8297-1D36B18619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77026" y="1008698"/>
            <a:ext cx="3657599" cy="4840605"/>
          </a:xfrm>
          <a:prstGeom prst="rect">
            <a:avLst/>
          </a:prstGeom>
          <a:noFill/>
          <a:ln>
            <a:noFill/>
          </a:ln>
        </p:spPr>
      </p:pic>
    </p:spTree>
    <p:extLst>
      <p:ext uri="{BB962C8B-B14F-4D97-AF65-F5344CB8AC3E}">
        <p14:creationId xmlns:p14="http://schemas.microsoft.com/office/powerpoint/2010/main" val="197484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C4C9C1AD-B5EC-4090-9FE2-1F7846CA969D}"/>
              </a:ext>
            </a:extLst>
          </p:cNvPr>
          <p:cNvSpPr txBox="1">
            <a:spLocks noChangeArrowheads="1"/>
          </p:cNvSpPr>
          <p:nvPr/>
        </p:nvSpPr>
        <p:spPr bwMode="auto">
          <a:xfrm>
            <a:off x="2286000" y="2019300"/>
            <a:ext cx="86868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b="1" dirty="0">
                <a:latin typeface="Times New Roman" panose="02020603050405020304" pitchFamily="18" charset="0"/>
                <a:ea typeface="+mn-ea"/>
                <a:cs typeface="+mn-ea"/>
              </a:rPr>
              <a:t>M </a:t>
            </a:r>
            <a:r>
              <a:rPr lang="zh-CN" altLang="en-US" b="1" dirty="0">
                <a:latin typeface="Times New Roman" panose="02020603050405020304" pitchFamily="18" charset="0"/>
                <a:ea typeface="+mn-ea"/>
                <a:cs typeface="+mn-ea"/>
              </a:rPr>
              <a:t>：中心体</a:t>
            </a:r>
          </a:p>
          <a:p>
            <a:pPr eaLnBrk="1" hangingPunct="1">
              <a:spcBef>
                <a:spcPct val="50000"/>
              </a:spcBef>
              <a:buClrTx/>
              <a:buSzTx/>
              <a:buFontTx/>
              <a:buNone/>
            </a:pPr>
            <a:r>
              <a:rPr lang="en-US" altLang="zh-CN" b="1" dirty="0">
                <a:latin typeface="Times New Roman" panose="02020603050405020304" pitchFamily="18" charset="0"/>
                <a:ea typeface="+mn-ea"/>
                <a:cs typeface="+mn-ea"/>
              </a:rPr>
              <a:t>L </a:t>
            </a:r>
            <a:r>
              <a:rPr lang="zh-CN" altLang="en-US" b="1" dirty="0">
                <a:latin typeface="Times New Roman" panose="02020603050405020304" pitchFamily="18" charset="0"/>
                <a:ea typeface="+mn-ea"/>
                <a:cs typeface="+mn-ea"/>
              </a:rPr>
              <a:t>：配体</a:t>
            </a:r>
            <a:endParaRPr lang="zh-CN" altLang="en-US" dirty="0">
              <a:ea typeface="+mn-ea"/>
              <a:cs typeface="+mn-ea"/>
            </a:endParaRPr>
          </a:p>
          <a:p>
            <a:pPr>
              <a:spcBef>
                <a:spcPct val="50000"/>
              </a:spcBef>
              <a:buClrTx/>
              <a:buSzTx/>
              <a:buNone/>
            </a:pPr>
            <a:r>
              <a:rPr lang="zh-CN" altLang="en-US" dirty="0">
                <a:solidFill>
                  <a:schemeClr val="hlink"/>
                </a:solidFill>
                <a:ea typeface="+mn-ea"/>
                <a:cs typeface="+mn-ea"/>
              </a:rPr>
              <a:t>      配位原子</a:t>
            </a:r>
            <a:r>
              <a:rPr lang="zh-CN" altLang="en-US" dirty="0">
                <a:ea typeface="+mn-ea"/>
                <a:cs typeface="+mn-ea"/>
              </a:rPr>
              <a:t> </a:t>
            </a:r>
          </a:p>
          <a:p>
            <a:pPr eaLnBrk="1" hangingPunct="1">
              <a:spcBef>
                <a:spcPct val="50000"/>
              </a:spcBef>
              <a:buClrTx/>
              <a:buSzTx/>
              <a:buFontTx/>
              <a:buNone/>
            </a:pPr>
            <a:r>
              <a:rPr lang="en-US" altLang="zh-CN" b="1" dirty="0">
                <a:latin typeface="Times New Roman" panose="02020603050405020304" pitchFamily="18" charset="0"/>
                <a:ea typeface="+mn-ea"/>
                <a:cs typeface="+mn-ea"/>
              </a:rPr>
              <a:t>n </a:t>
            </a:r>
            <a:r>
              <a:rPr lang="zh-CN" altLang="en-US" b="1" dirty="0">
                <a:latin typeface="Times New Roman" panose="02020603050405020304" pitchFamily="18" charset="0"/>
                <a:ea typeface="+mn-ea"/>
                <a:cs typeface="+mn-ea"/>
              </a:rPr>
              <a:t>：配体的个数 </a:t>
            </a:r>
          </a:p>
          <a:p>
            <a:pPr>
              <a:spcBef>
                <a:spcPct val="50000"/>
              </a:spcBef>
              <a:buClrTx/>
              <a:buSzTx/>
              <a:buNone/>
            </a:pPr>
            <a:r>
              <a:rPr lang="en-US" altLang="zh-CN" b="1" dirty="0">
                <a:latin typeface="Times New Roman" panose="02020603050405020304" pitchFamily="18" charset="0"/>
                <a:ea typeface="+mn-ea"/>
                <a:cs typeface="+mn-ea"/>
              </a:rPr>
              <a:t>CN</a:t>
            </a:r>
            <a:r>
              <a:rPr lang="zh-CN" altLang="en-US" b="1" dirty="0">
                <a:latin typeface="Times New Roman" panose="02020603050405020304" pitchFamily="18" charset="0"/>
                <a:ea typeface="+mn-ea"/>
                <a:cs typeface="+mn-ea"/>
              </a:rPr>
              <a:t>：配位数</a:t>
            </a:r>
            <a:endParaRPr lang="en-US" altLang="zh-CN" sz="4000" b="1" dirty="0">
              <a:solidFill>
                <a:srgbClr val="000000"/>
              </a:solidFill>
              <a:latin typeface="Times New Roman" panose="02020603050405020304" pitchFamily="18" charset="0"/>
              <a:ea typeface="+mn-ea"/>
              <a:cs typeface="+mn-ea"/>
            </a:endParaRPr>
          </a:p>
        </p:txBody>
      </p:sp>
      <p:sp>
        <p:nvSpPr>
          <p:cNvPr id="4" name="Rectangle 5">
            <a:extLst>
              <a:ext uri="{FF2B5EF4-FFF2-40B4-BE49-F238E27FC236}">
                <a16:creationId xmlns:a16="http://schemas.microsoft.com/office/drawing/2014/main" id="{5FE071A9-DB09-4765-8F1C-AA1A3C4826F4}"/>
              </a:ext>
            </a:extLst>
          </p:cNvPr>
          <p:cNvSpPr>
            <a:spLocks noChangeArrowheads="1"/>
          </p:cNvSpPr>
          <p:nvPr/>
        </p:nvSpPr>
        <p:spPr bwMode="auto">
          <a:xfrm>
            <a:off x="2200275" y="657225"/>
            <a:ext cx="167866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US" altLang="zh-CN" sz="4400" b="1" dirty="0">
                <a:latin typeface="Times New Roman" panose="02020603050405020304" pitchFamily="18" charset="0"/>
                <a:ea typeface="+mn-ea"/>
                <a:cs typeface="+mn-ea"/>
              </a:rPr>
              <a:t>[</a:t>
            </a:r>
            <a:r>
              <a:rPr lang="en-US" altLang="zh-CN" sz="4400" b="1" dirty="0" err="1">
                <a:latin typeface="Times New Roman" panose="02020603050405020304" pitchFamily="18" charset="0"/>
                <a:ea typeface="+mn-ea"/>
                <a:cs typeface="+mn-ea"/>
              </a:rPr>
              <a:t>ML</a:t>
            </a:r>
            <a:r>
              <a:rPr lang="en-US" altLang="zh-CN" sz="4400" b="1" baseline="-25000" dirty="0" err="1">
                <a:latin typeface="Times New Roman" panose="02020603050405020304" pitchFamily="18" charset="0"/>
                <a:ea typeface="+mn-ea"/>
                <a:cs typeface="+mn-ea"/>
              </a:rPr>
              <a:t>n</a:t>
            </a:r>
            <a:r>
              <a:rPr lang="en-US" altLang="zh-CN" sz="4400" b="1" dirty="0">
                <a:latin typeface="Times New Roman" panose="02020603050405020304" pitchFamily="18" charset="0"/>
                <a:ea typeface="+mn-ea"/>
                <a:cs typeface="+mn-ea"/>
              </a:rPr>
              <a:t>]</a:t>
            </a:r>
          </a:p>
        </p:txBody>
      </p:sp>
      <p:sp>
        <p:nvSpPr>
          <p:cNvPr id="2" name="灯片编号占位符 1">
            <a:extLst>
              <a:ext uri="{FF2B5EF4-FFF2-40B4-BE49-F238E27FC236}">
                <a16:creationId xmlns:a16="http://schemas.microsoft.com/office/drawing/2014/main" id="{FC273F10-7614-4855-9A7F-7997603A1754}"/>
              </a:ext>
            </a:extLst>
          </p:cNvPr>
          <p:cNvSpPr>
            <a:spLocks noGrp="1"/>
          </p:cNvSpPr>
          <p:nvPr>
            <p:ph type="sldNum" sz="quarter" idx="12"/>
          </p:nvPr>
        </p:nvSpPr>
        <p:spPr/>
        <p:txBody>
          <a:bodyPr/>
          <a:lstStyle/>
          <a:p>
            <a:fld id="{25F43C6C-6CC1-4831-8DEA-3206EFFA1157}" type="slidenum">
              <a:rPr lang="zh-CN" altLang="en-US" smtClean="0"/>
              <a:t>37</a:t>
            </a:fld>
            <a:endParaRPr lang="zh-CN" altLang="en-US"/>
          </a:p>
        </p:txBody>
      </p:sp>
    </p:spTree>
    <p:extLst>
      <p:ext uri="{BB962C8B-B14F-4D97-AF65-F5344CB8AC3E}">
        <p14:creationId xmlns:p14="http://schemas.microsoft.com/office/powerpoint/2010/main" val="889827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F78986-BDA2-4D00-B95B-1FA2A2141560}"/>
              </a:ext>
            </a:extLst>
          </p:cNvPr>
          <p:cNvSpPr txBox="1">
            <a:spLocks noChangeArrowheads="1"/>
          </p:cNvSpPr>
          <p:nvPr/>
        </p:nvSpPr>
        <p:spPr>
          <a:xfrm>
            <a:off x="1705631" y="250412"/>
            <a:ext cx="7793038" cy="390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zh-CN" altLang="en-US" sz="2800" dirty="0">
                <a:ea typeface="+mn-ea"/>
                <a:cs typeface="+mn-ea"/>
              </a:rPr>
              <a:t>表 </a:t>
            </a:r>
            <a:r>
              <a:rPr lang="en-US" altLang="zh-CN" sz="2800" dirty="0">
                <a:ea typeface="+mn-ea"/>
                <a:cs typeface="+mn-ea"/>
              </a:rPr>
              <a:t>10-2   </a:t>
            </a:r>
            <a:r>
              <a:rPr lang="zh-CN" altLang="en-US" sz="2800" dirty="0">
                <a:ea typeface="+mn-ea"/>
                <a:cs typeface="+mn-ea"/>
              </a:rPr>
              <a:t>配合物组成与结构的关系</a:t>
            </a:r>
          </a:p>
        </p:txBody>
      </p:sp>
      <p:graphicFrame>
        <p:nvGraphicFramePr>
          <p:cNvPr id="4" name="Group 3">
            <a:extLst>
              <a:ext uri="{FF2B5EF4-FFF2-40B4-BE49-F238E27FC236}">
                <a16:creationId xmlns:a16="http://schemas.microsoft.com/office/drawing/2014/main" id="{0C66D286-A63C-459B-97CB-21F951B80A68}"/>
              </a:ext>
            </a:extLst>
          </p:cNvPr>
          <p:cNvGraphicFramePr>
            <a:graphicFrameLocks noGrp="1"/>
          </p:cNvGraphicFramePr>
          <p:nvPr>
            <p:extLst>
              <p:ext uri="{D42A27DB-BD31-4B8C-83A1-F6EECF244321}">
                <p14:modId xmlns:p14="http://schemas.microsoft.com/office/powerpoint/2010/main" val="427096224"/>
              </p:ext>
            </p:extLst>
          </p:nvPr>
        </p:nvGraphicFramePr>
        <p:xfrm>
          <a:off x="1012723" y="686892"/>
          <a:ext cx="10166553" cy="5503253"/>
        </p:xfrm>
        <a:graphic>
          <a:graphicData uri="http://schemas.openxmlformats.org/drawingml/2006/table">
            <a:tbl>
              <a:tblPr/>
              <a:tblGrid>
                <a:gridCol w="2125795">
                  <a:extLst>
                    <a:ext uri="{9D8B030D-6E8A-4147-A177-3AD203B41FA5}">
                      <a16:colId xmlns:a16="http://schemas.microsoft.com/office/drawing/2014/main" val="1881694682"/>
                    </a:ext>
                  </a:extLst>
                </a:gridCol>
                <a:gridCol w="1172818">
                  <a:extLst>
                    <a:ext uri="{9D8B030D-6E8A-4147-A177-3AD203B41FA5}">
                      <a16:colId xmlns:a16="http://schemas.microsoft.com/office/drawing/2014/main" val="1527941624"/>
                    </a:ext>
                  </a:extLst>
                </a:gridCol>
                <a:gridCol w="1252330">
                  <a:extLst>
                    <a:ext uri="{9D8B030D-6E8A-4147-A177-3AD203B41FA5}">
                      <a16:colId xmlns:a16="http://schemas.microsoft.com/office/drawing/2014/main" val="3204317371"/>
                    </a:ext>
                  </a:extLst>
                </a:gridCol>
                <a:gridCol w="1634376">
                  <a:extLst>
                    <a:ext uri="{9D8B030D-6E8A-4147-A177-3AD203B41FA5}">
                      <a16:colId xmlns:a16="http://schemas.microsoft.com/office/drawing/2014/main" val="1019034962"/>
                    </a:ext>
                  </a:extLst>
                </a:gridCol>
                <a:gridCol w="596875">
                  <a:extLst>
                    <a:ext uri="{9D8B030D-6E8A-4147-A177-3AD203B41FA5}">
                      <a16:colId xmlns:a16="http://schemas.microsoft.com/office/drawing/2014/main" val="2188798234"/>
                    </a:ext>
                  </a:extLst>
                </a:gridCol>
                <a:gridCol w="1416410">
                  <a:extLst>
                    <a:ext uri="{9D8B030D-6E8A-4147-A177-3AD203B41FA5}">
                      <a16:colId xmlns:a16="http://schemas.microsoft.com/office/drawing/2014/main" val="974445896"/>
                    </a:ext>
                  </a:extLst>
                </a:gridCol>
                <a:gridCol w="1967949">
                  <a:extLst>
                    <a:ext uri="{9D8B030D-6E8A-4147-A177-3AD203B41FA5}">
                      <a16:colId xmlns:a16="http://schemas.microsoft.com/office/drawing/2014/main" val="3568830613"/>
                    </a:ext>
                  </a:extLst>
                </a:gridCol>
              </a:tblGrid>
              <a:tr h="56056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800" b="1" i="0" u="none" strike="noStrike" cap="none" normalizeH="0" baseline="0" dirty="0">
                          <a:ln>
                            <a:noFill/>
                          </a:ln>
                          <a:solidFill>
                            <a:schemeClr val="bg1"/>
                          </a:solidFill>
                          <a:effectLst/>
                          <a:latin typeface="Times New Roman" panose="02020603050405020304" pitchFamily="18" charset="0"/>
                          <a:ea typeface="+mn-ea"/>
                          <a:cs typeface="+mn-ea"/>
                        </a:rPr>
                        <a:t>配合物组成</a:t>
                      </a:r>
                      <a:endParaRPr kumimoji="0" lang="zh-CN" altLang="en-US" sz="2800" b="0" i="0" u="none" strike="noStrike" cap="none" normalizeH="0" baseline="0" dirty="0">
                        <a:ln>
                          <a:noFill/>
                        </a:ln>
                        <a:solidFill>
                          <a:schemeClr val="bg1"/>
                        </a:solidFill>
                        <a:effectLst/>
                        <a:latin typeface="Times New Roman" panose="02020603050405020304" pitchFamily="18" charset="0"/>
                        <a:ea typeface="+mn-ea"/>
                        <a:cs typeface="+mn-ea"/>
                      </a:endParaRPr>
                    </a:p>
                  </a:txBody>
                  <a:tcPr marT="45721" marB="4572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800" b="0" i="0" u="none" strike="noStrike" cap="none" normalizeH="0" baseline="0" dirty="0">
                          <a:ln>
                            <a:noFill/>
                          </a:ln>
                          <a:solidFill>
                            <a:schemeClr val="bg1"/>
                          </a:solidFill>
                          <a:effectLst/>
                          <a:latin typeface="Times New Roman" panose="02020603050405020304" pitchFamily="18" charset="0"/>
                          <a:ea typeface="+mn-ea"/>
                          <a:cs typeface="+mn-ea"/>
                        </a:rPr>
                        <a:t> </a:t>
                      </a:r>
                      <a:r>
                        <a:rPr kumimoji="0" lang="en-US" altLang="zh-CN" sz="2800" b="1" i="0" u="none" strike="noStrike" cap="none" normalizeH="0" baseline="0" dirty="0">
                          <a:ln>
                            <a:noFill/>
                          </a:ln>
                          <a:solidFill>
                            <a:schemeClr val="bg1"/>
                          </a:solidFill>
                          <a:effectLst/>
                          <a:latin typeface="Times New Roman" panose="02020603050405020304" pitchFamily="18" charset="0"/>
                          <a:ea typeface="+mn-ea"/>
                          <a:cs typeface="+mn-ea"/>
                        </a:rPr>
                        <a:t>M</a:t>
                      </a:r>
                      <a:endParaRPr kumimoji="0" lang="en-US" altLang="zh-CN" sz="2800" b="0" i="0" u="none" strike="noStrike" cap="none" normalizeH="0" baseline="0" dirty="0">
                        <a:ln>
                          <a:noFill/>
                        </a:ln>
                        <a:solidFill>
                          <a:schemeClr val="bg1"/>
                        </a:solidFill>
                        <a:effectLst/>
                        <a:latin typeface="Times New Roman" panose="02020603050405020304" pitchFamily="18" charset="0"/>
                        <a:ea typeface="+mn-ea"/>
                        <a:cs typeface="+mn-ea"/>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1" i="0" u="none" strike="noStrike" cap="none" normalizeH="0" baseline="0" dirty="0">
                          <a:ln>
                            <a:noFill/>
                          </a:ln>
                          <a:solidFill>
                            <a:schemeClr val="bg1"/>
                          </a:solidFill>
                          <a:effectLst/>
                          <a:latin typeface="Times New Roman" panose="02020603050405020304" pitchFamily="18" charset="0"/>
                          <a:ea typeface="+mn-ea"/>
                          <a:cs typeface="+mn-ea"/>
                        </a:rPr>
                        <a:t>L</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1"/>
                          </a:solidFill>
                          <a:effectLst/>
                          <a:latin typeface="Times New Roman" panose="02020603050405020304" pitchFamily="18" charset="0"/>
                          <a:ea typeface="+mn-ea"/>
                          <a:cs typeface="+mn-ea"/>
                        </a:rPr>
                        <a:t>配位原子</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1" u="none" strike="noStrike" cap="none" normalizeH="0" baseline="0" dirty="0">
                          <a:ln>
                            <a:noFill/>
                          </a:ln>
                          <a:solidFill>
                            <a:schemeClr val="bg1"/>
                          </a:solidFill>
                          <a:effectLst/>
                          <a:latin typeface="Times New Roman" panose="02020603050405020304" pitchFamily="18" charset="0"/>
                          <a:ea typeface="+mn-ea"/>
                          <a:cs typeface="+mn-ea"/>
                        </a:rPr>
                        <a:t>n</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1" i="0" u="none" strike="noStrike" cap="none" normalizeH="0" baseline="0" dirty="0">
                          <a:ln>
                            <a:noFill/>
                          </a:ln>
                          <a:solidFill>
                            <a:schemeClr val="bg1"/>
                          </a:solidFill>
                          <a:effectLst/>
                          <a:latin typeface="Times New Roman" panose="02020603050405020304" pitchFamily="18" charset="0"/>
                          <a:ea typeface="+mn-ea"/>
                          <a:cs typeface="+mn-ea"/>
                        </a:rPr>
                        <a:t>CN</a:t>
                      </a:r>
                      <a:endParaRPr kumimoji="0" lang="en-US" altLang="zh-CN" sz="2800" b="0" i="0" u="none" strike="noStrike" cap="none" normalizeH="0" baseline="0" dirty="0">
                        <a:ln>
                          <a:noFill/>
                        </a:ln>
                        <a:solidFill>
                          <a:schemeClr val="bg1"/>
                        </a:solidFill>
                        <a:effectLst/>
                        <a:latin typeface="Times New Roman" panose="02020603050405020304" pitchFamily="18" charset="0"/>
                        <a:ea typeface="+mn-ea"/>
                        <a:cs typeface="+mn-ea"/>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800" b="1" i="0" u="none" strike="noStrike" cap="none" normalizeH="0" baseline="0" dirty="0">
                          <a:ln>
                            <a:noFill/>
                          </a:ln>
                          <a:solidFill>
                            <a:schemeClr val="bg1"/>
                          </a:solidFill>
                          <a:effectLst/>
                          <a:latin typeface="Times New Roman" panose="02020603050405020304" pitchFamily="18" charset="0"/>
                          <a:ea typeface="+mn-ea"/>
                          <a:cs typeface="+mn-ea"/>
                        </a:rPr>
                        <a:t>结构</a:t>
                      </a:r>
                    </a:p>
                  </a:txBody>
                  <a:tcPr marT="45721" marB="4572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2205446820"/>
                  </a:ext>
                </a:extLst>
              </a:tr>
              <a:tr h="57705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[Ag(NH</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3</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a:t>
                      </a:r>
                      <a:endPar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endParaRPr>
                    </a:p>
                  </a:txBody>
                  <a:tcPr marT="45721" marB="4572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Ag </a:t>
                      </a:r>
                      <a:r>
                        <a:rPr kumimoji="0" lang="en-US" altLang="zh-CN" sz="2400" b="0" i="0" u="none" strike="noStrike" cap="none" normalizeH="0" baseline="30000">
                          <a:ln>
                            <a:noFill/>
                          </a:ln>
                          <a:solidFill>
                            <a:schemeClr val="tx1"/>
                          </a:solidFill>
                          <a:effectLst/>
                          <a:latin typeface="Times New Roman" panose="02020603050405020304" pitchFamily="18" charset="0"/>
                          <a:ea typeface="+mn-ea"/>
                          <a:cs typeface="+mn-ea"/>
                        </a:rPr>
                        <a: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NH</a:t>
                      </a:r>
                      <a:r>
                        <a:rPr kumimoji="0" lang="en-US" altLang="zh-CN" sz="2400" b="0" i="0" u="none" strike="noStrike" cap="none" normalizeH="0" baseline="-30000">
                          <a:ln>
                            <a:noFill/>
                          </a:ln>
                          <a:solidFill>
                            <a:schemeClr val="tx1"/>
                          </a:solidFill>
                          <a:effectLst/>
                          <a:latin typeface="Times New Roman" panose="02020603050405020304" pitchFamily="18" charset="0"/>
                          <a:ea typeface="+mn-ea"/>
                          <a:cs typeface="+mn-ea"/>
                        </a:rPr>
                        <a:t>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N</a:t>
                      </a:r>
                      <a:endPar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a:ln>
                            <a:noFill/>
                          </a:ln>
                          <a:solidFill>
                            <a:schemeClr val="hlink"/>
                          </a:solidFill>
                          <a:effectLst/>
                          <a:latin typeface="Times New Roman" panose="02020603050405020304" pitchFamily="18" charset="0"/>
                          <a:ea typeface="+mn-ea"/>
                          <a:cs typeface="+mn-ea"/>
                        </a:rPr>
                        <a:t>直线型</a:t>
                      </a:r>
                    </a:p>
                  </a:txBody>
                  <a:tcPr marT="45721" marB="4572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50444580"/>
                  </a:ext>
                </a:extLst>
              </a:tr>
              <a:tr h="57705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 [Ni(CO)</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4</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a:t>
                      </a:r>
                      <a:endPar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endParaRPr>
                    </a:p>
                  </a:txBody>
                  <a:tcPr marT="45721" marB="4572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Ni</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CO</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a:ln>
                            <a:noFill/>
                          </a:ln>
                          <a:solidFill>
                            <a:schemeClr val="hlink"/>
                          </a:solidFill>
                          <a:effectLst/>
                          <a:latin typeface="Times New Roman" panose="02020603050405020304" pitchFamily="18" charset="0"/>
                          <a:ea typeface="+mn-ea"/>
                          <a:cs typeface="+mn-ea"/>
                        </a:rPr>
                        <a:t>四面体</a:t>
                      </a:r>
                    </a:p>
                  </a:txBody>
                  <a:tcPr marT="45721" marB="4572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136370"/>
                  </a:ext>
                </a:extLst>
              </a:tr>
              <a:tr h="56159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[Ni(CN)</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mn-ea"/>
                        </a:rPr>
                        <a:t>4</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2-</a:t>
                      </a:r>
                    </a:p>
                  </a:txBody>
                  <a:tcPr marT="45721" marB="4572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Ni</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CN</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chemeClr val="hlink"/>
                          </a:solidFill>
                          <a:effectLst/>
                          <a:latin typeface="Times New Roman" panose="02020603050405020304" pitchFamily="18" charset="0"/>
                          <a:ea typeface="+mn-ea"/>
                          <a:cs typeface="+mn-ea"/>
                        </a:rPr>
                        <a:t>平面正方形</a:t>
                      </a:r>
                    </a:p>
                  </a:txBody>
                  <a:tcPr marT="45721" marB="4572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1321062"/>
                  </a:ext>
                </a:extLst>
              </a:tr>
              <a:tr h="56159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[Cu(</a:t>
                      </a:r>
                      <a:r>
                        <a:rPr kumimoji="0" lang="en-US" altLang="zh-CN" sz="2400" b="0" i="0" u="none" strike="noStrike" cap="none" normalizeH="0" baseline="0" dirty="0" err="1">
                          <a:ln>
                            <a:noFill/>
                          </a:ln>
                          <a:solidFill>
                            <a:schemeClr val="tx1"/>
                          </a:solidFill>
                          <a:effectLst/>
                          <a:latin typeface="Times New Roman" panose="02020603050405020304" pitchFamily="18" charset="0"/>
                          <a:ea typeface="+mn-ea"/>
                          <a:cs typeface="+mn-ea"/>
                        </a:rPr>
                        <a:t>en</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mn-ea"/>
                        </a:rPr>
                        <a:t>2</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2+</a:t>
                      </a:r>
                    </a:p>
                  </a:txBody>
                  <a:tcPr marT="45721" marB="4572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Cu</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err="1">
                          <a:ln>
                            <a:noFill/>
                          </a:ln>
                          <a:solidFill>
                            <a:schemeClr val="tx1"/>
                          </a:solidFill>
                          <a:effectLst/>
                          <a:latin typeface="Times New Roman" panose="02020603050405020304" pitchFamily="18" charset="0"/>
                          <a:ea typeface="+mn-ea"/>
                          <a:cs typeface="+mn-ea"/>
                        </a:rPr>
                        <a:t>en</a:t>
                      </a:r>
                      <a:endPar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rgbClr val="FF0000"/>
                          </a:solidFill>
                          <a:effectLst/>
                          <a:latin typeface="Times New Roman" panose="02020603050405020304" pitchFamily="18" charset="0"/>
                          <a:ea typeface="+mn-ea"/>
                          <a:cs typeface="+mn-ea"/>
                        </a:rPr>
                        <a:t>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rgbClr val="C00000"/>
                          </a:solidFill>
                          <a:effectLst/>
                          <a:latin typeface="Times New Roman" panose="02020603050405020304" pitchFamily="18" charset="0"/>
                          <a:ea typeface="+mn-ea"/>
                          <a:cs typeface="+mn-ea"/>
                        </a:rPr>
                        <a:t>平面正方形</a:t>
                      </a:r>
                    </a:p>
                  </a:txBody>
                  <a:tcPr marT="45721" marB="4572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0009627"/>
                  </a:ext>
                </a:extLst>
              </a:tr>
              <a:tr h="56159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[Fe(CO)</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mn-ea"/>
                        </a:rPr>
                        <a:t>5</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a:t>
                      </a:r>
                      <a:endPar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mn-ea"/>
                      </a:endParaRPr>
                    </a:p>
                  </a:txBody>
                  <a:tcPr marT="45721" marB="4572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Fe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CO</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a:ln>
                            <a:noFill/>
                          </a:ln>
                          <a:solidFill>
                            <a:schemeClr val="hlink"/>
                          </a:solidFill>
                          <a:effectLst/>
                          <a:latin typeface="Times New Roman" panose="02020603050405020304" pitchFamily="18" charset="0"/>
                          <a:ea typeface="+mn-ea"/>
                          <a:cs typeface="+mn-ea"/>
                        </a:rPr>
                        <a:t>三角双锥</a:t>
                      </a:r>
                    </a:p>
                  </a:txBody>
                  <a:tcPr marT="45721" marB="4572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8897896"/>
                  </a:ext>
                </a:extLst>
              </a:tr>
              <a:tr h="56056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[Fe(CN)</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6</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3-</a:t>
                      </a:r>
                    </a:p>
                  </a:txBody>
                  <a:tcPr marT="45721" marB="4572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Fe </a:t>
                      </a:r>
                      <a:r>
                        <a:rPr kumimoji="0" lang="en-US" altLang="zh-CN" sz="2400" b="0" i="0" u="none" strike="noStrike" cap="none" normalizeH="0" baseline="30000">
                          <a:ln>
                            <a:noFill/>
                          </a:ln>
                          <a:solidFill>
                            <a:schemeClr val="tx1"/>
                          </a:solidFill>
                          <a:effectLst/>
                          <a:latin typeface="Times New Roman" panose="02020603050405020304" pitchFamily="18" charset="0"/>
                          <a:ea typeface="+mn-ea"/>
                          <a:cs typeface="+mn-ea"/>
                        </a:rPr>
                        <a:t>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rPr>
                        <a:t>CN</a:t>
                      </a:r>
                      <a:r>
                        <a:rPr kumimoji="0" lang="en-US" altLang="zh-CN" sz="2400" b="0" i="0" u="none" strike="noStrike" cap="none" normalizeH="0" baseline="30000">
                          <a:ln>
                            <a:noFill/>
                          </a:ln>
                          <a:solidFill>
                            <a:schemeClr val="tx1"/>
                          </a:solidFill>
                          <a:effectLst/>
                          <a:latin typeface="Times New Roman" panose="02020603050405020304" pitchFamily="18" charset="0"/>
                          <a:ea typeface="+mn-ea"/>
                          <a:cs typeface="+mn-ea"/>
                        </a:rPr>
                        <a:t>-</a:t>
                      </a:r>
                      <a:endParaRPr kumimoji="0" lang="en-US" altLang="zh-CN" sz="2400" b="0" i="0" u="none" strike="noStrike" cap="none" normalizeH="0" baseline="0">
                        <a:ln>
                          <a:noFill/>
                        </a:ln>
                        <a:solidFill>
                          <a:schemeClr val="tx1"/>
                        </a:solidFill>
                        <a:effectLst/>
                        <a:latin typeface="Times New Roman" panose="02020603050405020304" pitchFamily="18" charset="0"/>
                        <a:ea typeface="+mn-ea"/>
                        <a:cs typeface="+mn-ea"/>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6</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6</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chemeClr val="hlink"/>
                          </a:solidFill>
                          <a:effectLst/>
                          <a:latin typeface="Times New Roman" panose="02020603050405020304" pitchFamily="18" charset="0"/>
                          <a:ea typeface="+mn-ea"/>
                          <a:cs typeface="+mn-ea"/>
                        </a:rPr>
                        <a:t>八面体</a:t>
                      </a:r>
                    </a:p>
                  </a:txBody>
                  <a:tcPr marT="45721" marB="4572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30410023"/>
                  </a:ext>
                </a:extLst>
              </a:tr>
              <a:tr h="56056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Ca[EDTA] </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2+</a:t>
                      </a:r>
                    </a:p>
                  </a:txBody>
                  <a:tcPr marT="45721" marB="4572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000" b="0" i="0" u="none" strike="noStrike" cap="none" normalizeH="0" baseline="0">
                          <a:ln>
                            <a:noFill/>
                          </a:ln>
                          <a:solidFill>
                            <a:schemeClr val="tx1"/>
                          </a:solidFill>
                          <a:effectLst/>
                          <a:latin typeface="Times New Roman" panose="02020603050405020304" pitchFamily="18" charset="0"/>
                          <a:ea typeface="+mn-ea"/>
                          <a:cs typeface="+mn-ea"/>
                        </a:rPr>
                        <a:t>Ca</a:t>
                      </a:r>
                      <a:r>
                        <a:rPr kumimoji="0" lang="en-US" altLang="zh-CN" sz="2000" b="0" i="0" u="none" strike="noStrike" cap="none" normalizeH="0" baseline="30000">
                          <a:ln>
                            <a:noFill/>
                          </a:ln>
                          <a:solidFill>
                            <a:schemeClr val="tx1"/>
                          </a:solidFill>
                          <a:effectLst/>
                          <a:latin typeface="Times New Roman" panose="02020603050405020304" pitchFamily="18" charset="0"/>
                          <a:ea typeface="+mn-ea"/>
                          <a:cs typeface="+mn-ea"/>
                        </a:rPr>
                        <a:t>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000" b="0" i="0" u="none" strike="noStrike" cap="none" normalizeH="0" baseline="0">
                          <a:ln>
                            <a:noFill/>
                          </a:ln>
                          <a:solidFill>
                            <a:schemeClr val="tx1"/>
                          </a:solidFill>
                          <a:effectLst/>
                          <a:latin typeface="Times New Roman" panose="02020603050405020304" pitchFamily="18" charset="0"/>
                          <a:ea typeface="+mn-ea"/>
                          <a:cs typeface="+mn-ea"/>
                        </a:rPr>
                        <a:t>EDTA</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O </a:t>
                      </a:r>
                      <a:r>
                        <a:rPr kumimoji="0" lang="zh-CN" altLang="en-US" sz="2400" b="0"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N</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1</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rgbClr val="FF0000"/>
                          </a:solidFill>
                          <a:effectLst/>
                          <a:latin typeface="Times New Roman" panose="02020603050405020304" pitchFamily="18" charset="0"/>
                          <a:ea typeface="+mn-ea"/>
                          <a:cs typeface="+mn-ea"/>
                        </a:rPr>
                        <a:t>6</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defRPr/>
                      </a:pPr>
                      <a:r>
                        <a:rPr kumimoji="0" lang="zh-CN" altLang="en-US" sz="2800" b="0" i="0" u="none" strike="noStrike" kern="1200" cap="none" normalizeH="0" baseline="0" dirty="0">
                          <a:ln>
                            <a:noFill/>
                          </a:ln>
                          <a:solidFill>
                            <a:schemeClr val="hlink"/>
                          </a:solidFill>
                          <a:effectLst/>
                          <a:latin typeface="Times New Roman" panose="02020603050405020304" pitchFamily="18" charset="0"/>
                          <a:ea typeface="宋体" panose="02010600030101010101" pitchFamily="2" charset="-122"/>
                          <a:cs typeface="+mn-ea"/>
                        </a:rPr>
                        <a:t>八面体</a:t>
                      </a:r>
                    </a:p>
                  </a:txBody>
                  <a:tcPr marT="45721" marB="4572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0612334"/>
                  </a:ext>
                </a:extLst>
              </a:tr>
              <a:tr h="982642">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chemeClr val="tx1"/>
                          </a:solidFill>
                          <a:effectLst/>
                          <a:latin typeface="Times New Roman" panose="02020603050405020304" pitchFamily="18" charset="0"/>
                          <a:ea typeface="+mn-ea"/>
                          <a:cs typeface="+mn-ea"/>
                        </a:rPr>
                        <a:t>叶绿素</a:t>
                      </a:r>
                    </a:p>
                  </a:txBody>
                  <a:tcPr marT="45721" marB="4572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Mg</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mn-ea"/>
                        </a:rPr>
                        <a:t>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defRPr/>
                      </a:pPr>
                      <a:r>
                        <a:rPr kumimoji="0" lang="zh-CN" altLang="en-US" sz="2000" b="0" i="0" u="none" strike="noStrike" cap="none" normalizeH="0" baseline="0" dirty="0">
                          <a:ln>
                            <a:noFill/>
                          </a:ln>
                          <a:solidFill>
                            <a:schemeClr val="tx1"/>
                          </a:solidFill>
                          <a:effectLst/>
                          <a:latin typeface="Tahoma" panose="020B0604030504040204" pitchFamily="34" charset="0"/>
                          <a:ea typeface="+mn-ea"/>
                          <a:cs typeface="+mn-ea"/>
                        </a:rPr>
                        <a:t>卟啉</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000" b="0" i="0" u="none" strike="noStrike" cap="none" normalizeH="0" baseline="0" dirty="0">
                          <a:ln>
                            <a:noFill/>
                          </a:ln>
                          <a:solidFill>
                            <a:schemeClr val="tx1"/>
                          </a:solidFill>
                          <a:effectLst/>
                          <a:latin typeface="Times New Roman" panose="02020603050405020304" pitchFamily="18" charset="0"/>
                          <a:ea typeface="+mn-ea"/>
                          <a:cs typeface="+mn-ea"/>
                        </a:rPr>
                        <a:t>Porphyrin</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N</a:t>
                      </a:r>
                      <a:r>
                        <a:rPr kumimoji="0" lang="zh-CN" altLang="en-US" sz="2400" b="0"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O</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1</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rgbClr val="FF0000"/>
                          </a:solidFill>
                          <a:effectLst/>
                          <a:latin typeface="Times New Roman" panose="02020603050405020304" pitchFamily="18" charset="0"/>
                          <a:ea typeface="+mn-ea"/>
                          <a:cs typeface="+mn-ea"/>
                        </a:rPr>
                        <a:t>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rgbClr val="C00000"/>
                          </a:solidFill>
                          <a:effectLst/>
                          <a:latin typeface="Times New Roman" panose="02020603050405020304" pitchFamily="18" charset="0"/>
                          <a:ea typeface="+mn-ea"/>
                          <a:cs typeface="+mn-ea"/>
                        </a:rPr>
                        <a:t>平面正方形</a:t>
                      </a:r>
                    </a:p>
                  </a:txBody>
                  <a:tcPr marT="45721" marB="4572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38423112"/>
                  </a:ext>
                </a:extLst>
              </a:tr>
            </a:tbl>
          </a:graphicData>
        </a:graphic>
      </p:graphicFrame>
      <p:sp>
        <p:nvSpPr>
          <p:cNvPr id="5" name="Text Box 95">
            <a:extLst>
              <a:ext uri="{FF2B5EF4-FFF2-40B4-BE49-F238E27FC236}">
                <a16:creationId xmlns:a16="http://schemas.microsoft.com/office/drawing/2014/main" id="{3BE391B3-17D2-4B42-A991-7ACD6B2C60C9}"/>
              </a:ext>
            </a:extLst>
          </p:cNvPr>
          <p:cNvSpPr txBox="1">
            <a:spLocks noChangeArrowheads="1"/>
          </p:cNvSpPr>
          <p:nvPr/>
        </p:nvSpPr>
        <p:spPr bwMode="auto">
          <a:xfrm>
            <a:off x="1193646" y="6245720"/>
            <a:ext cx="655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b="1" dirty="0">
                <a:latin typeface="Times New Roman" panose="02020603050405020304" pitchFamily="18" charset="0"/>
                <a:ea typeface="+mn-ea"/>
                <a:cs typeface="+mn-ea"/>
              </a:rPr>
              <a:t>CN ≥  n</a:t>
            </a:r>
          </a:p>
        </p:txBody>
      </p:sp>
    </p:spTree>
    <p:extLst>
      <p:ext uri="{BB962C8B-B14F-4D97-AF65-F5344CB8AC3E}">
        <p14:creationId xmlns:p14="http://schemas.microsoft.com/office/powerpoint/2010/main" val="4607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F8CC0C-8AA5-4855-BA05-10485D321040}"/>
              </a:ext>
            </a:extLst>
          </p:cNvPr>
          <p:cNvSpPr>
            <a:spLocks noGrp="1"/>
          </p:cNvSpPr>
          <p:nvPr>
            <p:ph type="title"/>
          </p:nvPr>
        </p:nvSpPr>
        <p:spPr>
          <a:xfrm>
            <a:off x="723900" y="426906"/>
            <a:ext cx="10515600" cy="499110"/>
          </a:xfrm>
        </p:spPr>
        <p:txBody>
          <a:bodyPr/>
          <a:lstStyle/>
          <a:p>
            <a:r>
              <a:rPr lang="zh-CN" altLang="en-US" sz="4000" dirty="0"/>
              <a:t>问题</a:t>
            </a:r>
          </a:p>
        </p:txBody>
      </p:sp>
      <p:sp>
        <p:nvSpPr>
          <p:cNvPr id="4" name="Rectangle 3">
            <a:extLst>
              <a:ext uri="{FF2B5EF4-FFF2-40B4-BE49-F238E27FC236}">
                <a16:creationId xmlns:a16="http://schemas.microsoft.com/office/drawing/2014/main" id="{45C16A27-1F3C-4910-9893-893F2C3D19C2}"/>
              </a:ext>
            </a:extLst>
          </p:cNvPr>
          <p:cNvSpPr txBox="1">
            <a:spLocks noChangeArrowheads="1"/>
          </p:cNvSpPr>
          <p:nvPr/>
        </p:nvSpPr>
        <p:spPr>
          <a:xfrm>
            <a:off x="370840" y="1059366"/>
            <a:ext cx="1182116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dirty="0">
              <a:cs typeface="+mn-ea"/>
            </a:endParaRPr>
          </a:p>
        </p:txBody>
      </p:sp>
      <p:sp>
        <p:nvSpPr>
          <p:cNvPr id="3" name="灯片编号占位符 2">
            <a:extLst>
              <a:ext uri="{FF2B5EF4-FFF2-40B4-BE49-F238E27FC236}">
                <a16:creationId xmlns:a16="http://schemas.microsoft.com/office/drawing/2014/main" id="{5DA09723-6865-43A1-B8BC-C1830ADFCED7}"/>
              </a:ext>
            </a:extLst>
          </p:cNvPr>
          <p:cNvSpPr>
            <a:spLocks noGrp="1"/>
          </p:cNvSpPr>
          <p:nvPr>
            <p:ph type="sldNum" sz="quarter" idx="12"/>
          </p:nvPr>
        </p:nvSpPr>
        <p:spPr/>
        <p:txBody>
          <a:bodyPr/>
          <a:lstStyle/>
          <a:p>
            <a:fld id="{25F43C6C-6CC1-4831-8DEA-3206EFFA1157}" type="slidenum">
              <a:rPr lang="zh-CN" altLang="en-US" smtClean="0"/>
              <a:t>39</a:t>
            </a:fld>
            <a:endParaRPr lang="zh-CN" altLang="en-US"/>
          </a:p>
        </p:txBody>
      </p:sp>
      <p:sp>
        <p:nvSpPr>
          <p:cNvPr id="5" name="Rectangle 2">
            <a:extLst>
              <a:ext uri="{FF2B5EF4-FFF2-40B4-BE49-F238E27FC236}">
                <a16:creationId xmlns:a16="http://schemas.microsoft.com/office/drawing/2014/main" id="{B0D1BB51-2564-4B91-BE8D-BAB0E7D1E975}"/>
              </a:ext>
            </a:extLst>
          </p:cNvPr>
          <p:cNvSpPr txBox="1">
            <a:spLocks noChangeArrowheads="1"/>
          </p:cNvSpPr>
          <p:nvPr/>
        </p:nvSpPr>
        <p:spPr>
          <a:xfrm>
            <a:off x="90487" y="1059367"/>
            <a:ext cx="12011025" cy="2369634"/>
          </a:xfrm>
          <a:prstGeom prst="roundRect">
            <a:avLst/>
          </a:prstGeom>
          <a:solidFill>
            <a:schemeClr val="tx1"/>
          </a:solidFill>
          <a:ln>
            <a:noFill/>
          </a:ln>
        </p:spPr>
        <p:txBody>
          <a:bodyPr vert="horz" lIns="91440" tIns="45720" rIns="91440" bIns="45720" rtlCol="0" anchor="ctr" anchorCtr="1">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altLang="zh-CN" sz="2800" dirty="0" err="1">
                <a:solidFill>
                  <a:schemeClr val="bg1"/>
                </a:solidFill>
                <a:cs typeface="+mn-ea"/>
              </a:rPr>
              <a:t>ML</a:t>
            </a:r>
            <a:r>
              <a:rPr lang="en-US" altLang="zh-CN" sz="2800" baseline="-25000" dirty="0" err="1">
                <a:solidFill>
                  <a:schemeClr val="bg1"/>
                </a:solidFill>
                <a:cs typeface="+mn-ea"/>
              </a:rPr>
              <a:t>n</a:t>
            </a:r>
            <a:r>
              <a:rPr lang="zh-CN" altLang="en-US" sz="2800" dirty="0">
                <a:solidFill>
                  <a:schemeClr val="bg1"/>
                </a:solidFill>
                <a:cs typeface="+mn-ea"/>
              </a:rPr>
              <a:t>如何形成</a:t>
            </a:r>
            <a:r>
              <a:rPr lang="en-US" altLang="zh-CN" sz="2800" dirty="0">
                <a:solidFill>
                  <a:schemeClr val="bg1"/>
                </a:solidFill>
                <a:cs typeface="+mn-ea"/>
              </a:rPr>
              <a:t>? </a:t>
            </a:r>
          </a:p>
          <a:p>
            <a:pPr marL="457200" indent="-457200">
              <a:lnSpc>
                <a:spcPct val="150000"/>
              </a:lnSpc>
              <a:buFont typeface="Arial" panose="020B0604020202020204" pitchFamily="34" charset="0"/>
              <a:buChar char="•"/>
            </a:pPr>
            <a:r>
              <a:rPr lang="en-US" altLang="zh-CN" sz="2800" dirty="0" err="1">
                <a:solidFill>
                  <a:schemeClr val="bg1"/>
                </a:solidFill>
                <a:cs typeface="+mn-ea"/>
              </a:rPr>
              <a:t>ML</a:t>
            </a:r>
            <a:r>
              <a:rPr lang="en-US" altLang="zh-CN" sz="2800" baseline="-25000" dirty="0" err="1">
                <a:solidFill>
                  <a:schemeClr val="bg1"/>
                </a:solidFill>
                <a:cs typeface="+mn-ea"/>
              </a:rPr>
              <a:t>n</a:t>
            </a:r>
            <a:r>
              <a:rPr lang="zh-CN" altLang="en-US" sz="2800" dirty="0">
                <a:solidFill>
                  <a:schemeClr val="bg1"/>
                </a:solidFill>
                <a:cs typeface="+mn-ea"/>
              </a:rPr>
              <a:t>的配位数与其结构有何关系</a:t>
            </a:r>
            <a:r>
              <a:rPr lang="en-US" altLang="zh-CN" sz="2800" dirty="0">
                <a:solidFill>
                  <a:schemeClr val="bg1"/>
                </a:solidFill>
                <a:cs typeface="+mn-ea"/>
              </a:rPr>
              <a:t>? </a:t>
            </a:r>
          </a:p>
          <a:p>
            <a:pPr marL="457200" indent="-457200">
              <a:lnSpc>
                <a:spcPct val="150000"/>
              </a:lnSpc>
              <a:buFont typeface="Arial" panose="020B0604020202020204" pitchFamily="34" charset="0"/>
              <a:buChar char="•"/>
            </a:pPr>
            <a:r>
              <a:rPr lang="zh-CN" altLang="en-US" sz="2800" dirty="0">
                <a:solidFill>
                  <a:schemeClr val="bg1"/>
                </a:solidFill>
                <a:cs typeface="+mn-ea"/>
              </a:rPr>
              <a:t>如何解释配合物的性质（稳定性、磁性、光学性质等）与其结构的关系</a:t>
            </a:r>
            <a:r>
              <a:rPr lang="en-US" altLang="zh-CN" sz="2800" dirty="0">
                <a:solidFill>
                  <a:schemeClr val="bg1"/>
                </a:solidFill>
                <a:cs typeface="+mn-ea"/>
              </a:rPr>
              <a:t>? </a:t>
            </a:r>
          </a:p>
          <a:p>
            <a:pPr algn="ctr"/>
            <a:endParaRPr lang="zh-CN" altLang="en-US" sz="2800" dirty="0">
              <a:solidFill>
                <a:schemeClr val="bg1"/>
              </a:solidFill>
              <a:cs typeface="+mn-ea"/>
            </a:endParaRPr>
          </a:p>
        </p:txBody>
      </p:sp>
    </p:spTree>
    <p:extLst>
      <p:ext uri="{BB962C8B-B14F-4D97-AF65-F5344CB8AC3E}">
        <p14:creationId xmlns:p14="http://schemas.microsoft.com/office/powerpoint/2010/main" val="2036264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72EEC-15D6-44C7-9C5D-73068C984E73}"/>
              </a:ext>
            </a:extLst>
          </p:cNvPr>
          <p:cNvSpPr>
            <a:spLocks noGrp="1"/>
          </p:cNvSpPr>
          <p:nvPr>
            <p:ph type="title"/>
          </p:nvPr>
        </p:nvSpPr>
        <p:spPr>
          <a:xfrm>
            <a:off x="0" y="439590"/>
            <a:ext cx="12192000" cy="796781"/>
          </a:xfrm>
          <a:solidFill>
            <a:schemeClr val="accent2"/>
          </a:solidFill>
        </p:spPr>
        <p:txBody>
          <a:bodyPr/>
          <a:lstStyle/>
          <a:p>
            <a:pPr algn="ctr"/>
            <a:r>
              <a:rPr lang="zh-CN" altLang="en-US" sz="4000" dirty="0">
                <a:solidFill>
                  <a:schemeClr val="bg1"/>
                </a:solidFill>
              </a:rPr>
              <a:t>第 </a:t>
            </a:r>
            <a:r>
              <a:rPr lang="en-US" altLang="zh-CN" sz="4000" dirty="0">
                <a:solidFill>
                  <a:schemeClr val="bg1"/>
                </a:solidFill>
              </a:rPr>
              <a:t>10 </a:t>
            </a:r>
            <a:r>
              <a:rPr lang="zh-CN" altLang="en-US" sz="4000" dirty="0">
                <a:solidFill>
                  <a:schemeClr val="bg1"/>
                </a:solidFill>
              </a:rPr>
              <a:t>章  配位化合物</a:t>
            </a:r>
          </a:p>
        </p:txBody>
      </p:sp>
      <p:sp>
        <p:nvSpPr>
          <p:cNvPr id="3" name="Rectangle 2">
            <a:extLst>
              <a:ext uri="{FF2B5EF4-FFF2-40B4-BE49-F238E27FC236}">
                <a16:creationId xmlns:a16="http://schemas.microsoft.com/office/drawing/2014/main" id="{8018A08E-2236-4723-A23D-E5851AFF1555}"/>
              </a:ext>
            </a:extLst>
          </p:cNvPr>
          <p:cNvSpPr txBox="1">
            <a:spLocks noChangeArrowheads="1"/>
          </p:cNvSpPr>
          <p:nvPr/>
        </p:nvSpPr>
        <p:spPr>
          <a:xfrm>
            <a:off x="0" y="549275"/>
            <a:ext cx="91440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endParaRPr lang="zh-CN" altLang="en-US" sz="4800" dirty="0">
              <a:ea typeface="+mn-ea"/>
              <a:cs typeface="+mn-ea"/>
            </a:endParaRPr>
          </a:p>
        </p:txBody>
      </p:sp>
      <p:sp>
        <p:nvSpPr>
          <p:cNvPr id="4" name="Rectangle 3">
            <a:extLst>
              <a:ext uri="{FF2B5EF4-FFF2-40B4-BE49-F238E27FC236}">
                <a16:creationId xmlns:a16="http://schemas.microsoft.com/office/drawing/2014/main" id="{53DC6014-5008-4FDF-986B-8CDD10271F63}"/>
              </a:ext>
            </a:extLst>
          </p:cNvPr>
          <p:cNvSpPr txBox="1">
            <a:spLocks noChangeArrowheads="1"/>
          </p:cNvSpPr>
          <p:nvPr/>
        </p:nvSpPr>
        <p:spPr>
          <a:xfrm>
            <a:off x="771525" y="1801960"/>
            <a:ext cx="8486775" cy="3927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Wingdings" panose="05000000000000000000" pitchFamily="2" charset="2"/>
              <a:buNone/>
            </a:pPr>
            <a:r>
              <a:rPr lang="en-US" altLang="zh-CN" sz="3600" b="1" dirty="0">
                <a:solidFill>
                  <a:srgbClr val="0070C0"/>
                </a:solidFill>
                <a:cs typeface="+mn-ea"/>
              </a:rPr>
              <a:t>1 </a:t>
            </a:r>
            <a:r>
              <a:rPr lang="zh-CN" altLang="en-US" sz="3600" b="1" dirty="0">
                <a:solidFill>
                  <a:srgbClr val="0070C0"/>
                </a:solidFill>
                <a:cs typeface="+mn-ea"/>
              </a:rPr>
              <a:t>配合物的基础知识</a:t>
            </a:r>
          </a:p>
          <a:p>
            <a:pPr marL="0" indent="0">
              <a:lnSpc>
                <a:spcPct val="150000"/>
              </a:lnSpc>
              <a:spcBef>
                <a:spcPts val="0"/>
              </a:spcBef>
              <a:buFont typeface="Wingdings" panose="05000000000000000000" pitchFamily="2" charset="2"/>
              <a:buNone/>
            </a:pPr>
            <a:r>
              <a:rPr lang="en-US" altLang="zh-CN" sz="3600" dirty="0">
                <a:solidFill>
                  <a:srgbClr val="0070C0"/>
                </a:solidFill>
                <a:cs typeface="+mn-ea"/>
              </a:rPr>
              <a:t>2 </a:t>
            </a:r>
            <a:r>
              <a:rPr lang="zh-CN" altLang="en-US" sz="3600" dirty="0">
                <a:solidFill>
                  <a:srgbClr val="0070C0"/>
                </a:solidFill>
                <a:cs typeface="+mn-ea"/>
              </a:rPr>
              <a:t>配合物的化学键理论</a:t>
            </a:r>
          </a:p>
          <a:p>
            <a:pPr marL="0" indent="0">
              <a:lnSpc>
                <a:spcPct val="150000"/>
              </a:lnSpc>
              <a:spcBef>
                <a:spcPts val="0"/>
              </a:spcBef>
              <a:buFont typeface="Wingdings" panose="05000000000000000000" pitchFamily="2" charset="2"/>
              <a:buNone/>
            </a:pPr>
            <a:r>
              <a:rPr lang="en-US" altLang="zh-CN" sz="3600" dirty="0">
                <a:solidFill>
                  <a:srgbClr val="FF0000"/>
                </a:solidFill>
                <a:cs typeface="+mn-ea"/>
              </a:rPr>
              <a:t>3 </a:t>
            </a:r>
            <a:r>
              <a:rPr lang="zh-CN" altLang="en-US" sz="3600" dirty="0">
                <a:solidFill>
                  <a:srgbClr val="FF0000"/>
                </a:solidFill>
                <a:cs typeface="+mn-ea"/>
              </a:rPr>
              <a:t>配位</a:t>
            </a:r>
            <a:r>
              <a:rPr lang="en-US" altLang="zh-CN" sz="3600" dirty="0">
                <a:solidFill>
                  <a:srgbClr val="FF0000"/>
                </a:solidFill>
                <a:cs typeface="+mn-ea"/>
              </a:rPr>
              <a:t>-</a:t>
            </a:r>
            <a:r>
              <a:rPr lang="zh-CN" altLang="en-US" sz="3600" dirty="0">
                <a:solidFill>
                  <a:srgbClr val="FF0000"/>
                </a:solidFill>
                <a:cs typeface="+mn-ea"/>
              </a:rPr>
              <a:t>离解平衡</a:t>
            </a:r>
          </a:p>
        </p:txBody>
      </p:sp>
      <p:sp>
        <p:nvSpPr>
          <p:cNvPr id="5" name="灯片编号占位符 4">
            <a:extLst>
              <a:ext uri="{FF2B5EF4-FFF2-40B4-BE49-F238E27FC236}">
                <a16:creationId xmlns:a16="http://schemas.microsoft.com/office/drawing/2014/main" id="{05116C08-5006-4045-8D23-E944FF0F6E43}"/>
              </a:ext>
            </a:extLst>
          </p:cNvPr>
          <p:cNvSpPr>
            <a:spLocks noGrp="1"/>
          </p:cNvSpPr>
          <p:nvPr>
            <p:ph type="sldNum" sz="quarter" idx="12"/>
          </p:nvPr>
        </p:nvSpPr>
        <p:spPr/>
        <p:txBody>
          <a:bodyPr/>
          <a:lstStyle/>
          <a:p>
            <a:fld id="{25F43C6C-6CC1-4831-8DEA-3206EFFA1157}" type="slidenum">
              <a:rPr lang="zh-CN" altLang="en-US" smtClean="0"/>
              <a:t>4</a:t>
            </a:fld>
            <a:endParaRPr lang="zh-CN" altLang="en-US"/>
          </a:p>
        </p:txBody>
      </p:sp>
    </p:spTree>
    <p:extLst>
      <p:ext uri="{BB962C8B-B14F-4D97-AF65-F5344CB8AC3E}">
        <p14:creationId xmlns:p14="http://schemas.microsoft.com/office/powerpoint/2010/main" val="85903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8C5F3-59AB-420C-840D-CDFE7402E1EC}"/>
              </a:ext>
            </a:extLst>
          </p:cNvPr>
          <p:cNvSpPr>
            <a:spLocks noGrp="1"/>
          </p:cNvSpPr>
          <p:nvPr>
            <p:ph type="title"/>
          </p:nvPr>
        </p:nvSpPr>
        <p:spPr>
          <a:xfrm>
            <a:off x="0" y="312103"/>
            <a:ext cx="12115800" cy="876935"/>
          </a:xfrm>
          <a:solidFill>
            <a:schemeClr val="tx1"/>
          </a:solidFill>
        </p:spPr>
        <p:txBody>
          <a:bodyPr/>
          <a:lstStyle/>
          <a:p>
            <a:r>
              <a:rPr lang="en-US" altLang="zh-CN" sz="4000" dirty="0">
                <a:solidFill>
                  <a:schemeClr val="bg1"/>
                </a:solidFill>
              </a:rPr>
              <a:t>   2 </a:t>
            </a:r>
            <a:r>
              <a:rPr lang="zh-CN" altLang="en-US" sz="4000" dirty="0">
                <a:solidFill>
                  <a:schemeClr val="bg1"/>
                </a:solidFill>
              </a:rPr>
              <a:t>配合物的化学键理论</a:t>
            </a:r>
            <a:r>
              <a:rPr lang="zh-CN" altLang="en-US" dirty="0"/>
              <a:t>理论</a:t>
            </a:r>
          </a:p>
        </p:txBody>
      </p:sp>
      <p:sp>
        <p:nvSpPr>
          <p:cNvPr id="3" name="Rectangle 2">
            <a:extLst>
              <a:ext uri="{FF2B5EF4-FFF2-40B4-BE49-F238E27FC236}">
                <a16:creationId xmlns:a16="http://schemas.microsoft.com/office/drawing/2014/main" id="{D06414E7-A3DD-4009-8A82-27DF48DBC965}"/>
              </a:ext>
            </a:extLst>
          </p:cNvPr>
          <p:cNvSpPr txBox="1">
            <a:spLocks noChangeArrowheads="1"/>
          </p:cNvSpPr>
          <p:nvPr/>
        </p:nvSpPr>
        <p:spPr>
          <a:xfrm>
            <a:off x="1150938" y="617538"/>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4000" dirty="0">
              <a:ea typeface="+mn-ea"/>
              <a:cs typeface="+mn-ea"/>
            </a:endParaRPr>
          </a:p>
        </p:txBody>
      </p:sp>
      <p:sp>
        <p:nvSpPr>
          <p:cNvPr id="4" name="Text Box 3">
            <a:extLst>
              <a:ext uri="{FF2B5EF4-FFF2-40B4-BE49-F238E27FC236}">
                <a16:creationId xmlns:a16="http://schemas.microsoft.com/office/drawing/2014/main" id="{B9E65F40-C324-4772-A3A9-332AE94E8423}"/>
              </a:ext>
            </a:extLst>
          </p:cNvPr>
          <p:cNvSpPr txBox="1">
            <a:spLocks noChangeArrowheads="1"/>
          </p:cNvSpPr>
          <p:nvPr/>
        </p:nvSpPr>
        <p:spPr bwMode="auto">
          <a:xfrm>
            <a:off x="523240" y="1494473"/>
            <a:ext cx="7345362" cy="2383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50000"/>
              </a:spcBef>
              <a:buClrTx/>
              <a:buSzTx/>
              <a:buFontTx/>
              <a:buNone/>
            </a:pPr>
            <a:r>
              <a:rPr lang="en-US" altLang="zh-CN" sz="2800" dirty="0">
                <a:latin typeface="+mj-lt"/>
                <a:ea typeface="+mn-ea"/>
                <a:cs typeface="+mn-ea"/>
              </a:rPr>
              <a:t>2-1 </a:t>
            </a:r>
            <a:r>
              <a:rPr lang="zh-CN" altLang="en-US" sz="2800" dirty="0">
                <a:latin typeface="+mj-lt"/>
                <a:ea typeface="+mn-ea"/>
                <a:cs typeface="+mn-ea"/>
              </a:rPr>
              <a:t>价键理论  </a:t>
            </a:r>
            <a:r>
              <a:rPr lang="en-US" altLang="zh-CN" sz="2800" dirty="0">
                <a:latin typeface="+mj-lt"/>
                <a:ea typeface="+mn-ea"/>
                <a:cs typeface="+mn-ea"/>
              </a:rPr>
              <a:t>Valence Bond Theory</a:t>
            </a:r>
          </a:p>
          <a:p>
            <a:pPr eaLnBrk="1" hangingPunct="1">
              <a:lnSpc>
                <a:spcPct val="150000"/>
              </a:lnSpc>
              <a:spcBef>
                <a:spcPct val="50000"/>
              </a:spcBef>
              <a:buClrTx/>
              <a:buSzTx/>
              <a:buFontTx/>
              <a:buNone/>
            </a:pPr>
            <a:r>
              <a:rPr lang="en-US" altLang="zh-CN" sz="2800" dirty="0">
                <a:latin typeface="+mj-lt"/>
                <a:ea typeface="+mn-ea"/>
                <a:cs typeface="+mn-ea"/>
              </a:rPr>
              <a:t>2-2 </a:t>
            </a:r>
            <a:r>
              <a:rPr lang="zh-CN" altLang="en-US" sz="2800" dirty="0">
                <a:latin typeface="+mj-lt"/>
                <a:ea typeface="+mn-ea"/>
                <a:cs typeface="+mn-ea"/>
              </a:rPr>
              <a:t>晶体场理论 </a:t>
            </a:r>
            <a:r>
              <a:rPr lang="en-US" altLang="zh-CN" sz="2800" dirty="0">
                <a:latin typeface="+mj-lt"/>
                <a:ea typeface="+mn-ea"/>
                <a:cs typeface="+mn-ea"/>
              </a:rPr>
              <a:t>The Crystal Field Theory</a:t>
            </a:r>
          </a:p>
          <a:p>
            <a:pPr eaLnBrk="1" hangingPunct="1">
              <a:lnSpc>
                <a:spcPct val="150000"/>
              </a:lnSpc>
              <a:spcBef>
                <a:spcPct val="50000"/>
              </a:spcBef>
              <a:buClrTx/>
              <a:buSzTx/>
              <a:buFontTx/>
              <a:buNone/>
            </a:pPr>
            <a:r>
              <a:rPr lang="en-US" altLang="zh-CN" sz="2800" dirty="0">
                <a:latin typeface="+mj-lt"/>
                <a:ea typeface="+mn-ea"/>
                <a:cs typeface="+mn-ea"/>
              </a:rPr>
              <a:t>2-3 </a:t>
            </a:r>
            <a:r>
              <a:rPr lang="zh-CN" altLang="en-US" sz="2800" dirty="0">
                <a:latin typeface="+mj-lt"/>
                <a:ea typeface="+mn-ea"/>
                <a:cs typeface="+mn-ea"/>
              </a:rPr>
              <a:t>软硬酸碱规则  </a:t>
            </a:r>
            <a:r>
              <a:rPr lang="en-US" altLang="zh-CN" sz="2800" dirty="0">
                <a:latin typeface="+mj-lt"/>
                <a:ea typeface="+mn-ea"/>
                <a:cs typeface="+mn-ea"/>
              </a:rPr>
              <a:t>Hard Soft Acid Base</a:t>
            </a:r>
          </a:p>
        </p:txBody>
      </p:sp>
      <p:sp>
        <p:nvSpPr>
          <p:cNvPr id="5" name="灯片编号占位符 4">
            <a:extLst>
              <a:ext uri="{FF2B5EF4-FFF2-40B4-BE49-F238E27FC236}">
                <a16:creationId xmlns:a16="http://schemas.microsoft.com/office/drawing/2014/main" id="{B442E108-37BB-41BC-8BD5-9D876770C3C2}"/>
              </a:ext>
            </a:extLst>
          </p:cNvPr>
          <p:cNvSpPr>
            <a:spLocks noGrp="1"/>
          </p:cNvSpPr>
          <p:nvPr>
            <p:ph type="sldNum" sz="quarter" idx="12"/>
          </p:nvPr>
        </p:nvSpPr>
        <p:spPr/>
        <p:txBody>
          <a:bodyPr/>
          <a:lstStyle/>
          <a:p>
            <a:fld id="{25F43C6C-6CC1-4831-8DEA-3206EFFA1157}" type="slidenum">
              <a:rPr lang="zh-CN" altLang="en-US" smtClean="0"/>
              <a:t>40</a:t>
            </a:fld>
            <a:endParaRPr lang="zh-CN" altLang="en-US"/>
          </a:p>
        </p:txBody>
      </p:sp>
    </p:spTree>
    <p:extLst>
      <p:ext uri="{BB962C8B-B14F-4D97-AF65-F5344CB8AC3E}">
        <p14:creationId xmlns:p14="http://schemas.microsoft.com/office/powerpoint/2010/main" val="1697962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A49DB4-28C3-4259-B817-76F898FC23C1}"/>
              </a:ext>
            </a:extLst>
          </p:cNvPr>
          <p:cNvSpPr>
            <a:spLocks noGrp="1"/>
          </p:cNvSpPr>
          <p:nvPr>
            <p:ph type="title"/>
          </p:nvPr>
        </p:nvSpPr>
        <p:spPr>
          <a:xfrm>
            <a:off x="0" y="250508"/>
            <a:ext cx="12068174" cy="734060"/>
          </a:xfrm>
          <a:solidFill>
            <a:schemeClr val="tx1"/>
          </a:solidFill>
        </p:spPr>
        <p:txBody>
          <a:bodyPr/>
          <a:lstStyle/>
          <a:p>
            <a:r>
              <a:rPr lang="en-US" altLang="zh-CN" dirty="0">
                <a:solidFill>
                  <a:schemeClr val="bg1"/>
                </a:solidFill>
              </a:rPr>
              <a:t>    </a:t>
            </a:r>
            <a:r>
              <a:rPr lang="en-US" altLang="zh-CN" sz="3600" dirty="0">
                <a:solidFill>
                  <a:schemeClr val="bg1"/>
                </a:solidFill>
              </a:rPr>
              <a:t>2-1 </a:t>
            </a:r>
            <a:r>
              <a:rPr lang="zh-CN" altLang="en-US" sz="3600" dirty="0">
                <a:solidFill>
                  <a:schemeClr val="bg1"/>
                </a:solidFill>
              </a:rPr>
              <a:t>价键理论</a:t>
            </a:r>
          </a:p>
        </p:txBody>
      </p:sp>
      <p:sp>
        <p:nvSpPr>
          <p:cNvPr id="3" name="Rectangle 2">
            <a:extLst>
              <a:ext uri="{FF2B5EF4-FFF2-40B4-BE49-F238E27FC236}">
                <a16:creationId xmlns:a16="http://schemas.microsoft.com/office/drawing/2014/main" id="{0C93004C-BB19-4457-A045-7D21F6FDB793}"/>
              </a:ext>
            </a:extLst>
          </p:cNvPr>
          <p:cNvSpPr txBox="1">
            <a:spLocks noChangeArrowheads="1"/>
          </p:cNvSpPr>
          <p:nvPr/>
        </p:nvSpPr>
        <p:spPr>
          <a:xfrm>
            <a:off x="1150938" y="617538"/>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dirty="0">
              <a:ea typeface="+mn-ea"/>
              <a:cs typeface="+mn-ea"/>
            </a:endParaRPr>
          </a:p>
        </p:txBody>
      </p:sp>
      <p:sp>
        <p:nvSpPr>
          <p:cNvPr id="4" name="Rectangle 3">
            <a:extLst>
              <a:ext uri="{FF2B5EF4-FFF2-40B4-BE49-F238E27FC236}">
                <a16:creationId xmlns:a16="http://schemas.microsoft.com/office/drawing/2014/main" id="{1B2E7637-BE5D-42ED-B3AF-D5F8C1C37BEC}"/>
              </a:ext>
            </a:extLst>
          </p:cNvPr>
          <p:cNvSpPr txBox="1">
            <a:spLocks noChangeArrowheads="1"/>
          </p:cNvSpPr>
          <p:nvPr/>
        </p:nvSpPr>
        <p:spPr>
          <a:xfrm>
            <a:off x="625158" y="1189038"/>
            <a:ext cx="1145032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Wingdings" panose="05000000000000000000" pitchFamily="2" charset="2"/>
              <a:buNone/>
            </a:pPr>
            <a:r>
              <a:rPr lang="zh-CN" altLang="en-US" dirty="0">
                <a:cs typeface="+mn-ea"/>
              </a:rPr>
              <a:t>要点：</a:t>
            </a:r>
            <a:endParaRPr lang="en-US" altLang="zh-CN" dirty="0">
              <a:cs typeface="+mn-ea"/>
            </a:endParaRPr>
          </a:p>
          <a:p>
            <a:pPr marL="0" indent="0">
              <a:lnSpc>
                <a:spcPct val="150000"/>
              </a:lnSpc>
              <a:spcBef>
                <a:spcPts val="0"/>
              </a:spcBef>
              <a:buFont typeface="Wingdings" panose="05000000000000000000" pitchFamily="2" charset="2"/>
              <a:buNone/>
            </a:pPr>
            <a:r>
              <a:rPr lang="zh-CN" altLang="en-US" dirty="0">
                <a:cs typeface="+mn-ea"/>
              </a:rPr>
              <a:t>（</a:t>
            </a:r>
            <a:r>
              <a:rPr lang="en-US" altLang="zh-CN" dirty="0">
                <a:cs typeface="+mn-ea"/>
              </a:rPr>
              <a:t>1</a:t>
            </a:r>
            <a:r>
              <a:rPr lang="zh-CN" altLang="en-US" dirty="0">
                <a:cs typeface="+mn-ea"/>
              </a:rPr>
              <a:t>）金属原子</a:t>
            </a:r>
            <a:r>
              <a:rPr lang="en-US" altLang="zh-CN" dirty="0">
                <a:cs typeface="+mn-ea"/>
              </a:rPr>
              <a:t>/</a:t>
            </a:r>
            <a:r>
              <a:rPr lang="zh-CN" altLang="en-US" dirty="0">
                <a:cs typeface="+mn-ea"/>
              </a:rPr>
              <a:t>离子 </a:t>
            </a:r>
            <a:r>
              <a:rPr lang="en-US" altLang="zh-CN" dirty="0">
                <a:cs typeface="+mn-ea"/>
              </a:rPr>
              <a:t>M </a:t>
            </a:r>
            <a:r>
              <a:rPr lang="zh-CN" altLang="en-US" dirty="0">
                <a:cs typeface="+mn-ea"/>
              </a:rPr>
              <a:t>提供空轨道</a:t>
            </a:r>
            <a:r>
              <a:rPr lang="en-US" altLang="zh-CN" dirty="0">
                <a:cs typeface="+mn-ea"/>
              </a:rPr>
              <a:t>, </a:t>
            </a:r>
            <a:r>
              <a:rPr lang="zh-CN" altLang="en-US" dirty="0">
                <a:cs typeface="+mn-ea"/>
              </a:rPr>
              <a:t>配体提供孤电子对</a:t>
            </a:r>
            <a:r>
              <a:rPr lang="en-US" altLang="zh-CN" dirty="0">
                <a:cs typeface="+mn-ea"/>
              </a:rPr>
              <a:t>, </a:t>
            </a:r>
            <a:r>
              <a:rPr lang="en-US" altLang="zh-CN" dirty="0">
                <a:solidFill>
                  <a:schemeClr val="hlink"/>
                </a:solidFill>
                <a:cs typeface="+mn-ea"/>
              </a:rPr>
              <a:t>M </a:t>
            </a:r>
            <a:r>
              <a:rPr lang="en-US" altLang="zh-CN" dirty="0">
                <a:solidFill>
                  <a:schemeClr val="hlink"/>
                </a:solidFill>
                <a:cs typeface="+mn-ea"/>
                <a:sym typeface="Symbol" panose="05050102010706020507" pitchFamily="18" charset="2"/>
              </a:rPr>
              <a:t></a:t>
            </a:r>
            <a:r>
              <a:rPr lang="en-US" altLang="zh-CN" dirty="0">
                <a:solidFill>
                  <a:schemeClr val="hlink"/>
                </a:solidFill>
                <a:cs typeface="+mn-ea"/>
              </a:rPr>
              <a:t> L</a:t>
            </a:r>
            <a:r>
              <a:rPr lang="en-US" altLang="zh-CN" dirty="0">
                <a:cs typeface="+mn-ea"/>
              </a:rPr>
              <a:t>, </a:t>
            </a:r>
          </a:p>
          <a:p>
            <a:pPr marL="0" indent="0">
              <a:lnSpc>
                <a:spcPct val="150000"/>
              </a:lnSpc>
              <a:spcBef>
                <a:spcPts val="0"/>
              </a:spcBef>
              <a:buFont typeface="Wingdings" panose="05000000000000000000" pitchFamily="2" charset="2"/>
              <a:buNone/>
            </a:pPr>
            <a:r>
              <a:rPr lang="zh-CN" altLang="en-US" dirty="0">
                <a:cs typeface="+mn-ea"/>
              </a:rPr>
              <a:t>形成 </a:t>
            </a:r>
            <a:r>
              <a:rPr lang="en-US" altLang="zh-CN" dirty="0">
                <a:solidFill>
                  <a:schemeClr val="hlink"/>
                </a:solidFill>
                <a:cs typeface="+mn-ea"/>
              </a:rPr>
              <a:t>σ </a:t>
            </a:r>
            <a:r>
              <a:rPr lang="zh-CN" altLang="en-US" dirty="0">
                <a:solidFill>
                  <a:schemeClr val="hlink"/>
                </a:solidFill>
                <a:cs typeface="+mn-ea"/>
              </a:rPr>
              <a:t>配键</a:t>
            </a:r>
            <a:r>
              <a:rPr lang="zh-CN" altLang="en-US" dirty="0">
                <a:cs typeface="+mn-ea"/>
              </a:rPr>
              <a:t>。</a:t>
            </a:r>
            <a:r>
              <a:rPr lang="en-US" altLang="zh-CN" dirty="0">
                <a:cs typeface="+mn-ea"/>
              </a:rPr>
              <a:t>σ </a:t>
            </a:r>
            <a:r>
              <a:rPr lang="zh-CN" altLang="en-US" dirty="0">
                <a:cs typeface="+mn-ea"/>
              </a:rPr>
              <a:t>配键的数目</a:t>
            </a:r>
            <a:r>
              <a:rPr lang="en-US" altLang="zh-CN" dirty="0">
                <a:cs typeface="+mn-ea"/>
              </a:rPr>
              <a:t>= </a:t>
            </a:r>
            <a:r>
              <a:rPr lang="zh-CN" altLang="en-US" dirty="0">
                <a:cs typeface="+mn-ea"/>
              </a:rPr>
              <a:t>配位数</a:t>
            </a:r>
            <a:endParaRPr lang="en-US" altLang="zh-CN" dirty="0">
              <a:cs typeface="+mn-ea"/>
            </a:endParaRPr>
          </a:p>
        </p:txBody>
      </p:sp>
      <p:sp>
        <p:nvSpPr>
          <p:cNvPr id="5" name="Text Box 4">
            <a:extLst>
              <a:ext uri="{FF2B5EF4-FFF2-40B4-BE49-F238E27FC236}">
                <a16:creationId xmlns:a16="http://schemas.microsoft.com/office/drawing/2014/main" id="{9E1629E1-073E-4C8D-8D9E-92ABDA37E165}"/>
              </a:ext>
            </a:extLst>
          </p:cNvPr>
          <p:cNvSpPr txBox="1">
            <a:spLocks noChangeArrowheads="1"/>
          </p:cNvSpPr>
          <p:nvPr/>
        </p:nvSpPr>
        <p:spPr bwMode="auto">
          <a:xfrm>
            <a:off x="625158" y="3352800"/>
            <a:ext cx="11065510" cy="66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50000"/>
              </a:spcBef>
              <a:buClrTx/>
              <a:buSzTx/>
              <a:buFontTx/>
              <a:buNone/>
            </a:pPr>
            <a:r>
              <a:rPr lang="zh-CN" altLang="en-US" sz="2800" dirty="0">
                <a:ea typeface="+mn-ea"/>
                <a:cs typeface="+mn-ea"/>
              </a:rPr>
              <a:t>（</a:t>
            </a:r>
            <a:r>
              <a:rPr lang="en-US" altLang="zh-CN" sz="2800" dirty="0">
                <a:ea typeface="+mn-ea"/>
                <a:cs typeface="+mn-ea"/>
              </a:rPr>
              <a:t>2</a:t>
            </a:r>
            <a:r>
              <a:rPr lang="zh-CN" altLang="en-US" sz="2800" dirty="0">
                <a:ea typeface="+mn-ea"/>
                <a:cs typeface="+mn-ea"/>
              </a:rPr>
              <a:t>）成键过程中，</a:t>
            </a:r>
            <a:r>
              <a:rPr lang="en-US" altLang="zh-CN" sz="2800" dirty="0">
                <a:solidFill>
                  <a:schemeClr val="hlink"/>
                </a:solidFill>
                <a:latin typeface="+mn-lt"/>
                <a:ea typeface="+mn-ea"/>
                <a:cs typeface="+mn-ea"/>
              </a:rPr>
              <a:t>M</a:t>
            </a:r>
            <a:r>
              <a:rPr lang="en-US" altLang="zh-CN" sz="2800" dirty="0">
                <a:solidFill>
                  <a:schemeClr val="hlink"/>
                </a:solidFill>
                <a:ea typeface="+mn-ea"/>
                <a:cs typeface="+mn-ea"/>
              </a:rPr>
              <a:t> </a:t>
            </a:r>
            <a:r>
              <a:rPr lang="zh-CN" altLang="en-US" sz="2800" dirty="0">
                <a:solidFill>
                  <a:schemeClr val="hlink"/>
                </a:solidFill>
                <a:ea typeface="+mn-ea"/>
                <a:cs typeface="+mn-ea"/>
              </a:rPr>
              <a:t>的价轨道杂化</a:t>
            </a:r>
            <a:r>
              <a:rPr lang="en-US" altLang="zh-CN" sz="2800" dirty="0">
                <a:ea typeface="+mn-ea"/>
                <a:cs typeface="+mn-ea"/>
              </a:rPr>
              <a:t>, </a:t>
            </a:r>
            <a:r>
              <a:rPr lang="zh-CN" altLang="en-US" sz="2800" dirty="0">
                <a:ea typeface="+mn-ea"/>
                <a:cs typeface="+mn-ea"/>
              </a:rPr>
              <a:t>用杂化轨道接受孤电子对</a:t>
            </a:r>
            <a:r>
              <a:rPr lang="en-US" altLang="zh-CN" sz="2800" dirty="0">
                <a:ea typeface="+mn-ea"/>
                <a:cs typeface="+mn-ea"/>
              </a:rPr>
              <a:t> </a:t>
            </a:r>
          </a:p>
        </p:txBody>
      </p:sp>
      <p:sp>
        <p:nvSpPr>
          <p:cNvPr id="6" name="灯片编号占位符 5">
            <a:extLst>
              <a:ext uri="{FF2B5EF4-FFF2-40B4-BE49-F238E27FC236}">
                <a16:creationId xmlns:a16="http://schemas.microsoft.com/office/drawing/2014/main" id="{447ED635-6813-474E-A10B-F89E1EEE4777}"/>
              </a:ext>
            </a:extLst>
          </p:cNvPr>
          <p:cNvSpPr>
            <a:spLocks noGrp="1"/>
          </p:cNvSpPr>
          <p:nvPr>
            <p:ph type="sldNum" sz="quarter" idx="12"/>
          </p:nvPr>
        </p:nvSpPr>
        <p:spPr/>
        <p:txBody>
          <a:bodyPr/>
          <a:lstStyle/>
          <a:p>
            <a:fld id="{25F43C6C-6CC1-4831-8DEA-3206EFFA1157}" type="slidenum">
              <a:rPr lang="zh-CN" altLang="en-US" smtClean="0"/>
              <a:t>41</a:t>
            </a:fld>
            <a:endParaRPr lang="zh-CN" altLang="en-US"/>
          </a:p>
        </p:txBody>
      </p:sp>
    </p:spTree>
    <p:extLst>
      <p:ext uri="{BB962C8B-B14F-4D97-AF65-F5344CB8AC3E}">
        <p14:creationId xmlns:p14="http://schemas.microsoft.com/office/powerpoint/2010/main" val="753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F48881-3C91-418D-8718-63E458BA1CA4}"/>
              </a:ext>
            </a:extLst>
          </p:cNvPr>
          <p:cNvSpPr txBox="1">
            <a:spLocks noChangeArrowheads="1"/>
          </p:cNvSpPr>
          <p:nvPr/>
        </p:nvSpPr>
        <p:spPr>
          <a:xfrm>
            <a:off x="1649412" y="162303"/>
            <a:ext cx="8893175" cy="4572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zh-CN" altLang="en-US" sz="2400" dirty="0">
                <a:ea typeface="+mn-ea"/>
                <a:cs typeface="+mn-ea"/>
              </a:rPr>
              <a:t>表 </a:t>
            </a:r>
            <a:r>
              <a:rPr lang="en-US" altLang="zh-CN" sz="2400" dirty="0">
                <a:ea typeface="+mn-ea"/>
                <a:cs typeface="+mn-ea"/>
              </a:rPr>
              <a:t>10-3 </a:t>
            </a:r>
            <a:r>
              <a:rPr lang="zh-CN" altLang="en-US" sz="2400" dirty="0">
                <a:ea typeface="+mn-ea"/>
                <a:cs typeface="+mn-ea"/>
              </a:rPr>
              <a:t>配位数与中心体</a:t>
            </a:r>
            <a:r>
              <a:rPr lang="en-US" altLang="zh-CN" sz="2400" dirty="0">
                <a:ea typeface="+mn-ea"/>
                <a:cs typeface="+mn-ea"/>
              </a:rPr>
              <a:t>M</a:t>
            </a:r>
            <a:r>
              <a:rPr lang="zh-CN" altLang="en-US" sz="2400" dirty="0">
                <a:ea typeface="+mn-ea"/>
                <a:cs typeface="+mn-ea"/>
              </a:rPr>
              <a:t>的杂化类型、结构的关系</a:t>
            </a:r>
          </a:p>
        </p:txBody>
      </p:sp>
      <p:graphicFrame>
        <p:nvGraphicFramePr>
          <p:cNvPr id="4" name="Group 3">
            <a:extLst>
              <a:ext uri="{FF2B5EF4-FFF2-40B4-BE49-F238E27FC236}">
                <a16:creationId xmlns:a16="http://schemas.microsoft.com/office/drawing/2014/main" id="{4A1D633E-BF06-45CF-AF7B-49E6C8EF041E}"/>
              </a:ext>
            </a:extLst>
          </p:cNvPr>
          <p:cNvGraphicFramePr>
            <a:graphicFrameLocks noGrp="1"/>
          </p:cNvGraphicFramePr>
          <p:nvPr>
            <p:extLst>
              <p:ext uri="{D42A27DB-BD31-4B8C-83A1-F6EECF244321}">
                <p14:modId xmlns:p14="http://schemas.microsoft.com/office/powerpoint/2010/main" val="835996215"/>
              </p:ext>
            </p:extLst>
          </p:nvPr>
        </p:nvGraphicFramePr>
        <p:xfrm>
          <a:off x="1582737" y="683004"/>
          <a:ext cx="9460705" cy="5662488"/>
        </p:xfrm>
        <a:graphic>
          <a:graphicData uri="http://schemas.openxmlformats.org/drawingml/2006/table">
            <a:tbl>
              <a:tblPr/>
              <a:tblGrid>
                <a:gridCol w="1457325">
                  <a:extLst>
                    <a:ext uri="{9D8B030D-6E8A-4147-A177-3AD203B41FA5}">
                      <a16:colId xmlns:a16="http://schemas.microsoft.com/office/drawing/2014/main" val="3766603942"/>
                    </a:ext>
                  </a:extLst>
                </a:gridCol>
                <a:gridCol w="2310350">
                  <a:extLst>
                    <a:ext uri="{9D8B030D-6E8A-4147-A177-3AD203B41FA5}">
                      <a16:colId xmlns:a16="http://schemas.microsoft.com/office/drawing/2014/main" val="561828481"/>
                    </a:ext>
                  </a:extLst>
                </a:gridCol>
                <a:gridCol w="2977833">
                  <a:extLst>
                    <a:ext uri="{9D8B030D-6E8A-4147-A177-3AD203B41FA5}">
                      <a16:colId xmlns:a16="http://schemas.microsoft.com/office/drawing/2014/main" val="4125691269"/>
                    </a:ext>
                  </a:extLst>
                </a:gridCol>
                <a:gridCol w="2715197">
                  <a:extLst>
                    <a:ext uri="{9D8B030D-6E8A-4147-A177-3AD203B41FA5}">
                      <a16:colId xmlns:a16="http://schemas.microsoft.com/office/drawing/2014/main" val="1726427890"/>
                    </a:ext>
                  </a:extLst>
                </a:gridCol>
              </a:tblGrid>
              <a:tr h="5492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1"/>
                          </a:solidFill>
                          <a:effectLst/>
                          <a:latin typeface="Tahoma" panose="020B0604030504040204" pitchFamily="34" charset="0"/>
                          <a:ea typeface="+mn-ea"/>
                          <a:cs typeface="+mn-ea"/>
                        </a:rPr>
                        <a:t>配位数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1"/>
                          </a:solidFill>
                          <a:effectLst/>
                          <a:latin typeface="Tahoma" panose="020B0604030504040204" pitchFamily="34" charset="0"/>
                          <a:ea typeface="+mn-ea"/>
                          <a:cs typeface="+mn-ea"/>
                        </a:rPr>
                        <a:t>中心体</a:t>
                      </a:r>
                      <a:endParaRPr kumimoji="0" lang="en-US" altLang="zh-CN" sz="2400" b="1" i="0" u="none" strike="noStrike" cap="none" normalizeH="0" baseline="0" dirty="0">
                        <a:ln>
                          <a:noFill/>
                        </a:ln>
                        <a:solidFill>
                          <a:schemeClr val="bg1"/>
                        </a:solidFill>
                        <a:effectLst/>
                        <a:latin typeface="Tahoma" panose="020B0604030504040204" pitchFamily="34" charset="0"/>
                        <a:ea typeface="+mn-ea"/>
                        <a:cs typeface="+mn-ea"/>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1"/>
                          </a:solidFill>
                          <a:effectLst/>
                          <a:latin typeface="Tahoma" panose="020B0604030504040204" pitchFamily="34" charset="0"/>
                          <a:ea typeface="+mn-ea"/>
                          <a:cs typeface="+mn-ea"/>
                        </a:rPr>
                        <a:t>杂化类型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1"/>
                          </a:solidFill>
                          <a:effectLst/>
                          <a:latin typeface="Tahoma" panose="020B0604030504040204" pitchFamily="34" charset="0"/>
                          <a:ea typeface="+mn-ea"/>
                          <a:cs typeface="+mn-ea"/>
                        </a:rPr>
                        <a:t>空间结构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bg1"/>
                          </a:solidFill>
                          <a:effectLst/>
                          <a:latin typeface="Tahoma" panose="020B0604030504040204" pitchFamily="34" charset="0"/>
                          <a:ea typeface="+mn-ea"/>
                          <a:cs typeface="+mn-ea"/>
                        </a:rPr>
                        <a:t>实例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4237183941"/>
                  </a:ext>
                </a:extLst>
              </a:tr>
              <a:tr h="58896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err="1">
                          <a:ln>
                            <a:noFill/>
                          </a:ln>
                          <a:solidFill>
                            <a:schemeClr val="tx1"/>
                          </a:solidFill>
                          <a:effectLst/>
                          <a:latin typeface="Times New Roman" panose="02020603050405020304" pitchFamily="18" charset="0"/>
                          <a:ea typeface="+mn-ea"/>
                          <a:cs typeface="Times New Roman" panose="02020603050405020304" pitchFamily="18" charset="0"/>
                        </a:rPr>
                        <a:t>sp</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chemeClr val="tx1"/>
                          </a:solidFill>
                          <a:effectLst/>
                          <a:latin typeface="Tahoma" panose="020B0604030504040204" pitchFamily="34" charset="0"/>
                          <a:ea typeface="+mn-ea"/>
                          <a:cs typeface="+mn-ea"/>
                        </a:rPr>
                        <a:t>直线型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[Ag(NH</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Times New Roman" panose="02020603050405020304" pitchFamily="18" charset="0"/>
                        </a:rPr>
                        <a:t>3</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Times New Roman" panose="02020603050405020304" pitchFamily="18" charset="0"/>
                        </a:rPr>
                        <a:t>2</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95656928"/>
                  </a:ext>
                </a:extLst>
              </a:tr>
              <a:tr h="58896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sp</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chemeClr val="tx1"/>
                          </a:solidFill>
                          <a:effectLst/>
                          <a:latin typeface="Tahoma" panose="020B0604030504040204" pitchFamily="34" charset="0"/>
                          <a:ea typeface="+mn-ea"/>
                          <a:cs typeface="+mn-ea"/>
                        </a:rPr>
                        <a:t>平面三角形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[HgI</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Times New Roman" panose="02020603050405020304" pitchFamily="18" charset="0"/>
                        </a:rPr>
                        <a:t>3</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39772392"/>
                  </a:ext>
                </a:extLst>
              </a:tr>
              <a:tr h="110172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sp</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3</a:t>
                      </a:r>
                    </a:p>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rgbClr val="FF0000"/>
                          </a:solidFill>
                          <a:effectLst/>
                          <a:latin typeface="Times New Roman" panose="02020603050405020304" pitchFamily="18" charset="0"/>
                          <a:ea typeface="+mn-ea"/>
                          <a:cs typeface="Times New Roman" panose="02020603050405020304" pitchFamily="18" charset="0"/>
                        </a:rPr>
                        <a:t>dsp</a:t>
                      </a:r>
                      <a:r>
                        <a:rPr kumimoji="0" lang="en-US" altLang="zh-CN" sz="2400" b="0" i="0" u="none" strike="noStrike" cap="none" normalizeH="0" baseline="30000" dirty="0">
                          <a:ln>
                            <a:noFill/>
                          </a:ln>
                          <a:solidFill>
                            <a:srgbClr val="FF0000"/>
                          </a:solidFill>
                          <a:effectLst/>
                          <a:latin typeface="Times New Roman" panose="02020603050405020304" pitchFamily="18" charset="0"/>
                          <a:ea typeface="+mn-ea"/>
                          <a:cs typeface="Times New Roman" panose="02020603050405020304" pitchFamily="18"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chemeClr val="tx1"/>
                          </a:solidFill>
                          <a:effectLst/>
                          <a:latin typeface="Tahoma" panose="020B0604030504040204" pitchFamily="34" charset="0"/>
                          <a:ea typeface="+mn-ea"/>
                          <a:cs typeface="+mn-ea"/>
                        </a:rPr>
                        <a:t>四面体</a:t>
                      </a:r>
                    </a:p>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rgbClr val="FF0000"/>
                          </a:solidFill>
                          <a:effectLst/>
                          <a:latin typeface="Tahoma" panose="020B0604030504040204" pitchFamily="34" charset="0"/>
                          <a:ea typeface="+mn-ea"/>
                          <a:cs typeface="+mn-ea"/>
                        </a:rPr>
                        <a:t>平面正方形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[Zn(NH</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Times New Roman" panose="02020603050405020304" pitchFamily="18" charset="0"/>
                        </a:rPr>
                        <a:t>3</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Times New Roman" panose="02020603050405020304" pitchFamily="18" charset="0"/>
                        </a:rPr>
                        <a:t>4</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2+</a:t>
                      </a:r>
                    </a:p>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rgbClr val="FF0000"/>
                          </a:solidFill>
                          <a:effectLst/>
                          <a:latin typeface="Times New Roman" panose="02020603050405020304" pitchFamily="18" charset="0"/>
                          <a:ea typeface="+mn-ea"/>
                          <a:cs typeface="Times New Roman" panose="02020603050405020304" pitchFamily="18" charset="0"/>
                        </a:rPr>
                        <a:t>[Ni(CN)</a:t>
                      </a:r>
                      <a:r>
                        <a:rPr kumimoji="0" lang="en-US" altLang="zh-CN" sz="2400" b="0" i="0" u="none" strike="noStrike" cap="none" normalizeH="0" baseline="-25000" dirty="0">
                          <a:ln>
                            <a:noFill/>
                          </a:ln>
                          <a:solidFill>
                            <a:srgbClr val="FF0000"/>
                          </a:solidFill>
                          <a:effectLst/>
                          <a:latin typeface="Times New Roman" panose="02020603050405020304" pitchFamily="18" charset="0"/>
                          <a:ea typeface="+mn-ea"/>
                          <a:cs typeface="Times New Roman" panose="02020603050405020304" pitchFamily="18" charset="0"/>
                        </a:rPr>
                        <a:t>4</a:t>
                      </a:r>
                      <a:r>
                        <a:rPr kumimoji="0" lang="en-US" altLang="zh-CN" sz="2400" b="0" i="0" u="none" strike="noStrike" cap="none" normalizeH="0" baseline="0" dirty="0">
                          <a:ln>
                            <a:noFill/>
                          </a:ln>
                          <a:solidFill>
                            <a:srgbClr val="FF0000"/>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30000" dirty="0">
                          <a:ln>
                            <a:noFill/>
                          </a:ln>
                          <a:solidFill>
                            <a:srgbClr val="FF0000"/>
                          </a:solidFill>
                          <a:effectLst/>
                          <a:latin typeface="Times New Roman" panose="02020603050405020304" pitchFamily="18" charset="0"/>
                          <a:ea typeface="+mn-ea"/>
                          <a:cs typeface="Times New Roman" panose="02020603050405020304" pitchFamily="18" charset="0"/>
                        </a:rPr>
                        <a:t>2-</a:t>
                      </a:r>
                      <a:r>
                        <a:rPr kumimoji="0" lang="en-US" altLang="zh-CN" sz="2400" b="0" i="0" u="none" strike="noStrike" cap="none" normalizeH="0" baseline="0" dirty="0">
                          <a:ln>
                            <a:noFill/>
                          </a:ln>
                          <a:solidFill>
                            <a:srgbClr val="FF0000"/>
                          </a:solidFill>
                          <a:effectLst/>
                          <a:latin typeface="Times New Roman" panose="02020603050405020304" pitchFamily="18" charset="0"/>
                          <a:ea typeface="+mn-ea"/>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5020493"/>
                  </a:ext>
                </a:extLst>
              </a:tr>
              <a:tr h="59055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dsp</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3</a:t>
                      </a:r>
                    </a:p>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defRPr/>
                      </a:pPr>
                      <a:r>
                        <a:rPr kumimoji="0" lang="en-US" altLang="zh-CN" sz="2400" b="0"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sp</a:t>
                      </a:r>
                      <a:r>
                        <a:rPr kumimoji="0" lang="en-US" altLang="zh-CN" sz="2400" b="0" i="0" u="none" strike="noStrike" kern="1200"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400" b="0"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chemeClr val="tx1"/>
                          </a:solidFill>
                          <a:effectLst/>
                          <a:latin typeface="Tahoma" panose="020B0604030504040204" pitchFamily="34" charset="0"/>
                          <a:ea typeface="+mn-ea"/>
                          <a:cs typeface="+mn-ea"/>
                        </a:rPr>
                        <a:t>三角双锥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[Fe(CO)</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Times New Roman" panose="02020603050405020304" pitchFamily="18" charset="0"/>
                        </a:rPr>
                        <a:t>5</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defRPr/>
                      </a:pPr>
                      <a:r>
                        <a:rPr kumimoji="0" lang="en-US" altLang="zh-CN" sz="2400" b="0"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[Fe(SCN)</a:t>
                      </a:r>
                      <a:r>
                        <a:rPr kumimoji="0" lang="en-US" altLang="zh-CN" sz="2400" b="0" i="0" u="none" strike="noStrike" kern="1200" cap="none" normalizeH="0" baseline="-25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400" b="0"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0" i="0" u="none" strike="noStrike" kern="1200"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66298869"/>
                  </a:ext>
                </a:extLst>
              </a:tr>
              <a:tr h="92671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d</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2</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sp</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3 </a:t>
                      </a:r>
                    </a:p>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sp</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3</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d</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zh-CN" altLang="en-US" sz="2400" b="0" i="0" u="none" strike="noStrike" cap="none" normalizeH="0" baseline="0" dirty="0">
                          <a:ln>
                            <a:noFill/>
                          </a:ln>
                          <a:solidFill>
                            <a:schemeClr val="tx1"/>
                          </a:solidFill>
                          <a:effectLst/>
                          <a:latin typeface="Tahoma" panose="020B0604030504040204" pitchFamily="34" charset="0"/>
                          <a:ea typeface="+mn-ea"/>
                          <a:cs typeface="+mn-ea"/>
                        </a:rPr>
                        <a:t>八面体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[Fe(CN)</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Times New Roman" panose="02020603050405020304" pitchFamily="18" charset="0"/>
                        </a:rPr>
                        <a:t>6</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3-</a:t>
                      </a:r>
                    </a:p>
                    <a:p>
                      <a:pPr marL="0" marR="0" lvl="0" indent="0" algn="ctr" defTabSz="914400" rtl="0" eaLnBrk="1" fontAlgn="base" latinLnBrk="0" hangingPunct="1">
                        <a:lnSpc>
                          <a:spcPct val="150000"/>
                        </a:lnSpc>
                        <a:spcBef>
                          <a:spcPct val="20000"/>
                        </a:spcBef>
                        <a:spcAft>
                          <a:spcPct val="0"/>
                        </a:spcAft>
                        <a:buClr>
                          <a:schemeClr val="folHlink"/>
                        </a:buClr>
                        <a:buSzPct val="60000"/>
                        <a:buFont typeface="Wingdings" panose="05000000000000000000" pitchFamily="2" charset="2"/>
                        <a:buNone/>
                        <a:tabLst/>
                      </a:pP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[FeF</a:t>
                      </a:r>
                      <a:r>
                        <a:rPr kumimoji="0" lang="en-US" altLang="zh-CN" sz="2400" b="0" i="0" u="none" strike="noStrike" cap="none" normalizeH="0" baseline="-25000" dirty="0">
                          <a:ln>
                            <a:noFill/>
                          </a:ln>
                          <a:solidFill>
                            <a:schemeClr val="tx1"/>
                          </a:solidFill>
                          <a:effectLst/>
                          <a:latin typeface="Times New Roman" panose="02020603050405020304" pitchFamily="18" charset="0"/>
                          <a:ea typeface="+mn-ea"/>
                          <a:cs typeface="Times New Roman" panose="02020603050405020304" pitchFamily="18" charset="0"/>
                        </a:rPr>
                        <a:t>6</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a:t>
                      </a:r>
                      <a:r>
                        <a:rPr kumimoji="0" lang="en-US" altLang="zh-CN" sz="2400" b="0" i="0" u="none" strike="noStrike" cap="none" normalizeH="0" baseline="30000" dirty="0">
                          <a:ln>
                            <a:noFill/>
                          </a:ln>
                          <a:solidFill>
                            <a:schemeClr val="tx1"/>
                          </a:solidFill>
                          <a:effectLst/>
                          <a:latin typeface="Times New Roman" panose="02020603050405020304" pitchFamily="18" charset="0"/>
                          <a:ea typeface="+mn-ea"/>
                          <a:cs typeface="Times New Roman" panose="02020603050405020304" pitchFamily="18"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1563242"/>
                  </a:ext>
                </a:extLst>
              </a:tr>
            </a:tbl>
          </a:graphicData>
        </a:graphic>
      </p:graphicFrame>
      <p:sp>
        <p:nvSpPr>
          <p:cNvPr id="5" name="Text Box 40">
            <a:extLst>
              <a:ext uri="{FF2B5EF4-FFF2-40B4-BE49-F238E27FC236}">
                <a16:creationId xmlns:a16="http://schemas.microsoft.com/office/drawing/2014/main" id="{46FEEB7A-B687-4D7E-B764-0A469F426BBC}"/>
              </a:ext>
            </a:extLst>
          </p:cNvPr>
          <p:cNvSpPr txBox="1">
            <a:spLocks noChangeArrowheads="1"/>
          </p:cNvSpPr>
          <p:nvPr/>
        </p:nvSpPr>
        <p:spPr bwMode="auto">
          <a:xfrm>
            <a:off x="1769268" y="6326887"/>
            <a:ext cx="7891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spcBef>
                <a:spcPct val="50000"/>
              </a:spcBef>
              <a:buClrTx/>
              <a:buSzTx/>
              <a:buFontTx/>
              <a:buNone/>
            </a:pPr>
            <a:r>
              <a:rPr lang="en-US" altLang="zh-CN" sz="2400" dirty="0">
                <a:latin typeface="+mn-lt"/>
                <a:ea typeface="+mn-ea"/>
                <a:cs typeface="+mn-ea"/>
              </a:rPr>
              <a:t>K</a:t>
            </a:r>
            <a:r>
              <a:rPr lang="en-US" altLang="zh-CN" sz="2400" baseline="-25000" dirty="0">
                <a:latin typeface="+mn-lt"/>
                <a:ea typeface="+mn-ea"/>
                <a:cs typeface="+mn-ea"/>
              </a:rPr>
              <a:t>3</a:t>
            </a:r>
            <a:r>
              <a:rPr lang="en-US" altLang="zh-CN" sz="2400" dirty="0">
                <a:latin typeface="+mn-lt"/>
                <a:ea typeface="+mn-ea"/>
                <a:cs typeface="+mn-ea"/>
              </a:rPr>
              <a:t>[FeF</a:t>
            </a:r>
            <a:r>
              <a:rPr lang="en-US" altLang="zh-CN" sz="2400" baseline="-25000" dirty="0">
                <a:latin typeface="+mn-lt"/>
                <a:ea typeface="+mn-ea"/>
                <a:cs typeface="+mn-ea"/>
              </a:rPr>
              <a:t>6</a:t>
            </a:r>
            <a:r>
              <a:rPr lang="en-US" altLang="zh-CN" sz="2400" dirty="0">
                <a:latin typeface="+mn-lt"/>
                <a:ea typeface="+mn-ea"/>
                <a:cs typeface="+mn-ea"/>
              </a:rPr>
              <a:t>] </a:t>
            </a:r>
            <a:r>
              <a:rPr lang="zh-CN" altLang="en-US" sz="2400" dirty="0">
                <a:latin typeface="+mn-lt"/>
                <a:ea typeface="+mn-ea"/>
                <a:cs typeface="+mn-ea"/>
              </a:rPr>
              <a:t>和</a:t>
            </a:r>
            <a:r>
              <a:rPr lang="en-US" altLang="zh-CN" sz="2400" dirty="0">
                <a:latin typeface="+mn-lt"/>
                <a:ea typeface="+mn-ea"/>
                <a:cs typeface="+mn-ea"/>
              </a:rPr>
              <a:t>K</a:t>
            </a:r>
            <a:r>
              <a:rPr lang="en-US" altLang="zh-CN" sz="2400" baseline="-25000" dirty="0">
                <a:latin typeface="+mn-lt"/>
                <a:ea typeface="+mn-ea"/>
                <a:cs typeface="+mn-ea"/>
              </a:rPr>
              <a:t>3</a:t>
            </a:r>
            <a:r>
              <a:rPr lang="en-US" altLang="zh-CN" sz="2400" dirty="0">
                <a:latin typeface="+mn-lt"/>
                <a:ea typeface="+mn-ea"/>
                <a:cs typeface="+mn-ea"/>
              </a:rPr>
              <a:t>[Fe(CN)</a:t>
            </a:r>
            <a:r>
              <a:rPr lang="en-US" altLang="zh-CN" sz="2400" baseline="-25000" dirty="0">
                <a:latin typeface="+mn-lt"/>
                <a:ea typeface="+mn-ea"/>
                <a:cs typeface="+mn-ea"/>
              </a:rPr>
              <a:t>6</a:t>
            </a:r>
            <a:r>
              <a:rPr lang="en-US" altLang="zh-CN" sz="2400" dirty="0">
                <a:latin typeface="+mn-lt"/>
                <a:ea typeface="+mn-ea"/>
                <a:cs typeface="+mn-ea"/>
              </a:rPr>
              <a:t>], </a:t>
            </a:r>
            <a:r>
              <a:rPr lang="zh-CN" altLang="en-US" sz="2400" dirty="0">
                <a:latin typeface="+mn-lt"/>
                <a:ea typeface="+mn-ea"/>
                <a:cs typeface="+mn-ea"/>
              </a:rPr>
              <a:t>磁矩分别为</a:t>
            </a:r>
            <a:r>
              <a:rPr lang="en-US" altLang="zh-CN" sz="2400" dirty="0">
                <a:latin typeface="+mn-lt"/>
                <a:ea typeface="+mn-ea"/>
                <a:cs typeface="+mn-ea"/>
              </a:rPr>
              <a:t>5.88 B.M. </a:t>
            </a:r>
            <a:r>
              <a:rPr lang="zh-CN" altLang="en-US" sz="2400" dirty="0">
                <a:latin typeface="+mn-lt"/>
                <a:ea typeface="+mn-ea"/>
                <a:cs typeface="+mn-ea"/>
              </a:rPr>
              <a:t>和 </a:t>
            </a:r>
            <a:r>
              <a:rPr lang="en-US" altLang="zh-CN" sz="2400" dirty="0">
                <a:latin typeface="+mn-lt"/>
                <a:ea typeface="+mn-ea"/>
                <a:cs typeface="+mn-ea"/>
              </a:rPr>
              <a:t>2.2 B.M. </a:t>
            </a:r>
          </a:p>
        </p:txBody>
      </p:sp>
      <p:sp>
        <p:nvSpPr>
          <p:cNvPr id="2" name="灯片编号占位符 1">
            <a:extLst>
              <a:ext uri="{FF2B5EF4-FFF2-40B4-BE49-F238E27FC236}">
                <a16:creationId xmlns:a16="http://schemas.microsoft.com/office/drawing/2014/main" id="{F55D39D4-9A6B-40E6-A964-C196DA6A7BDA}"/>
              </a:ext>
            </a:extLst>
          </p:cNvPr>
          <p:cNvSpPr>
            <a:spLocks noGrp="1"/>
          </p:cNvSpPr>
          <p:nvPr>
            <p:ph type="sldNum" sz="quarter" idx="12"/>
          </p:nvPr>
        </p:nvSpPr>
        <p:spPr/>
        <p:txBody>
          <a:bodyPr/>
          <a:lstStyle/>
          <a:p>
            <a:fld id="{25F43C6C-6CC1-4831-8DEA-3206EFFA1157}" type="slidenum">
              <a:rPr lang="zh-CN" altLang="en-US" smtClean="0"/>
              <a:t>42</a:t>
            </a:fld>
            <a:endParaRPr lang="zh-CN" altLang="en-US"/>
          </a:p>
        </p:txBody>
      </p:sp>
    </p:spTree>
    <p:extLst>
      <p:ext uri="{BB962C8B-B14F-4D97-AF65-F5344CB8AC3E}">
        <p14:creationId xmlns:p14="http://schemas.microsoft.com/office/powerpoint/2010/main" val="129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2BA796-91E8-4976-B3F7-F71CC259E5AB}"/>
              </a:ext>
            </a:extLst>
          </p:cNvPr>
          <p:cNvSpPr txBox="1">
            <a:spLocks noChangeArrowheads="1"/>
          </p:cNvSpPr>
          <p:nvPr/>
        </p:nvSpPr>
        <p:spPr>
          <a:xfrm>
            <a:off x="971550" y="390510"/>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zh-CN" altLang="en-US" i="1" dirty="0">
                <a:latin typeface="+mn-lt"/>
                <a:ea typeface="+mn-ea"/>
                <a:cs typeface="+mn-ea"/>
                <a:sym typeface="Symbol" panose="05050102010706020507" pitchFamily="18" charset="2"/>
              </a:rPr>
              <a:t></a:t>
            </a:r>
            <a:r>
              <a:rPr lang="zh-CN" altLang="en-US" dirty="0">
                <a:latin typeface="+mn-lt"/>
                <a:ea typeface="+mn-ea"/>
                <a:cs typeface="+mn-ea"/>
              </a:rPr>
              <a:t> </a:t>
            </a:r>
            <a:r>
              <a:rPr lang="en-US" altLang="zh-CN" dirty="0">
                <a:latin typeface="+mn-lt"/>
                <a:ea typeface="+mn-ea"/>
                <a:cs typeface="+mn-ea"/>
              </a:rPr>
              <a:t>= </a:t>
            </a:r>
            <a:r>
              <a:rPr lang="en-US" altLang="zh-CN" dirty="0">
                <a:latin typeface="+mn-lt"/>
                <a:ea typeface="+mn-ea"/>
                <a:cs typeface="+mn-ea"/>
                <a:sym typeface="Symbol" panose="05050102010706020507" pitchFamily="18" charset="2"/>
              </a:rPr>
              <a:t></a:t>
            </a:r>
            <a:r>
              <a:rPr lang="en-US" altLang="zh-CN" i="1" dirty="0">
                <a:latin typeface="+mn-lt"/>
                <a:ea typeface="+mn-ea"/>
                <a:cs typeface="+mn-ea"/>
              </a:rPr>
              <a:t>n</a:t>
            </a:r>
            <a:r>
              <a:rPr lang="en-US" altLang="zh-CN" dirty="0">
                <a:latin typeface="+mn-lt"/>
                <a:ea typeface="+mn-ea"/>
                <a:cs typeface="+mn-ea"/>
              </a:rPr>
              <a:t>(</a:t>
            </a:r>
            <a:r>
              <a:rPr lang="en-US" altLang="zh-CN" i="1" dirty="0">
                <a:latin typeface="+mn-lt"/>
                <a:ea typeface="+mn-ea"/>
                <a:cs typeface="+mn-ea"/>
              </a:rPr>
              <a:t>n</a:t>
            </a:r>
            <a:r>
              <a:rPr lang="en-US" altLang="zh-CN" dirty="0">
                <a:latin typeface="+mn-lt"/>
                <a:ea typeface="+mn-ea"/>
                <a:cs typeface="+mn-ea"/>
              </a:rPr>
              <a:t>+2)   B.M.</a:t>
            </a:r>
          </a:p>
        </p:txBody>
      </p:sp>
      <p:graphicFrame>
        <p:nvGraphicFramePr>
          <p:cNvPr id="4" name="Group 3">
            <a:extLst>
              <a:ext uri="{FF2B5EF4-FFF2-40B4-BE49-F238E27FC236}">
                <a16:creationId xmlns:a16="http://schemas.microsoft.com/office/drawing/2014/main" id="{47B88BB0-4207-4EC2-8086-CF048AA28912}"/>
              </a:ext>
            </a:extLst>
          </p:cNvPr>
          <p:cNvGraphicFramePr>
            <a:graphicFrameLocks noGrp="1"/>
          </p:cNvGraphicFramePr>
          <p:nvPr>
            <p:extLst>
              <p:ext uri="{D42A27DB-BD31-4B8C-83A1-F6EECF244321}">
                <p14:modId xmlns:p14="http://schemas.microsoft.com/office/powerpoint/2010/main" val="4101308431"/>
              </p:ext>
            </p:extLst>
          </p:nvPr>
        </p:nvGraphicFramePr>
        <p:xfrm>
          <a:off x="1000125" y="3114216"/>
          <a:ext cx="8807451" cy="1463690"/>
        </p:xfrm>
        <a:graphic>
          <a:graphicData uri="http://schemas.openxmlformats.org/drawingml/2006/table">
            <a:tbl>
              <a:tblPr/>
              <a:tblGrid>
                <a:gridCol w="1227823">
                  <a:extLst>
                    <a:ext uri="{9D8B030D-6E8A-4147-A177-3AD203B41FA5}">
                      <a16:colId xmlns:a16="http://schemas.microsoft.com/office/drawing/2014/main" val="2974203175"/>
                    </a:ext>
                  </a:extLst>
                </a:gridCol>
                <a:gridCol w="1135010">
                  <a:extLst>
                    <a:ext uri="{9D8B030D-6E8A-4147-A177-3AD203B41FA5}">
                      <a16:colId xmlns:a16="http://schemas.microsoft.com/office/drawing/2014/main" val="834422220"/>
                    </a:ext>
                  </a:extLst>
                </a:gridCol>
                <a:gridCol w="1183350">
                  <a:extLst>
                    <a:ext uri="{9D8B030D-6E8A-4147-A177-3AD203B41FA5}">
                      <a16:colId xmlns:a16="http://schemas.microsoft.com/office/drawing/2014/main" val="3835600943"/>
                    </a:ext>
                  </a:extLst>
                </a:gridCol>
                <a:gridCol w="1175616">
                  <a:extLst>
                    <a:ext uri="{9D8B030D-6E8A-4147-A177-3AD203B41FA5}">
                      <a16:colId xmlns:a16="http://schemas.microsoft.com/office/drawing/2014/main" val="3129644596"/>
                    </a:ext>
                  </a:extLst>
                </a:gridCol>
                <a:gridCol w="1272295">
                  <a:extLst>
                    <a:ext uri="{9D8B030D-6E8A-4147-A177-3AD203B41FA5}">
                      <a16:colId xmlns:a16="http://schemas.microsoft.com/office/drawing/2014/main" val="1150048905"/>
                    </a:ext>
                  </a:extLst>
                </a:gridCol>
                <a:gridCol w="1361239">
                  <a:extLst>
                    <a:ext uri="{9D8B030D-6E8A-4147-A177-3AD203B41FA5}">
                      <a16:colId xmlns:a16="http://schemas.microsoft.com/office/drawing/2014/main" val="4082060022"/>
                    </a:ext>
                  </a:extLst>
                </a:gridCol>
                <a:gridCol w="1452118">
                  <a:extLst>
                    <a:ext uri="{9D8B030D-6E8A-4147-A177-3AD203B41FA5}">
                      <a16:colId xmlns:a16="http://schemas.microsoft.com/office/drawing/2014/main" val="2161388498"/>
                    </a:ext>
                  </a:extLst>
                </a:gridCol>
              </a:tblGrid>
              <a:tr h="51808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1" u="none" strike="noStrike" cap="none" normalizeH="0" baseline="0" dirty="0">
                          <a:ln>
                            <a:noFill/>
                          </a:ln>
                          <a:solidFill>
                            <a:schemeClr val="tx1"/>
                          </a:solidFill>
                          <a:effectLst/>
                          <a:latin typeface="Times New Roman" panose="02020603050405020304" pitchFamily="18" charset="0"/>
                          <a:ea typeface="+mn-ea"/>
                          <a:cs typeface="+mn-ea"/>
                        </a:rPr>
                        <a:t>n</a:t>
                      </a:r>
                    </a:p>
                  </a:txBody>
                  <a:tcPr marT="45692" marB="456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mn-ea"/>
                          <a:cs typeface="+mn-ea"/>
                        </a:rPr>
                        <a:t>0</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mn-ea"/>
                          <a:cs typeface="+mn-ea"/>
                        </a:rPr>
                        <a:t>1</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mn-ea"/>
                          <a:cs typeface="+mn-ea"/>
                        </a:rPr>
                        <a:t>2</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mn-ea"/>
                          <a:cs typeface="+mn-ea"/>
                        </a:rPr>
                        <a:t>3</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mn-ea"/>
                          <a:cs typeface="+mn-ea"/>
                        </a:rPr>
                        <a:t>4</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mn-ea"/>
                          <a:cs typeface="+mn-ea"/>
                        </a:rPr>
                        <a:t>5</a:t>
                      </a:r>
                    </a:p>
                  </a:txBody>
                  <a:tcPr marT="45692" marB="456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9930379"/>
                  </a:ext>
                </a:extLst>
              </a:tr>
              <a:tr h="945586">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800" b="0" i="1" u="none" strike="noStrike" cap="none" normalizeH="0" baseline="0" dirty="0">
                          <a:ln>
                            <a:noFill/>
                          </a:ln>
                          <a:solidFill>
                            <a:schemeClr val="tx1"/>
                          </a:solidFill>
                          <a:effectLst/>
                          <a:latin typeface="Times New Roman" panose="02020603050405020304" pitchFamily="18" charset="0"/>
                          <a:ea typeface="+mn-ea"/>
                          <a:cs typeface="+mn-ea"/>
                          <a:sym typeface="Symbol" panose="05050102010706020507" pitchFamily="18" charset="2"/>
                        </a:rPr>
                        <a:t></a:t>
                      </a:r>
                      <a:r>
                        <a:rPr kumimoji="0" lang="zh-CN" altLang="en-US" sz="2800" b="0" i="0" u="none" strike="noStrike" cap="none" normalizeH="0" baseline="0" dirty="0">
                          <a:ln>
                            <a:noFill/>
                          </a:ln>
                          <a:solidFill>
                            <a:schemeClr val="tx1"/>
                          </a:solidFill>
                          <a:effectLst/>
                          <a:latin typeface="Times New Roman" panose="02020603050405020304" pitchFamily="18" charset="0"/>
                          <a:ea typeface="+mn-ea"/>
                          <a:cs typeface="+mn-ea"/>
                        </a:rPr>
                        <a:t> (B.M) </a:t>
                      </a:r>
                    </a:p>
                  </a:txBody>
                  <a:tcPr marT="45692" marB="4569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mn-ea"/>
                          <a:cs typeface="+mn-ea"/>
                        </a:rPr>
                        <a:t>0 </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mn-ea"/>
                          <a:cs typeface="+mn-ea"/>
                        </a:rPr>
                        <a:t>1.73</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mn-ea"/>
                          <a:cs typeface="+mn-ea"/>
                        </a:rPr>
                        <a:t>2.83 </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mn-ea"/>
                          <a:cs typeface="+mn-ea"/>
                        </a:rPr>
                        <a:t>3.87 </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mn-ea"/>
                          <a:cs typeface="+mn-ea"/>
                        </a:rPr>
                        <a:t>4.90 </a:t>
                      </a:r>
                    </a:p>
                  </a:txBody>
                  <a:tcPr marT="45692" marB="456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mn-ea"/>
                          <a:cs typeface="+mn-ea"/>
                        </a:rPr>
                        <a:t>5.92 </a:t>
                      </a:r>
                    </a:p>
                  </a:txBody>
                  <a:tcPr marT="45692" marB="4569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901374"/>
                  </a:ext>
                </a:extLst>
              </a:tr>
            </a:tbl>
          </a:graphicData>
        </a:graphic>
      </p:graphicFrame>
      <p:sp>
        <p:nvSpPr>
          <p:cNvPr id="5" name="Text Box 29">
            <a:extLst>
              <a:ext uri="{FF2B5EF4-FFF2-40B4-BE49-F238E27FC236}">
                <a16:creationId xmlns:a16="http://schemas.microsoft.com/office/drawing/2014/main" id="{01E05A7E-E4DE-44D2-837D-798858ACC2BC}"/>
              </a:ext>
            </a:extLst>
          </p:cNvPr>
          <p:cNvSpPr txBox="1">
            <a:spLocks noChangeArrowheads="1"/>
          </p:cNvSpPr>
          <p:nvPr/>
        </p:nvSpPr>
        <p:spPr bwMode="auto">
          <a:xfrm>
            <a:off x="971550" y="1533510"/>
            <a:ext cx="712946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2800" i="1" dirty="0">
                <a:latin typeface="+mn-lt"/>
                <a:ea typeface="+mn-ea"/>
                <a:cs typeface="+mn-ea"/>
              </a:rPr>
              <a:t>n</a:t>
            </a:r>
            <a:r>
              <a:rPr lang="en-US" altLang="zh-CN" sz="2800" dirty="0">
                <a:latin typeface="+mn-lt"/>
                <a:ea typeface="+mn-ea"/>
                <a:cs typeface="+mn-ea"/>
              </a:rPr>
              <a:t> </a:t>
            </a:r>
            <a:r>
              <a:rPr lang="zh-CN" altLang="en-US" sz="2800" dirty="0">
                <a:latin typeface="+mn-lt"/>
                <a:ea typeface="+mn-ea"/>
                <a:cs typeface="+mn-ea"/>
              </a:rPr>
              <a:t>成单电子数 </a:t>
            </a:r>
          </a:p>
          <a:p>
            <a:pPr eaLnBrk="1" hangingPunct="1">
              <a:spcBef>
                <a:spcPct val="50000"/>
              </a:spcBef>
              <a:buClrTx/>
              <a:buSzTx/>
              <a:buFontTx/>
              <a:buNone/>
            </a:pPr>
            <a:r>
              <a:rPr lang="zh-CN" altLang="en-US" sz="2800" dirty="0">
                <a:latin typeface="+mn-lt"/>
                <a:ea typeface="+mn-ea"/>
                <a:cs typeface="+mn-ea"/>
              </a:rPr>
              <a:t>磁矩的单位是</a:t>
            </a:r>
            <a:r>
              <a:rPr lang="en-US" altLang="zh-CN" sz="2800" dirty="0">
                <a:solidFill>
                  <a:schemeClr val="folHlink"/>
                </a:solidFill>
                <a:latin typeface="+mn-lt"/>
                <a:ea typeface="+mn-ea"/>
                <a:cs typeface="+mn-ea"/>
              </a:rPr>
              <a:t>Bohr magneton ( B.M.) </a:t>
            </a:r>
            <a:endParaRPr lang="en-US" altLang="zh-CN" sz="2800" dirty="0">
              <a:latin typeface="+mn-lt"/>
              <a:ea typeface="+mn-ea"/>
              <a:cs typeface="+mn-ea"/>
            </a:endParaRPr>
          </a:p>
        </p:txBody>
      </p:sp>
      <p:cxnSp>
        <p:nvCxnSpPr>
          <p:cNvPr id="6" name="直接连接符 5">
            <a:extLst>
              <a:ext uri="{FF2B5EF4-FFF2-40B4-BE49-F238E27FC236}">
                <a16:creationId xmlns:a16="http://schemas.microsoft.com/office/drawing/2014/main" id="{E9A49072-3FBD-49BE-86A9-176B47914B60}"/>
              </a:ext>
            </a:extLst>
          </p:cNvPr>
          <p:cNvCxnSpPr/>
          <p:nvPr/>
        </p:nvCxnSpPr>
        <p:spPr>
          <a:xfrm>
            <a:off x="1952625" y="723900"/>
            <a:ext cx="119062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灯片编号占位符 6">
            <a:extLst>
              <a:ext uri="{FF2B5EF4-FFF2-40B4-BE49-F238E27FC236}">
                <a16:creationId xmlns:a16="http://schemas.microsoft.com/office/drawing/2014/main" id="{2008691A-BEF5-4946-9CBD-8BED285D038F}"/>
              </a:ext>
            </a:extLst>
          </p:cNvPr>
          <p:cNvSpPr>
            <a:spLocks noGrp="1"/>
          </p:cNvSpPr>
          <p:nvPr>
            <p:ph type="sldNum" sz="quarter" idx="12"/>
          </p:nvPr>
        </p:nvSpPr>
        <p:spPr/>
        <p:txBody>
          <a:bodyPr/>
          <a:lstStyle/>
          <a:p>
            <a:fld id="{25F43C6C-6CC1-4831-8DEA-3206EFFA1157}" type="slidenum">
              <a:rPr lang="zh-CN" altLang="en-US" smtClean="0"/>
              <a:t>43</a:t>
            </a:fld>
            <a:endParaRPr lang="zh-CN" altLang="en-US"/>
          </a:p>
        </p:txBody>
      </p:sp>
      <p:sp>
        <p:nvSpPr>
          <p:cNvPr id="2" name="文本框 1">
            <a:extLst>
              <a:ext uri="{FF2B5EF4-FFF2-40B4-BE49-F238E27FC236}">
                <a16:creationId xmlns:a16="http://schemas.microsoft.com/office/drawing/2014/main" id="{14CAE81D-AAD4-49C1-B461-8D80FE62EB01}"/>
              </a:ext>
            </a:extLst>
          </p:cNvPr>
          <p:cNvSpPr txBox="1"/>
          <p:nvPr/>
        </p:nvSpPr>
        <p:spPr>
          <a:xfrm>
            <a:off x="1076325" y="4726700"/>
            <a:ext cx="5505450" cy="1480855"/>
          </a:xfrm>
          <a:prstGeom prst="rect">
            <a:avLst/>
          </a:prstGeom>
          <a:noFill/>
        </p:spPr>
        <p:txBody>
          <a:bodyPr wrap="square" rtlCol="0">
            <a:spAutoFit/>
          </a:bodyPr>
          <a:lstStyle/>
          <a:p>
            <a:pPr>
              <a:lnSpc>
                <a:spcPct val="150000"/>
              </a:lnSpc>
            </a:pPr>
            <a:r>
              <a:rPr lang="zh-CN" altLang="en-US" sz="3200" b="1" i="1" dirty="0">
                <a:cs typeface="+mn-ea"/>
                <a:sym typeface="Symbol" panose="05050102010706020507" pitchFamily="18" charset="2"/>
              </a:rPr>
              <a:t></a:t>
            </a:r>
            <a:r>
              <a:rPr lang="zh-CN" altLang="en-US" sz="3200" b="1" dirty="0">
                <a:cs typeface="+mn-ea"/>
                <a:sym typeface="Symbol" panose="05050102010706020507" pitchFamily="18" charset="2"/>
              </a:rPr>
              <a:t> </a:t>
            </a:r>
            <a:r>
              <a:rPr lang="en-US" altLang="zh-CN" sz="3200" b="1" dirty="0">
                <a:cs typeface="+mn-ea"/>
                <a:sym typeface="Symbol" panose="05050102010706020507" pitchFamily="18" charset="2"/>
              </a:rPr>
              <a:t>= 0</a:t>
            </a:r>
            <a:r>
              <a:rPr lang="zh-CN" altLang="en-US" sz="3200" b="1" dirty="0">
                <a:cs typeface="+mn-ea"/>
                <a:sym typeface="Symbol" panose="05050102010706020507" pitchFamily="18" charset="2"/>
              </a:rPr>
              <a:t>，无成单电子，抗磁性</a:t>
            </a:r>
            <a:endParaRPr lang="en-US" altLang="zh-CN" sz="3200" b="1" dirty="0">
              <a:cs typeface="+mn-ea"/>
              <a:sym typeface="Symbol" panose="05050102010706020507" pitchFamily="18" charset="2"/>
            </a:endParaRPr>
          </a:p>
          <a:p>
            <a:pPr>
              <a:lnSpc>
                <a:spcPct val="150000"/>
              </a:lnSpc>
            </a:pPr>
            <a:r>
              <a:rPr lang="zh-CN" altLang="en-US" sz="3200" b="1" i="1" dirty="0">
                <a:cs typeface="+mn-ea"/>
                <a:sym typeface="Symbol" panose="05050102010706020507" pitchFamily="18" charset="2"/>
              </a:rPr>
              <a:t></a:t>
            </a:r>
            <a:r>
              <a:rPr lang="zh-CN" altLang="en-US" sz="3200" b="1" dirty="0">
                <a:cs typeface="+mn-ea"/>
                <a:sym typeface="Symbol" panose="05050102010706020507" pitchFamily="18" charset="2"/>
              </a:rPr>
              <a:t> </a:t>
            </a:r>
            <a:r>
              <a:rPr lang="en-US" altLang="zh-CN" sz="3200" b="1" dirty="0">
                <a:ea typeface="微软雅黑" panose="020B0503020204020204" pitchFamily="34" charset="-122"/>
                <a:cs typeface="+mn-ea"/>
                <a:sym typeface="Symbol" panose="05050102010706020507" pitchFamily="18" charset="2"/>
              </a:rPr>
              <a:t>≠ </a:t>
            </a:r>
            <a:r>
              <a:rPr lang="en-US" altLang="zh-CN" sz="3200" b="1" dirty="0">
                <a:cs typeface="+mn-ea"/>
                <a:sym typeface="Symbol" panose="05050102010706020507" pitchFamily="18" charset="2"/>
              </a:rPr>
              <a:t>0</a:t>
            </a:r>
            <a:r>
              <a:rPr lang="zh-CN" altLang="en-US" sz="3200" b="1" dirty="0">
                <a:cs typeface="+mn-ea"/>
                <a:sym typeface="Symbol" panose="05050102010706020507" pitchFamily="18" charset="2"/>
              </a:rPr>
              <a:t>，有成单电子，顺磁性</a:t>
            </a:r>
            <a:endParaRPr lang="zh-CN" altLang="en-US" sz="3200" b="1" dirty="0"/>
          </a:p>
        </p:txBody>
      </p:sp>
    </p:spTree>
    <p:extLst>
      <p:ext uri="{BB962C8B-B14F-4D97-AF65-F5344CB8AC3E}">
        <p14:creationId xmlns:p14="http://schemas.microsoft.com/office/powerpoint/2010/main" val="35134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14AADB-0E2C-4CFF-9173-CB39944FA636}"/>
              </a:ext>
            </a:extLst>
          </p:cNvPr>
          <p:cNvSpPr txBox="1">
            <a:spLocks noChangeArrowheads="1"/>
          </p:cNvSpPr>
          <p:nvPr/>
        </p:nvSpPr>
        <p:spPr>
          <a:xfrm>
            <a:off x="392113" y="1299238"/>
            <a:ext cx="10501312" cy="746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514350" indent="-514350">
              <a:lnSpc>
                <a:spcPct val="150000"/>
              </a:lnSpc>
              <a:buAutoNum type="arabicParenBoth" startAt="3"/>
            </a:pPr>
            <a:r>
              <a:rPr lang="en-US" altLang="zh-CN" dirty="0">
                <a:ea typeface="+mn-ea"/>
                <a:cs typeface="+mn-ea"/>
              </a:rPr>
              <a:t>CN = 6   sp</a:t>
            </a:r>
            <a:r>
              <a:rPr lang="en-US" altLang="zh-CN" baseline="30000" dirty="0">
                <a:ea typeface="+mn-ea"/>
                <a:cs typeface="+mn-ea"/>
              </a:rPr>
              <a:t>3</a:t>
            </a:r>
            <a:r>
              <a:rPr lang="en-US" altLang="zh-CN" dirty="0">
                <a:ea typeface="+mn-ea"/>
                <a:cs typeface="+mn-ea"/>
              </a:rPr>
              <a:t>d</a:t>
            </a:r>
            <a:r>
              <a:rPr lang="en-US" altLang="zh-CN" baseline="30000" dirty="0">
                <a:ea typeface="+mn-ea"/>
                <a:cs typeface="+mn-ea"/>
              </a:rPr>
              <a:t>2</a:t>
            </a:r>
            <a:r>
              <a:rPr lang="en-US" altLang="zh-CN" baseline="30000" dirty="0">
                <a:cs typeface="+mn-ea"/>
              </a:rPr>
              <a:t> </a:t>
            </a:r>
            <a:r>
              <a:rPr lang="zh-CN" altLang="en-US" dirty="0">
                <a:cs typeface="+mn-ea"/>
              </a:rPr>
              <a:t>杂化 </a:t>
            </a:r>
            <a:r>
              <a:rPr lang="en-US" altLang="zh-CN" dirty="0">
                <a:cs typeface="+mn-ea"/>
                <a:sym typeface="Symbol" panose="05050102010706020507" pitchFamily="18" charset="2"/>
              </a:rPr>
              <a:t> </a:t>
            </a:r>
            <a:r>
              <a:rPr lang="zh-CN" altLang="en-US" dirty="0">
                <a:cs typeface="+mn-ea"/>
              </a:rPr>
              <a:t>形成</a:t>
            </a:r>
            <a:r>
              <a:rPr lang="en-US" altLang="zh-CN" baseline="30000" dirty="0">
                <a:ea typeface="+mn-ea"/>
                <a:cs typeface="+mn-ea"/>
              </a:rPr>
              <a:t> </a:t>
            </a:r>
            <a:r>
              <a:rPr lang="zh-CN" altLang="en-US" dirty="0">
                <a:ea typeface="+mn-ea"/>
                <a:cs typeface="+mn-ea"/>
              </a:rPr>
              <a:t>外轨型配合物</a:t>
            </a:r>
            <a:endParaRPr lang="en-US" altLang="zh-CN" dirty="0">
              <a:ea typeface="+mn-ea"/>
              <a:cs typeface="+mn-ea"/>
            </a:endParaRPr>
          </a:p>
          <a:p>
            <a:pPr>
              <a:lnSpc>
                <a:spcPct val="150000"/>
              </a:lnSpc>
            </a:pPr>
            <a:r>
              <a:rPr lang="en-US" altLang="zh-CN" dirty="0">
                <a:ea typeface="+mn-ea"/>
                <a:cs typeface="+mn-ea"/>
              </a:rPr>
              <a:t>                     </a:t>
            </a:r>
            <a:r>
              <a:rPr lang="en-US" altLang="zh-CN" dirty="0">
                <a:cs typeface="+mn-ea"/>
              </a:rPr>
              <a:t>d</a:t>
            </a:r>
            <a:r>
              <a:rPr lang="en-US" altLang="zh-CN" baseline="30000" dirty="0">
                <a:cs typeface="+mn-ea"/>
              </a:rPr>
              <a:t>2</a:t>
            </a:r>
            <a:r>
              <a:rPr lang="en-US" altLang="zh-CN" dirty="0">
                <a:cs typeface="+mn-ea"/>
              </a:rPr>
              <a:t>sp</a:t>
            </a:r>
            <a:r>
              <a:rPr lang="en-US" altLang="zh-CN" baseline="30000" dirty="0">
                <a:cs typeface="+mn-ea"/>
              </a:rPr>
              <a:t>3</a:t>
            </a:r>
            <a:r>
              <a:rPr lang="zh-CN" altLang="en-US" dirty="0">
                <a:cs typeface="+mn-ea"/>
              </a:rPr>
              <a:t>杂化</a:t>
            </a:r>
            <a:r>
              <a:rPr lang="en-US" altLang="zh-CN" baseline="30000" dirty="0">
                <a:cs typeface="+mn-ea"/>
              </a:rPr>
              <a:t> </a:t>
            </a:r>
            <a:r>
              <a:rPr lang="en-US" altLang="zh-CN" dirty="0">
                <a:cs typeface="+mn-ea"/>
                <a:sym typeface="Symbol" panose="05050102010706020507" pitchFamily="18" charset="2"/>
              </a:rPr>
              <a:t> </a:t>
            </a:r>
            <a:r>
              <a:rPr lang="zh-CN" altLang="en-US" dirty="0">
                <a:cs typeface="+mn-ea"/>
              </a:rPr>
              <a:t>形成内轨型配合物</a:t>
            </a:r>
          </a:p>
          <a:p>
            <a:pPr marL="533400">
              <a:lnSpc>
                <a:spcPct val="150000"/>
              </a:lnSpc>
            </a:pPr>
            <a:br>
              <a:rPr lang="zh-CN" altLang="en-US" dirty="0">
                <a:ea typeface="+mn-ea"/>
                <a:cs typeface="+mn-ea"/>
              </a:rPr>
            </a:br>
            <a:endParaRPr lang="zh-CN" altLang="en-US" dirty="0">
              <a:ea typeface="+mn-ea"/>
              <a:cs typeface="+mn-ea"/>
            </a:endParaRPr>
          </a:p>
        </p:txBody>
      </p:sp>
      <p:sp>
        <p:nvSpPr>
          <p:cNvPr id="4" name="Text Box 3">
            <a:extLst>
              <a:ext uri="{FF2B5EF4-FFF2-40B4-BE49-F238E27FC236}">
                <a16:creationId xmlns:a16="http://schemas.microsoft.com/office/drawing/2014/main" id="{22A48441-360C-4EAA-88F6-7DCEF9059FDF}"/>
              </a:ext>
            </a:extLst>
          </p:cNvPr>
          <p:cNvSpPr txBox="1">
            <a:spLocks noChangeArrowheads="1"/>
          </p:cNvSpPr>
          <p:nvPr/>
        </p:nvSpPr>
        <p:spPr bwMode="auto">
          <a:xfrm>
            <a:off x="617538" y="1963219"/>
            <a:ext cx="781208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2800" dirty="0">
                <a:latin typeface="+mn-lt"/>
                <a:ea typeface="+mn-ea"/>
                <a:cs typeface="+mn-ea"/>
              </a:rPr>
              <a:t>[FeF</a:t>
            </a:r>
            <a:r>
              <a:rPr lang="en-US" altLang="zh-CN" sz="2800" baseline="-25000" dirty="0">
                <a:latin typeface="+mn-lt"/>
                <a:ea typeface="+mn-ea"/>
                <a:cs typeface="+mn-ea"/>
              </a:rPr>
              <a:t>6</a:t>
            </a:r>
            <a:r>
              <a:rPr lang="en-US" altLang="zh-CN" sz="2800" dirty="0">
                <a:latin typeface="+mn-lt"/>
                <a:ea typeface="+mn-ea"/>
                <a:cs typeface="+mn-ea"/>
              </a:rPr>
              <a:t>]</a:t>
            </a:r>
            <a:r>
              <a:rPr lang="en-US" altLang="zh-CN" sz="2800" baseline="30000" dirty="0">
                <a:latin typeface="+mn-lt"/>
                <a:ea typeface="+mn-ea"/>
                <a:cs typeface="+mn-ea"/>
              </a:rPr>
              <a:t>3-</a:t>
            </a:r>
            <a:r>
              <a:rPr lang="en-US" altLang="zh-CN" sz="2800" dirty="0">
                <a:latin typeface="+mn-lt"/>
                <a:ea typeface="+mn-ea"/>
                <a:cs typeface="+mn-ea"/>
              </a:rPr>
              <a:t>, </a:t>
            </a:r>
            <a:r>
              <a:rPr lang="en-US" altLang="zh-CN" sz="2800" i="1" dirty="0">
                <a:latin typeface="+mn-lt"/>
                <a:ea typeface="+mn-ea"/>
                <a:cs typeface="+mn-ea"/>
                <a:sym typeface="Symbol" panose="05050102010706020507" pitchFamily="18" charset="2"/>
              </a:rPr>
              <a:t></a:t>
            </a:r>
            <a:r>
              <a:rPr lang="en-US" altLang="zh-CN" sz="2800" dirty="0">
                <a:latin typeface="+mn-lt"/>
                <a:ea typeface="+mn-ea"/>
                <a:cs typeface="+mn-ea"/>
              </a:rPr>
              <a:t> =5.88 B.M.</a:t>
            </a:r>
          </a:p>
          <a:p>
            <a:pPr eaLnBrk="1" hangingPunct="1">
              <a:spcBef>
                <a:spcPct val="50000"/>
              </a:spcBef>
              <a:buClrTx/>
              <a:buSzTx/>
              <a:buFontTx/>
              <a:buNone/>
            </a:pPr>
            <a:r>
              <a:rPr lang="en-US" altLang="zh-CN" sz="2800" dirty="0">
                <a:latin typeface="+mn-lt"/>
                <a:ea typeface="+mn-ea"/>
                <a:cs typeface="+mn-ea"/>
              </a:rPr>
              <a:t>Fe</a:t>
            </a:r>
            <a:r>
              <a:rPr lang="en-US" altLang="zh-CN" sz="2800" baseline="30000" dirty="0">
                <a:latin typeface="+mn-lt"/>
                <a:ea typeface="+mn-ea"/>
                <a:cs typeface="+mn-ea"/>
              </a:rPr>
              <a:t>3+</a:t>
            </a:r>
            <a:r>
              <a:rPr lang="en-US" altLang="zh-CN" sz="2800" dirty="0">
                <a:latin typeface="+mn-lt"/>
                <a:ea typeface="+mn-ea"/>
                <a:cs typeface="+mn-ea"/>
              </a:rPr>
              <a:t> 3d</a:t>
            </a:r>
            <a:r>
              <a:rPr lang="en-US" altLang="zh-CN" sz="2800" baseline="-25000" dirty="0">
                <a:latin typeface="+mn-lt"/>
                <a:ea typeface="+mn-ea"/>
                <a:cs typeface="+mn-ea"/>
              </a:rPr>
              <a:t>xy</a:t>
            </a:r>
            <a:r>
              <a:rPr lang="en-US" altLang="zh-CN" sz="2800" baseline="30000" dirty="0">
                <a:solidFill>
                  <a:srgbClr val="FF0000"/>
                </a:solidFill>
                <a:latin typeface="+mn-lt"/>
                <a:ea typeface="+mn-ea"/>
                <a:cs typeface="+mn-ea"/>
              </a:rPr>
              <a:t>1</a:t>
            </a:r>
            <a:r>
              <a:rPr lang="en-US" altLang="zh-CN" sz="2800" dirty="0">
                <a:latin typeface="+mn-lt"/>
                <a:ea typeface="+mn-ea"/>
                <a:cs typeface="+mn-ea"/>
              </a:rPr>
              <a:t>3d</a:t>
            </a:r>
            <a:r>
              <a:rPr lang="en-US" altLang="zh-CN" sz="2800" baseline="-25000" dirty="0">
                <a:latin typeface="+mn-lt"/>
                <a:ea typeface="+mn-ea"/>
                <a:cs typeface="+mn-ea"/>
              </a:rPr>
              <a:t>xz</a:t>
            </a:r>
            <a:r>
              <a:rPr lang="en-US" altLang="zh-CN" sz="2800" baseline="30000" dirty="0">
                <a:solidFill>
                  <a:srgbClr val="FF0000"/>
                </a:solidFill>
                <a:latin typeface="+mn-lt"/>
                <a:ea typeface="+mn-ea"/>
                <a:cs typeface="+mn-ea"/>
              </a:rPr>
              <a:t>1</a:t>
            </a:r>
            <a:r>
              <a:rPr lang="en-US" altLang="zh-CN" sz="2800" dirty="0">
                <a:latin typeface="+mn-lt"/>
                <a:ea typeface="+mn-ea"/>
                <a:cs typeface="+mn-ea"/>
              </a:rPr>
              <a:t>3d</a:t>
            </a:r>
            <a:r>
              <a:rPr lang="en-US" altLang="zh-CN" sz="2800" baseline="-25000" dirty="0">
                <a:latin typeface="+mn-lt"/>
                <a:ea typeface="+mn-ea"/>
                <a:cs typeface="+mn-ea"/>
              </a:rPr>
              <a:t>yz</a:t>
            </a:r>
            <a:r>
              <a:rPr lang="en-US" altLang="zh-CN" sz="2800" baseline="30000" dirty="0">
                <a:solidFill>
                  <a:srgbClr val="FF0000"/>
                </a:solidFill>
                <a:latin typeface="+mn-lt"/>
                <a:ea typeface="+mn-ea"/>
                <a:cs typeface="+mn-ea"/>
              </a:rPr>
              <a:t>1</a:t>
            </a:r>
            <a:r>
              <a:rPr lang="en-US" altLang="zh-CN" sz="2800" dirty="0">
                <a:latin typeface="+mn-lt"/>
                <a:ea typeface="+mn-ea"/>
                <a:cs typeface="+mn-ea"/>
              </a:rPr>
              <a:t>3d</a:t>
            </a:r>
            <a:r>
              <a:rPr lang="en-US" altLang="zh-CN" sz="2800" baseline="-25000" dirty="0">
                <a:latin typeface="+mn-lt"/>
                <a:ea typeface="+mn-ea"/>
                <a:cs typeface="+mn-ea"/>
              </a:rPr>
              <a:t>x2-y2</a:t>
            </a:r>
            <a:r>
              <a:rPr lang="en-US" altLang="zh-CN" sz="2800" baseline="30000" dirty="0">
                <a:solidFill>
                  <a:srgbClr val="FF0000"/>
                </a:solidFill>
                <a:latin typeface="+mn-lt"/>
                <a:ea typeface="+mn-ea"/>
                <a:cs typeface="+mn-ea"/>
              </a:rPr>
              <a:t>1</a:t>
            </a:r>
            <a:r>
              <a:rPr lang="en-US" altLang="zh-CN" sz="2800" dirty="0">
                <a:latin typeface="+mn-lt"/>
                <a:ea typeface="+mn-ea"/>
                <a:cs typeface="+mn-ea"/>
              </a:rPr>
              <a:t>3d</a:t>
            </a:r>
            <a:r>
              <a:rPr lang="en-US" altLang="zh-CN" sz="2800" baseline="-25000" dirty="0">
                <a:latin typeface="+mn-lt"/>
                <a:ea typeface="+mn-ea"/>
                <a:cs typeface="+mn-ea"/>
              </a:rPr>
              <a:t>z2</a:t>
            </a:r>
            <a:r>
              <a:rPr lang="en-US" altLang="zh-CN" sz="2800" baseline="30000" dirty="0">
                <a:solidFill>
                  <a:srgbClr val="FF0000"/>
                </a:solidFill>
                <a:latin typeface="+mn-lt"/>
                <a:ea typeface="+mn-ea"/>
                <a:cs typeface="+mn-ea"/>
              </a:rPr>
              <a:t>1</a:t>
            </a:r>
            <a:r>
              <a:rPr lang="en-US" altLang="zh-CN" sz="2800" dirty="0">
                <a:solidFill>
                  <a:srgbClr val="0BB517"/>
                </a:solidFill>
                <a:latin typeface="+mn-lt"/>
                <a:ea typeface="+mn-ea"/>
                <a:cs typeface="+mn-ea"/>
              </a:rPr>
              <a:t>4s</a:t>
            </a:r>
            <a:r>
              <a:rPr lang="en-US" altLang="zh-CN" sz="2800" baseline="30000" dirty="0">
                <a:solidFill>
                  <a:srgbClr val="0BB517"/>
                </a:solidFill>
                <a:latin typeface="+mn-lt"/>
                <a:ea typeface="+mn-ea"/>
                <a:cs typeface="+mn-ea"/>
              </a:rPr>
              <a:t>0</a:t>
            </a:r>
            <a:r>
              <a:rPr lang="en-US" altLang="zh-CN" sz="2800" dirty="0">
                <a:solidFill>
                  <a:srgbClr val="0BB517"/>
                </a:solidFill>
                <a:latin typeface="+mn-lt"/>
                <a:ea typeface="+mn-ea"/>
                <a:cs typeface="+mn-ea"/>
              </a:rPr>
              <a:t>4p</a:t>
            </a:r>
            <a:r>
              <a:rPr lang="en-US" altLang="zh-CN" sz="2800" baseline="30000" dirty="0">
                <a:solidFill>
                  <a:srgbClr val="0BB517"/>
                </a:solidFill>
                <a:latin typeface="+mn-lt"/>
                <a:ea typeface="+mn-ea"/>
                <a:cs typeface="+mn-ea"/>
              </a:rPr>
              <a:t>0</a:t>
            </a:r>
            <a:r>
              <a:rPr lang="en-US" altLang="zh-CN" sz="2800" dirty="0">
                <a:solidFill>
                  <a:srgbClr val="0BB517"/>
                </a:solidFill>
                <a:latin typeface="+mn-lt"/>
                <a:ea typeface="+mn-ea"/>
                <a:cs typeface="+mn-ea"/>
              </a:rPr>
              <a:t>4d</a:t>
            </a:r>
            <a:r>
              <a:rPr lang="en-US" altLang="zh-CN" sz="2800" baseline="30000" dirty="0">
                <a:solidFill>
                  <a:srgbClr val="0BB517"/>
                </a:solidFill>
                <a:latin typeface="+mn-lt"/>
                <a:ea typeface="+mn-ea"/>
                <a:cs typeface="+mn-ea"/>
              </a:rPr>
              <a:t>0</a:t>
            </a:r>
            <a:r>
              <a:rPr lang="en-US" altLang="zh-CN" sz="2800" baseline="30000" dirty="0">
                <a:latin typeface="+mn-lt"/>
                <a:ea typeface="+mn-ea"/>
                <a:cs typeface="+mn-ea"/>
              </a:rPr>
              <a:t> </a:t>
            </a:r>
          </a:p>
        </p:txBody>
      </p:sp>
      <p:sp>
        <p:nvSpPr>
          <p:cNvPr id="5" name="Text Box 4">
            <a:extLst>
              <a:ext uri="{FF2B5EF4-FFF2-40B4-BE49-F238E27FC236}">
                <a16:creationId xmlns:a16="http://schemas.microsoft.com/office/drawing/2014/main" id="{B8D87FDB-5421-4E64-839B-CC89C30BFBA5}"/>
              </a:ext>
            </a:extLst>
          </p:cNvPr>
          <p:cNvSpPr txBox="1">
            <a:spLocks noChangeArrowheads="1"/>
          </p:cNvSpPr>
          <p:nvPr/>
        </p:nvSpPr>
        <p:spPr bwMode="auto">
          <a:xfrm>
            <a:off x="617538" y="3725231"/>
            <a:ext cx="831691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2800" dirty="0">
                <a:latin typeface="+mn-lt"/>
                <a:ea typeface="+mn-ea"/>
                <a:cs typeface="+mn-ea"/>
              </a:rPr>
              <a:t>[Fe(CN)</a:t>
            </a:r>
            <a:r>
              <a:rPr lang="en-US" altLang="zh-CN" sz="2800" baseline="-25000" dirty="0">
                <a:latin typeface="+mn-lt"/>
                <a:ea typeface="+mn-ea"/>
                <a:cs typeface="+mn-ea"/>
              </a:rPr>
              <a:t>6</a:t>
            </a:r>
            <a:r>
              <a:rPr lang="en-US" altLang="zh-CN" sz="2800" dirty="0">
                <a:latin typeface="+mn-lt"/>
                <a:ea typeface="+mn-ea"/>
                <a:cs typeface="+mn-ea"/>
              </a:rPr>
              <a:t>]</a:t>
            </a:r>
            <a:r>
              <a:rPr lang="en-US" altLang="zh-CN" sz="2800" baseline="30000" dirty="0">
                <a:latin typeface="+mn-lt"/>
                <a:ea typeface="+mn-ea"/>
                <a:cs typeface="+mn-ea"/>
              </a:rPr>
              <a:t>3-</a:t>
            </a:r>
            <a:r>
              <a:rPr lang="en-US" altLang="zh-CN" sz="2800" dirty="0">
                <a:latin typeface="+mn-lt"/>
                <a:ea typeface="+mn-ea"/>
                <a:cs typeface="+mn-ea"/>
              </a:rPr>
              <a:t>, </a:t>
            </a:r>
            <a:r>
              <a:rPr lang="en-US" altLang="zh-CN" sz="2800" i="1" dirty="0">
                <a:latin typeface="+mn-lt"/>
                <a:ea typeface="+mn-ea"/>
                <a:cs typeface="+mn-ea"/>
                <a:sym typeface="Symbol" panose="05050102010706020507" pitchFamily="18" charset="2"/>
              </a:rPr>
              <a:t></a:t>
            </a:r>
            <a:r>
              <a:rPr lang="en-US" altLang="zh-CN" sz="2800" i="1" dirty="0">
                <a:latin typeface="+mn-lt"/>
                <a:ea typeface="+mn-ea"/>
                <a:cs typeface="+mn-ea"/>
              </a:rPr>
              <a:t> </a:t>
            </a:r>
            <a:r>
              <a:rPr lang="en-US" altLang="zh-CN" sz="2800" dirty="0">
                <a:latin typeface="+mn-lt"/>
                <a:ea typeface="+mn-ea"/>
                <a:cs typeface="+mn-ea"/>
              </a:rPr>
              <a:t>= 2.2 B.M. </a:t>
            </a:r>
          </a:p>
          <a:p>
            <a:pPr>
              <a:spcBef>
                <a:spcPct val="50000"/>
              </a:spcBef>
              <a:buClrTx/>
              <a:buSzTx/>
              <a:buNone/>
            </a:pPr>
            <a:r>
              <a:rPr lang="en-US" altLang="zh-CN" sz="2800" dirty="0">
                <a:latin typeface="+mn-lt"/>
                <a:ea typeface="+mn-ea"/>
                <a:cs typeface="+mn-ea"/>
              </a:rPr>
              <a:t>Fe</a:t>
            </a:r>
            <a:r>
              <a:rPr lang="en-US" altLang="zh-CN" sz="2800" baseline="30000" dirty="0">
                <a:latin typeface="+mn-lt"/>
                <a:ea typeface="+mn-ea"/>
                <a:cs typeface="+mn-ea"/>
              </a:rPr>
              <a:t>3+</a:t>
            </a:r>
            <a:r>
              <a:rPr lang="en-US" altLang="zh-CN" sz="2800" dirty="0">
                <a:latin typeface="+mn-lt"/>
                <a:ea typeface="+mn-ea"/>
                <a:cs typeface="+mn-ea"/>
              </a:rPr>
              <a:t> </a:t>
            </a:r>
            <a:r>
              <a:rPr lang="en-US" altLang="zh-CN" sz="2800" dirty="0">
                <a:latin typeface="+mn-lt"/>
                <a:ea typeface="+mn-ea"/>
                <a:cs typeface="+mn-ea"/>
                <a:sym typeface="Symbol" panose="05050102010706020507" pitchFamily="18" charset="2"/>
              </a:rPr>
              <a:t></a:t>
            </a:r>
            <a:r>
              <a:rPr lang="en-US" altLang="zh-CN" sz="2800" dirty="0">
                <a:latin typeface="+mn-lt"/>
                <a:ea typeface="+mn-ea"/>
                <a:cs typeface="+mn-ea"/>
              </a:rPr>
              <a:t> </a:t>
            </a:r>
            <a:r>
              <a:rPr lang="en-US" altLang="zh-CN" sz="2800" dirty="0">
                <a:latin typeface="+mn-lt"/>
                <a:cs typeface="+mn-ea"/>
              </a:rPr>
              <a:t>Fe</a:t>
            </a:r>
            <a:r>
              <a:rPr lang="en-US" altLang="zh-CN" sz="2800" baseline="30000" dirty="0">
                <a:latin typeface="+mn-lt"/>
                <a:cs typeface="+mn-ea"/>
              </a:rPr>
              <a:t>3+</a:t>
            </a:r>
            <a:r>
              <a:rPr lang="zh-CN" altLang="en-US" sz="2800" dirty="0">
                <a:cs typeface="+mn-ea"/>
              </a:rPr>
              <a:t>* </a:t>
            </a:r>
            <a:r>
              <a:rPr lang="en-US" altLang="zh-CN" sz="2800" dirty="0">
                <a:latin typeface="+mn-lt"/>
                <a:ea typeface="+mn-ea"/>
                <a:cs typeface="+mn-ea"/>
              </a:rPr>
              <a:t>3d</a:t>
            </a:r>
            <a:r>
              <a:rPr lang="en-US" altLang="zh-CN" sz="2800" baseline="-25000" dirty="0">
                <a:latin typeface="+mn-lt"/>
                <a:ea typeface="+mn-ea"/>
                <a:cs typeface="+mn-ea"/>
              </a:rPr>
              <a:t>xy</a:t>
            </a:r>
            <a:r>
              <a:rPr lang="en-US" altLang="zh-CN" sz="2800" baseline="30000" dirty="0">
                <a:solidFill>
                  <a:srgbClr val="FF0000"/>
                </a:solidFill>
                <a:latin typeface="+mn-lt"/>
                <a:ea typeface="+mn-ea"/>
                <a:cs typeface="+mn-ea"/>
              </a:rPr>
              <a:t>2</a:t>
            </a:r>
            <a:r>
              <a:rPr lang="en-US" altLang="zh-CN" sz="2800" dirty="0">
                <a:latin typeface="+mn-lt"/>
                <a:ea typeface="+mn-ea"/>
                <a:cs typeface="+mn-ea"/>
              </a:rPr>
              <a:t>3d</a:t>
            </a:r>
            <a:r>
              <a:rPr lang="en-US" altLang="zh-CN" sz="2800" baseline="-25000" dirty="0">
                <a:latin typeface="+mn-lt"/>
                <a:ea typeface="+mn-ea"/>
                <a:cs typeface="+mn-ea"/>
              </a:rPr>
              <a:t>xz</a:t>
            </a:r>
            <a:r>
              <a:rPr lang="en-US" altLang="zh-CN" sz="2800" baseline="30000" dirty="0">
                <a:solidFill>
                  <a:srgbClr val="FF0000"/>
                </a:solidFill>
                <a:latin typeface="+mn-lt"/>
                <a:ea typeface="+mn-ea"/>
                <a:cs typeface="+mn-ea"/>
              </a:rPr>
              <a:t>2</a:t>
            </a:r>
            <a:r>
              <a:rPr lang="en-US" altLang="zh-CN" sz="2800" dirty="0">
                <a:latin typeface="+mn-lt"/>
                <a:ea typeface="+mn-ea"/>
                <a:cs typeface="+mn-ea"/>
              </a:rPr>
              <a:t>3d</a:t>
            </a:r>
            <a:r>
              <a:rPr lang="en-US" altLang="zh-CN" sz="2800" baseline="-25000" dirty="0">
                <a:latin typeface="+mn-lt"/>
                <a:ea typeface="+mn-ea"/>
                <a:cs typeface="+mn-ea"/>
              </a:rPr>
              <a:t>yz</a:t>
            </a:r>
            <a:r>
              <a:rPr lang="en-US" altLang="zh-CN" sz="2800" baseline="30000" dirty="0">
                <a:solidFill>
                  <a:srgbClr val="FF0000"/>
                </a:solidFill>
                <a:latin typeface="+mn-lt"/>
                <a:ea typeface="+mn-ea"/>
                <a:cs typeface="+mn-ea"/>
              </a:rPr>
              <a:t>1</a:t>
            </a:r>
            <a:r>
              <a:rPr lang="en-US" altLang="zh-CN" sz="2800" dirty="0">
                <a:solidFill>
                  <a:srgbClr val="0BB517"/>
                </a:solidFill>
                <a:latin typeface="+mn-lt"/>
                <a:ea typeface="+mn-ea"/>
                <a:cs typeface="+mn-ea"/>
              </a:rPr>
              <a:t>3d</a:t>
            </a:r>
            <a:r>
              <a:rPr lang="en-US" altLang="zh-CN" sz="2800" baseline="-25000" dirty="0">
                <a:solidFill>
                  <a:srgbClr val="0BB517"/>
                </a:solidFill>
                <a:latin typeface="+mn-lt"/>
                <a:ea typeface="+mn-ea"/>
                <a:cs typeface="+mn-ea"/>
              </a:rPr>
              <a:t>x2-y2</a:t>
            </a:r>
            <a:r>
              <a:rPr lang="en-US" altLang="zh-CN" sz="2800" baseline="30000" dirty="0">
                <a:solidFill>
                  <a:srgbClr val="0BB517"/>
                </a:solidFill>
                <a:latin typeface="+mn-lt"/>
                <a:ea typeface="+mn-ea"/>
                <a:cs typeface="+mn-ea"/>
              </a:rPr>
              <a:t>0</a:t>
            </a:r>
            <a:r>
              <a:rPr lang="en-US" altLang="zh-CN" sz="2800" dirty="0">
                <a:solidFill>
                  <a:srgbClr val="0BB517"/>
                </a:solidFill>
                <a:latin typeface="+mn-lt"/>
                <a:ea typeface="+mn-ea"/>
                <a:cs typeface="+mn-ea"/>
              </a:rPr>
              <a:t>3d</a:t>
            </a:r>
            <a:r>
              <a:rPr lang="en-US" altLang="zh-CN" sz="2800" baseline="-25000" dirty="0">
                <a:solidFill>
                  <a:srgbClr val="0BB517"/>
                </a:solidFill>
                <a:latin typeface="+mn-lt"/>
                <a:ea typeface="+mn-ea"/>
                <a:cs typeface="+mn-ea"/>
              </a:rPr>
              <a:t>z2</a:t>
            </a:r>
            <a:r>
              <a:rPr lang="en-US" altLang="zh-CN" sz="2800" baseline="30000" dirty="0">
                <a:solidFill>
                  <a:srgbClr val="0BB517"/>
                </a:solidFill>
                <a:latin typeface="+mn-lt"/>
                <a:ea typeface="+mn-ea"/>
                <a:cs typeface="+mn-ea"/>
              </a:rPr>
              <a:t>0</a:t>
            </a:r>
            <a:r>
              <a:rPr lang="en-US" altLang="zh-CN" sz="2800" dirty="0">
                <a:solidFill>
                  <a:srgbClr val="0BB517"/>
                </a:solidFill>
                <a:latin typeface="+mn-lt"/>
                <a:ea typeface="+mn-ea"/>
                <a:cs typeface="+mn-ea"/>
              </a:rPr>
              <a:t>4s</a:t>
            </a:r>
            <a:r>
              <a:rPr lang="en-US" altLang="zh-CN" sz="2800" baseline="30000" dirty="0">
                <a:solidFill>
                  <a:srgbClr val="0BB517"/>
                </a:solidFill>
                <a:latin typeface="+mn-lt"/>
                <a:ea typeface="+mn-ea"/>
                <a:cs typeface="+mn-ea"/>
              </a:rPr>
              <a:t>0</a:t>
            </a:r>
            <a:r>
              <a:rPr lang="en-US" altLang="zh-CN" sz="2800" dirty="0">
                <a:solidFill>
                  <a:srgbClr val="0BB517"/>
                </a:solidFill>
                <a:latin typeface="+mn-lt"/>
                <a:ea typeface="+mn-ea"/>
                <a:cs typeface="+mn-ea"/>
              </a:rPr>
              <a:t>4p</a:t>
            </a:r>
            <a:r>
              <a:rPr lang="en-US" altLang="zh-CN" sz="2800" baseline="30000" dirty="0">
                <a:solidFill>
                  <a:srgbClr val="0BB517"/>
                </a:solidFill>
                <a:latin typeface="+mn-lt"/>
                <a:ea typeface="+mn-ea"/>
                <a:cs typeface="+mn-ea"/>
              </a:rPr>
              <a:t>0</a:t>
            </a:r>
            <a:endParaRPr lang="en-US" altLang="zh-CN" sz="2800" dirty="0">
              <a:solidFill>
                <a:srgbClr val="0BB517"/>
              </a:solidFill>
              <a:latin typeface="+mn-lt"/>
              <a:ea typeface="+mn-ea"/>
              <a:cs typeface="+mn-ea"/>
            </a:endParaRPr>
          </a:p>
        </p:txBody>
      </p:sp>
      <p:sp>
        <p:nvSpPr>
          <p:cNvPr id="2" name="灯片编号占位符 1">
            <a:extLst>
              <a:ext uri="{FF2B5EF4-FFF2-40B4-BE49-F238E27FC236}">
                <a16:creationId xmlns:a16="http://schemas.microsoft.com/office/drawing/2014/main" id="{E01A869F-8241-4316-8190-C64DB8690921}"/>
              </a:ext>
            </a:extLst>
          </p:cNvPr>
          <p:cNvSpPr>
            <a:spLocks noGrp="1"/>
          </p:cNvSpPr>
          <p:nvPr>
            <p:ph type="sldNum" sz="quarter" idx="12"/>
          </p:nvPr>
        </p:nvSpPr>
        <p:spPr/>
        <p:txBody>
          <a:bodyPr/>
          <a:lstStyle/>
          <a:p>
            <a:fld id="{25F43C6C-6CC1-4831-8DEA-3206EFFA1157}" type="slidenum">
              <a:rPr lang="zh-CN" altLang="en-US" smtClean="0"/>
              <a:t>44</a:t>
            </a:fld>
            <a:endParaRPr lang="zh-CN" altLang="en-US"/>
          </a:p>
        </p:txBody>
      </p:sp>
      <p:sp>
        <p:nvSpPr>
          <p:cNvPr id="6" name="矩形 5">
            <a:extLst>
              <a:ext uri="{FF2B5EF4-FFF2-40B4-BE49-F238E27FC236}">
                <a16:creationId xmlns:a16="http://schemas.microsoft.com/office/drawing/2014/main" id="{B85A9719-2204-4479-B348-C0C26C09A4AB}"/>
              </a:ext>
            </a:extLst>
          </p:cNvPr>
          <p:cNvSpPr/>
          <p:nvPr/>
        </p:nvSpPr>
        <p:spPr>
          <a:xfrm>
            <a:off x="7688262" y="2609549"/>
            <a:ext cx="4133850" cy="523220"/>
          </a:xfrm>
          <a:prstGeom prst="rect">
            <a:avLst/>
          </a:prstGeom>
        </p:spPr>
        <p:txBody>
          <a:bodyPr wrap="square">
            <a:spAutoFit/>
          </a:bodyPr>
          <a:lstStyle/>
          <a:p>
            <a:r>
              <a:rPr lang="en-US" altLang="zh-CN" sz="2800" b="1" dirty="0">
                <a:solidFill>
                  <a:srgbClr val="0BB517"/>
                </a:solidFill>
                <a:cs typeface="+mn-ea"/>
              </a:rPr>
              <a:t>sp</a:t>
            </a:r>
            <a:r>
              <a:rPr lang="en-US" altLang="zh-CN" sz="2800" b="1" baseline="30000" dirty="0">
                <a:solidFill>
                  <a:srgbClr val="0BB517"/>
                </a:solidFill>
                <a:cs typeface="+mn-ea"/>
              </a:rPr>
              <a:t>3</a:t>
            </a:r>
            <a:r>
              <a:rPr lang="en-US" altLang="zh-CN" sz="2800" b="1" dirty="0">
                <a:solidFill>
                  <a:srgbClr val="0BB517"/>
                </a:solidFill>
                <a:cs typeface="+mn-ea"/>
              </a:rPr>
              <a:t>d</a:t>
            </a:r>
            <a:r>
              <a:rPr lang="en-US" altLang="zh-CN" sz="2800" b="1" baseline="30000" dirty="0">
                <a:solidFill>
                  <a:srgbClr val="0BB517"/>
                </a:solidFill>
                <a:cs typeface="+mn-ea"/>
              </a:rPr>
              <a:t>2</a:t>
            </a:r>
            <a:r>
              <a:rPr lang="en-US" altLang="zh-CN" sz="2800" b="1" baseline="30000" dirty="0">
                <a:cs typeface="+mn-ea"/>
              </a:rPr>
              <a:t>  </a:t>
            </a:r>
            <a:r>
              <a:rPr lang="zh-CN" altLang="en-US" sz="2800" b="1" dirty="0">
                <a:cs typeface="+mn-ea"/>
              </a:rPr>
              <a:t>杂化  外轨型配合物</a:t>
            </a:r>
            <a:endParaRPr lang="zh-CN" altLang="en-US" sz="2800" b="1" dirty="0"/>
          </a:p>
        </p:txBody>
      </p:sp>
      <p:sp>
        <p:nvSpPr>
          <p:cNvPr id="7" name="矩形 6">
            <a:extLst>
              <a:ext uri="{FF2B5EF4-FFF2-40B4-BE49-F238E27FC236}">
                <a16:creationId xmlns:a16="http://schemas.microsoft.com/office/drawing/2014/main" id="{0C9442A2-C9E1-4EAD-9D60-7C65E5A73EA1}"/>
              </a:ext>
            </a:extLst>
          </p:cNvPr>
          <p:cNvSpPr/>
          <p:nvPr/>
        </p:nvSpPr>
        <p:spPr>
          <a:xfrm>
            <a:off x="7819996" y="4310006"/>
            <a:ext cx="4076757" cy="523220"/>
          </a:xfrm>
          <a:prstGeom prst="rect">
            <a:avLst/>
          </a:prstGeom>
        </p:spPr>
        <p:txBody>
          <a:bodyPr wrap="none">
            <a:spAutoFit/>
          </a:bodyPr>
          <a:lstStyle/>
          <a:p>
            <a:pPr>
              <a:spcBef>
                <a:spcPct val="50000"/>
              </a:spcBef>
              <a:buClrTx/>
              <a:buSzTx/>
              <a:buNone/>
            </a:pPr>
            <a:r>
              <a:rPr lang="en-US" altLang="zh-CN" sz="2800" b="1" dirty="0">
                <a:solidFill>
                  <a:srgbClr val="0BB517"/>
                </a:solidFill>
                <a:cs typeface="+mn-ea"/>
              </a:rPr>
              <a:t>d</a:t>
            </a:r>
            <a:r>
              <a:rPr lang="en-US" altLang="zh-CN" sz="2800" b="1" baseline="30000" dirty="0">
                <a:solidFill>
                  <a:srgbClr val="0BB517"/>
                </a:solidFill>
                <a:cs typeface="+mn-ea"/>
              </a:rPr>
              <a:t>2</a:t>
            </a:r>
            <a:r>
              <a:rPr lang="en-US" altLang="zh-CN" sz="2800" b="1" dirty="0">
                <a:solidFill>
                  <a:srgbClr val="0BB517"/>
                </a:solidFill>
                <a:cs typeface="+mn-ea"/>
              </a:rPr>
              <a:t>sp</a:t>
            </a:r>
            <a:r>
              <a:rPr lang="en-US" altLang="zh-CN" sz="2800" b="1" baseline="30000" dirty="0">
                <a:solidFill>
                  <a:srgbClr val="0BB517"/>
                </a:solidFill>
                <a:cs typeface="+mn-ea"/>
              </a:rPr>
              <a:t>3</a:t>
            </a:r>
            <a:r>
              <a:rPr lang="en-US" altLang="zh-CN" sz="2800" b="1" baseline="30000" dirty="0">
                <a:cs typeface="+mn-ea"/>
              </a:rPr>
              <a:t> </a:t>
            </a:r>
            <a:r>
              <a:rPr lang="zh-CN" altLang="en-US" sz="2800" b="1" dirty="0">
                <a:cs typeface="+mn-ea"/>
              </a:rPr>
              <a:t>杂化  内轨型配合物</a:t>
            </a:r>
          </a:p>
        </p:txBody>
      </p:sp>
      <p:sp>
        <p:nvSpPr>
          <p:cNvPr id="8" name="AutoShape 63">
            <a:extLst>
              <a:ext uri="{FF2B5EF4-FFF2-40B4-BE49-F238E27FC236}">
                <a16:creationId xmlns:a16="http://schemas.microsoft.com/office/drawing/2014/main" id="{9A03004B-4DB1-4907-A271-29037BADB4C1}"/>
              </a:ext>
            </a:extLst>
          </p:cNvPr>
          <p:cNvSpPr>
            <a:spLocks noChangeArrowheads="1"/>
          </p:cNvSpPr>
          <p:nvPr/>
        </p:nvSpPr>
        <p:spPr bwMode="auto">
          <a:xfrm>
            <a:off x="2366169" y="3653770"/>
            <a:ext cx="8746331" cy="1241012"/>
          </a:xfrm>
          <a:prstGeom prst="cloudCallout">
            <a:avLst>
              <a:gd name="adj1" fmla="val -31454"/>
              <a:gd name="adj2" fmla="val -206036"/>
            </a:avLst>
          </a:prstGeom>
          <a:solidFill>
            <a:schemeClr val="accent1"/>
          </a:solidFill>
          <a:ln w="9525">
            <a:solidFill>
              <a:schemeClr val="tx1"/>
            </a:solidFill>
            <a:round/>
            <a:headEnd/>
            <a:tailEnd/>
          </a:ln>
        </p:spPr>
        <p:txBody>
          <a:bodyPr/>
          <a:lstStyle>
            <a:lvl1pPr>
              <a:buFont typeface="Arial" panose="020B0604020202020204" pitchFamily="34" charset="0"/>
              <a:defRPr>
                <a:solidFill>
                  <a:schemeClr val="tx1"/>
                </a:solidFill>
                <a:latin typeface="Tahoma" panose="020B060403050404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Tahoma" panose="020B060403050404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Tahoma" panose="020B060403050404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Tahoma" panose="020B060403050404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ea typeface="宋体" panose="02010600030101010101" pitchFamily="2" charset="-122"/>
              </a:defRPr>
            </a:lvl9pPr>
          </a:lstStyle>
          <a:p>
            <a:pPr algn="ctr" eaLnBrk="1" hangingPunct="1"/>
            <a:r>
              <a:rPr lang="zh-CN" altLang="en-US" sz="2400" dirty="0">
                <a:solidFill>
                  <a:schemeClr val="bg1"/>
                </a:solidFill>
              </a:rPr>
              <a:t>如何判断</a:t>
            </a:r>
            <a:r>
              <a:rPr lang="en-US" altLang="zh-CN" sz="2400" dirty="0">
                <a:solidFill>
                  <a:schemeClr val="bg1"/>
                </a:solidFill>
              </a:rPr>
              <a:t>CN=6 </a:t>
            </a:r>
            <a:r>
              <a:rPr lang="zh-CN" altLang="en-US" sz="2400" dirty="0">
                <a:solidFill>
                  <a:schemeClr val="bg1"/>
                </a:solidFill>
              </a:rPr>
              <a:t>的配合物是内轨型配合物还是外轨型配合物？</a:t>
            </a:r>
            <a:r>
              <a:rPr lang="zh-CN" altLang="en-US" sz="2400" dirty="0"/>
              <a:t>？</a:t>
            </a:r>
            <a:r>
              <a:rPr lang="zh-CN" altLang="en-US" dirty="0"/>
              <a:t> </a:t>
            </a:r>
          </a:p>
        </p:txBody>
      </p:sp>
      <p:sp>
        <p:nvSpPr>
          <p:cNvPr id="9" name="文本框 8">
            <a:extLst>
              <a:ext uri="{FF2B5EF4-FFF2-40B4-BE49-F238E27FC236}">
                <a16:creationId xmlns:a16="http://schemas.microsoft.com/office/drawing/2014/main" id="{112A1D57-C449-49A3-AD20-2BB1C33F88C9}"/>
              </a:ext>
            </a:extLst>
          </p:cNvPr>
          <p:cNvSpPr txBox="1"/>
          <p:nvPr/>
        </p:nvSpPr>
        <p:spPr>
          <a:xfrm>
            <a:off x="392113" y="5225633"/>
            <a:ext cx="11882713" cy="461665"/>
          </a:xfrm>
          <a:prstGeom prst="rect">
            <a:avLst/>
          </a:prstGeom>
          <a:noFill/>
        </p:spPr>
        <p:txBody>
          <a:bodyPr wrap="square" rtlCol="0">
            <a:spAutoFit/>
          </a:bodyPr>
          <a:lstStyle/>
          <a:p>
            <a:r>
              <a:rPr lang="zh-CN" altLang="en-US" sz="2400" dirty="0">
                <a:solidFill>
                  <a:srgbClr val="FF0000"/>
                </a:solidFill>
              </a:rPr>
              <a:t>电子成对能：原本成单的</a:t>
            </a:r>
            <a:r>
              <a:rPr lang="en-US" altLang="zh-CN" sz="2400" dirty="0">
                <a:solidFill>
                  <a:srgbClr val="FF0000"/>
                </a:solidFill>
              </a:rPr>
              <a:t>d</a:t>
            </a:r>
            <a:r>
              <a:rPr lang="zh-CN" altLang="en-US" sz="2400" dirty="0">
                <a:solidFill>
                  <a:srgbClr val="FF0000"/>
                </a:solidFill>
              </a:rPr>
              <a:t>电子强行挤在同一</a:t>
            </a:r>
            <a:r>
              <a:rPr lang="en-US" altLang="zh-CN" sz="2400" dirty="0">
                <a:solidFill>
                  <a:srgbClr val="FF0000"/>
                </a:solidFill>
              </a:rPr>
              <a:t>d</a:t>
            </a:r>
            <a:r>
              <a:rPr lang="zh-CN" altLang="en-US" sz="2400" dirty="0">
                <a:solidFill>
                  <a:srgbClr val="FF0000"/>
                </a:solidFill>
              </a:rPr>
              <a:t>轨道上（自旋相反）配对所需要的能量。</a:t>
            </a:r>
          </a:p>
        </p:txBody>
      </p:sp>
      <p:sp>
        <p:nvSpPr>
          <p:cNvPr id="10" name="文本框 9">
            <a:extLst>
              <a:ext uri="{FF2B5EF4-FFF2-40B4-BE49-F238E27FC236}">
                <a16:creationId xmlns:a16="http://schemas.microsoft.com/office/drawing/2014/main" id="{E22F0381-FFFB-49A9-B2B1-C2B15F418A71}"/>
              </a:ext>
            </a:extLst>
          </p:cNvPr>
          <p:cNvSpPr txBox="1"/>
          <p:nvPr/>
        </p:nvSpPr>
        <p:spPr>
          <a:xfrm>
            <a:off x="392113" y="5847105"/>
            <a:ext cx="6497637" cy="461665"/>
          </a:xfrm>
          <a:prstGeom prst="rect">
            <a:avLst/>
          </a:prstGeom>
          <a:noFill/>
        </p:spPr>
        <p:txBody>
          <a:bodyPr wrap="square" rtlCol="0">
            <a:spAutoFit/>
          </a:bodyPr>
          <a:lstStyle/>
          <a:p>
            <a:r>
              <a:rPr lang="en-US" altLang="zh-CN" sz="2400" dirty="0">
                <a:solidFill>
                  <a:srgbClr val="FF0000"/>
                </a:solidFill>
                <a:cs typeface="+mn-ea"/>
              </a:rPr>
              <a:t>[Fe(CN)</a:t>
            </a:r>
            <a:r>
              <a:rPr lang="en-US" altLang="zh-CN" sz="2400" baseline="-25000" dirty="0">
                <a:solidFill>
                  <a:srgbClr val="FF0000"/>
                </a:solidFill>
                <a:cs typeface="+mn-ea"/>
              </a:rPr>
              <a:t>6</a:t>
            </a:r>
            <a:r>
              <a:rPr lang="en-US" altLang="zh-CN" sz="2400" dirty="0">
                <a:solidFill>
                  <a:srgbClr val="FF0000"/>
                </a:solidFill>
                <a:cs typeface="+mn-ea"/>
              </a:rPr>
              <a:t>]</a:t>
            </a:r>
            <a:r>
              <a:rPr lang="en-US" altLang="zh-CN" sz="2400" baseline="30000" dirty="0">
                <a:solidFill>
                  <a:srgbClr val="FF0000"/>
                </a:solidFill>
                <a:cs typeface="+mn-ea"/>
              </a:rPr>
              <a:t>3-</a:t>
            </a:r>
            <a:r>
              <a:rPr lang="en-US" altLang="zh-CN" sz="2400" dirty="0">
                <a:solidFill>
                  <a:srgbClr val="FF0000"/>
                </a:solidFill>
                <a:cs typeface="+mn-ea"/>
              </a:rPr>
              <a:t>  </a:t>
            </a:r>
            <a:r>
              <a:rPr lang="zh-CN" altLang="en-US" sz="2400" dirty="0">
                <a:solidFill>
                  <a:srgbClr val="FF0000"/>
                </a:solidFill>
                <a:cs typeface="+mn-ea"/>
              </a:rPr>
              <a:t>比 </a:t>
            </a:r>
            <a:r>
              <a:rPr lang="en-US" altLang="zh-CN" sz="2400" dirty="0">
                <a:solidFill>
                  <a:srgbClr val="FF0000"/>
                </a:solidFill>
                <a:cs typeface="+mn-ea"/>
              </a:rPr>
              <a:t>[FeF</a:t>
            </a:r>
            <a:r>
              <a:rPr lang="en-US" altLang="zh-CN" sz="2400" baseline="-25000" dirty="0">
                <a:solidFill>
                  <a:srgbClr val="FF0000"/>
                </a:solidFill>
                <a:cs typeface="+mn-ea"/>
              </a:rPr>
              <a:t>6</a:t>
            </a:r>
            <a:r>
              <a:rPr lang="en-US" altLang="zh-CN" sz="2400" dirty="0">
                <a:solidFill>
                  <a:srgbClr val="FF0000"/>
                </a:solidFill>
                <a:cs typeface="+mn-ea"/>
              </a:rPr>
              <a:t>]</a:t>
            </a:r>
            <a:r>
              <a:rPr lang="en-US" altLang="zh-CN" sz="2400" baseline="30000" dirty="0">
                <a:solidFill>
                  <a:srgbClr val="FF0000"/>
                </a:solidFill>
                <a:cs typeface="+mn-ea"/>
              </a:rPr>
              <a:t>3-  </a:t>
            </a:r>
            <a:r>
              <a:rPr lang="zh-CN" altLang="en-US" sz="2400" dirty="0">
                <a:solidFill>
                  <a:srgbClr val="FF0000"/>
                </a:solidFill>
                <a:cs typeface="+mn-ea"/>
              </a:rPr>
              <a:t>稳定</a:t>
            </a:r>
            <a:endParaRPr lang="zh-CN" altLang="en-US" sz="2400" dirty="0">
              <a:solidFill>
                <a:srgbClr val="FF0000"/>
              </a:solidFill>
            </a:endParaRPr>
          </a:p>
        </p:txBody>
      </p:sp>
    </p:spTree>
    <p:extLst>
      <p:ext uri="{BB962C8B-B14F-4D97-AF65-F5344CB8AC3E}">
        <p14:creationId xmlns:p14="http://schemas.microsoft.com/office/powerpoint/2010/main" val="152558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linds(horizontal)">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blinds(horizontal)">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80">
                                          <p:stCondLst>
                                            <p:cond delay="0"/>
                                          </p:stCondLst>
                                        </p:cTn>
                                        <p:tgtEl>
                                          <p:spTgt spid="8"/>
                                        </p:tgtEl>
                                      </p:cBhvr>
                                    </p:animEffect>
                                    <p:anim calcmode="lin" valueType="num">
                                      <p:cBhvr>
                                        <p:cTn id="5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7" dur="26">
                                          <p:stCondLst>
                                            <p:cond delay="650"/>
                                          </p:stCondLst>
                                        </p:cTn>
                                        <p:tgtEl>
                                          <p:spTgt spid="8"/>
                                        </p:tgtEl>
                                      </p:cBhvr>
                                      <p:to x="100000" y="60000"/>
                                    </p:animScale>
                                    <p:animScale>
                                      <p:cBhvr>
                                        <p:cTn id="58" dur="166" decel="50000">
                                          <p:stCondLst>
                                            <p:cond delay="676"/>
                                          </p:stCondLst>
                                        </p:cTn>
                                        <p:tgtEl>
                                          <p:spTgt spid="8"/>
                                        </p:tgtEl>
                                      </p:cBhvr>
                                      <p:to x="100000" y="100000"/>
                                    </p:animScale>
                                    <p:animScale>
                                      <p:cBhvr>
                                        <p:cTn id="59" dur="26">
                                          <p:stCondLst>
                                            <p:cond delay="1312"/>
                                          </p:stCondLst>
                                        </p:cTn>
                                        <p:tgtEl>
                                          <p:spTgt spid="8"/>
                                        </p:tgtEl>
                                      </p:cBhvr>
                                      <p:to x="100000" y="80000"/>
                                    </p:animScale>
                                    <p:animScale>
                                      <p:cBhvr>
                                        <p:cTn id="60" dur="166" decel="50000">
                                          <p:stCondLst>
                                            <p:cond delay="1338"/>
                                          </p:stCondLst>
                                        </p:cTn>
                                        <p:tgtEl>
                                          <p:spTgt spid="8"/>
                                        </p:tgtEl>
                                      </p:cBhvr>
                                      <p:to x="100000" y="100000"/>
                                    </p:animScale>
                                    <p:animScale>
                                      <p:cBhvr>
                                        <p:cTn id="61" dur="26">
                                          <p:stCondLst>
                                            <p:cond delay="1642"/>
                                          </p:stCondLst>
                                        </p:cTn>
                                        <p:tgtEl>
                                          <p:spTgt spid="8"/>
                                        </p:tgtEl>
                                      </p:cBhvr>
                                      <p:to x="100000" y="90000"/>
                                    </p:animScale>
                                    <p:animScale>
                                      <p:cBhvr>
                                        <p:cTn id="62" dur="166" decel="50000">
                                          <p:stCondLst>
                                            <p:cond delay="1668"/>
                                          </p:stCondLst>
                                        </p:cTn>
                                        <p:tgtEl>
                                          <p:spTgt spid="8"/>
                                        </p:tgtEl>
                                      </p:cBhvr>
                                      <p:to x="100000" y="100000"/>
                                    </p:animScale>
                                    <p:animScale>
                                      <p:cBhvr>
                                        <p:cTn id="63" dur="26">
                                          <p:stCondLst>
                                            <p:cond delay="1808"/>
                                          </p:stCondLst>
                                        </p:cTn>
                                        <p:tgtEl>
                                          <p:spTgt spid="8"/>
                                        </p:tgtEl>
                                      </p:cBhvr>
                                      <p:to x="100000" y="95000"/>
                                    </p:animScale>
                                    <p:animScale>
                                      <p:cBhvr>
                                        <p:cTn id="6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A27E27-A851-4A4E-9D9B-E98493BED2FC}"/>
              </a:ext>
            </a:extLst>
          </p:cNvPr>
          <p:cNvSpPr>
            <a:spLocks noGrp="1"/>
          </p:cNvSpPr>
          <p:nvPr>
            <p:ph type="title"/>
          </p:nvPr>
        </p:nvSpPr>
        <p:spPr>
          <a:xfrm>
            <a:off x="838200" y="348645"/>
            <a:ext cx="10515600" cy="499110"/>
          </a:xfrm>
        </p:spPr>
        <p:txBody>
          <a:bodyPr/>
          <a:lstStyle/>
          <a:p>
            <a:r>
              <a:rPr lang="zh-CN" altLang="en-US" dirty="0"/>
              <a:t>练习</a:t>
            </a:r>
          </a:p>
        </p:txBody>
      </p:sp>
      <p:sp>
        <p:nvSpPr>
          <p:cNvPr id="3" name="Rectangle 2">
            <a:extLst>
              <a:ext uri="{FF2B5EF4-FFF2-40B4-BE49-F238E27FC236}">
                <a16:creationId xmlns:a16="http://schemas.microsoft.com/office/drawing/2014/main" id="{0944C1A7-FB38-4419-99FB-7A59C45CD319}"/>
              </a:ext>
            </a:extLst>
          </p:cNvPr>
          <p:cNvSpPr txBox="1">
            <a:spLocks noChangeArrowheads="1"/>
          </p:cNvSpPr>
          <p:nvPr/>
        </p:nvSpPr>
        <p:spPr>
          <a:xfrm>
            <a:off x="581025" y="876235"/>
            <a:ext cx="11489599" cy="1100788"/>
          </a:xfrm>
          <a:prstGeom prst="roundRect">
            <a:avLst/>
          </a:prstGeom>
          <a:solidFill>
            <a:schemeClr val="tx1"/>
          </a:solidFill>
          <a:ln>
            <a:noFill/>
          </a:ln>
        </p:spPr>
        <p:txBody>
          <a:bodyPr vert="horz" lIns="91440" tIns="45720" rIns="91440" bIns="45720" rtlCol="0" anchor="ctr" anchorCtr="1">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zh-CN" altLang="en-US" sz="2800" dirty="0">
                <a:solidFill>
                  <a:schemeClr val="bg1"/>
                </a:solidFill>
                <a:cs typeface="+mn-ea"/>
              </a:rPr>
              <a:t>请预测</a:t>
            </a:r>
            <a:r>
              <a:rPr lang="en-US" altLang="zh-CN" sz="2800" dirty="0">
                <a:solidFill>
                  <a:schemeClr val="bg1"/>
                </a:solidFill>
                <a:cs typeface="+mn-ea"/>
              </a:rPr>
              <a:t>[FeF</a:t>
            </a:r>
            <a:r>
              <a:rPr lang="en-US" altLang="zh-CN" sz="2800" baseline="-25000" dirty="0">
                <a:solidFill>
                  <a:schemeClr val="bg1"/>
                </a:solidFill>
                <a:cs typeface="+mn-ea"/>
              </a:rPr>
              <a:t>6</a:t>
            </a:r>
            <a:r>
              <a:rPr lang="en-US" altLang="zh-CN" sz="2800" dirty="0">
                <a:solidFill>
                  <a:schemeClr val="bg1"/>
                </a:solidFill>
                <a:cs typeface="+mn-ea"/>
              </a:rPr>
              <a:t>]</a:t>
            </a:r>
            <a:r>
              <a:rPr lang="en-US" altLang="zh-CN" sz="2800" baseline="30000" dirty="0">
                <a:solidFill>
                  <a:schemeClr val="bg1"/>
                </a:solidFill>
                <a:cs typeface="+mn-ea"/>
              </a:rPr>
              <a:t>4-</a:t>
            </a:r>
            <a:r>
              <a:rPr lang="en-US" altLang="zh-CN" sz="2800" dirty="0">
                <a:solidFill>
                  <a:schemeClr val="bg1"/>
                </a:solidFill>
                <a:latin typeface="Times New Roman" panose="02020603050405020304" pitchFamily="18" charset="0"/>
                <a:ea typeface="+mn-ea"/>
                <a:cs typeface="+mn-ea"/>
              </a:rPr>
              <a:t> </a:t>
            </a:r>
            <a:r>
              <a:rPr lang="zh-CN" altLang="en-US" sz="2800" dirty="0">
                <a:solidFill>
                  <a:schemeClr val="bg1"/>
                </a:solidFill>
                <a:latin typeface="Times New Roman" panose="02020603050405020304" pitchFamily="18" charset="0"/>
                <a:ea typeface="+mn-ea"/>
                <a:cs typeface="+mn-ea"/>
              </a:rPr>
              <a:t>和</a:t>
            </a:r>
            <a:r>
              <a:rPr lang="en-US" altLang="zh-CN" sz="2800" dirty="0">
                <a:solidFill>
                  <a:schemeClr val="bg1"/>
                </a:solidFill>
                <a:cs typeface="+mn-ea"/>
              </a:rPr>
              <a:t>[Fe(CN)</a:t>
            </a:r>
            <a:r>
              <a:rPr lang="en-US" altLang="zh-CN" sz="2800" baseline="-25000" dirty="0">
                <a:solidFill>
                  <a:schemeClr val="bg1"/>
                </a:solidFill>
                <a:cs typeface="+mn-ea"/>
              </a:rPr>
              <a:t>6</a:t>
            </a:r>
            <a:r>
              <a:rPr lang="en-US" altLang="zh-CN" sz="2800" dirty="0">
                <a:solidFill>
                  <a:schemeClr val="bg1"/>
                </a:solidFill>
                <a:cs typeface="+mn-ea"/>
              </a:rPr>
              <a:t>]</a:t>
            </a:r>
            <a:r>
              <a:rPr lang="en-US" altLang="zh-CN" sz="2800" baseline="30000" dirty="0">
                <a:solidFill>
                  <a:schemeClr val="bg1"/>
                </a:solidFill>
                <a:cs typeface="+mn-ea"/>
              </a:rPr>
              <a:t>4-</a:t>
            </a:r>
            <a:r>
              <a:rPr lang="zh-CN" altLang="en-US" sz="2800" dirty="0">
                <a:solidFill>
                  <a:schemeClr val="bg1"/>
                </a:solidFill>
                <a:latin typeface="Times New Roman" panose="02020603050405020304" pitchFamily="18" charset="0"/>
                <a:ea typeface="+mn-ea"/>
                <a:cs typeface="+mn-ea"/>
              </a:rPr>
              <a:t>的结构及二者的磁矩，并说明哪个更稳定。</a:t>
            </a:r>
            <a:r>
              <a:rPr lang="zh-CN" altLang="en-US" sz="2800" dirty="0">
                <a:solidFill>
                  <a:srgbClr val="0070C0"/>
                </a:solidFill>
                <a:latin typeface="Times New Roman" panose="02020603050405020304" pitchFamily="18" charset="0"/>
                <a:ea typeface="+mn-ea"/>
                <a:cs typeface="+mn-ea"/>
              </a:rPr>
              <a:t>。</a:t>
            </a:r>
          </a:p>
        </p:txBody>
      </p:sp>
      <p:sp>
        <p:nvSpPr>
          <p:cNvPr id="4" name="灯片编号占位符 3">
            <a:extLst>
              <a:ext uri="{FF2B5EF4-FFF2-40B4-BE49-F238E27FC236}">
                <a16:creationId xmlns:a16="http://schemas.microsoft.com/office/drawing/2014/main" id="{338D25DF-4F6D-4466-AF3F-D457915680D5}"/>
              </a:ext>
            </a:extLst>
          </p:cNvPr>
          <p:cNvSpPr>
            <a:spLocks noGrp="1"/>
          </p:cNvSpPr>
          <p:nvPr>
            <p:ph type="sldNum" sz="quarter" idx="12"/>
          </p:nvPr>
        </p:nvSpPr>
        <p:spPr/>
        <p:txBody>
          <a:bodyPr/>
          <a:lstStyle/>
          <a:p>
            <a:fld id="{25F43C6C-6CC1-4831-8DEA-3206EFFA1157}" type="slidenum">
              <a:rPr lang="zh-CN" altLang="en-US" smtClean="0"/>
              <a:t>45</a:t>
            </a:fld>
            <a:endParaRPr lang="zh-CN" altLang="en-US"/>
          </a:p>
        </p:txBody>
      </p:sp>
      <p:sp>
        <p:nvSpPr>
          <p:cNvPr id="5" name="矩形 4">
            <a:extLst>
              <a:ext uri="{FF2B5EF4-FFF2-40B4-BE49-F238E27FC236}">
                <a16:creationId xmlns:a16="http://schemas.microsoft.com/office/drawing/2014/main" id="{8A918A83-16C3-461A-BDBB-4EACB4684D1B}"/>
              </a:ext>
            </a:extLst>
          </p:cNvPr>
          <p:cNvSpPr/>
          <p:nvPr/>
        </p:nvSpPr>
        <p:spPr>
          <a:xfrm>
            <a:off x="739412" y="2336414"/>
            <a:ext cx="11172824" cy="877163"/>
          </a:xfrm>
          <a:prstGeom prst="rect">
            <a:avLst/>
          </a:prstGeom>
        </p:spPr>
        <p:txBody>
          <a:bodyPr wrap="square">
            <a:spAutoFit/>
          </a:bodyPr>
          <a:lstStyle/>
          <a:p>
            <a:pPr>
              <a:spcBef>
                <a:spcPct val="50000"/>
              </a:spcBef>
            </a:pPr>
            <a:r>
              <a:rPr lang="en-US" altLang="zh-CN" sz="2400" dirty="0">
                <a:cs typeface="+mn-ea"/>
              </a:rPr>
              <a:t>[FeF</a:t>
            </a:r>
            <a:r>
              <a:rPr lang="en-US" altLang="zh-CN" sz="2400" baseline="-25000" dirty="0">
                <a:cs typeface="+mn-ea"/>
              </a:rPr>
              <a:t>6</a:t>
            </a:r>
            <a:r>
              <a:rPr lang="en-US" altLang="zh-CN" sz="2400" dirty="0">
                <a:cs typeface="+mn-ea"/>
              </a:rPr>
              <a:t>]</a:t>
            </a:r>
            <a:r>
              <a:rPr lang="en-US" altLang="zh-CN" sz="2400" baseline="30000" dirty="0">
                <a:cs typeface="+mn-ea"/>
              </a:rPr>
              <a:t>4-</a:t>
            </a:r>
            <a:r>
              <a:rPr lang="en-US" altLang="zh-CN" sz="2400" dirty="0">
                <a:cs typeface="+mn-ea"/>
              </a:rPr>
              <a:t>, Fe</a:t>
            </a:r>
            <a:r>
              <a:rPr lang="en-US" altLang="zh-CN" sz="2400" baseline="30000" dirty="0">
                <a:cs typeface="+mn-ea"/>
              </a:rPr>
              <a:t>2+</a:t>
            </a:r>
            <a:r>
              <a:rPr lang="en-US" altLang="zh-CN" sz="2400" dirty="0">
                <a:cs typeface="+mn-ea"/>
              </a:rPr>
              <a:t> 3d</a:t>
            </a:r>
            <a:r>
              <a:rPr lang="en-US" altLang="zh-CN" sz="2400" baseline="-25000" dirty="0">
                <a:cs typeface="+mn-ea"/>
              </a:rPr>
              <a:t>xy</a:t>
            </a:r>
            <a:r>
              <a:rPr lang="en-US" altLang="zh-CN" sz="2400" baseline="30000" dirty="0">
                <a:solidFill>
                  <a:srgbClr val="FF0000"/>
                </a:solidFill>
                <a:cs typeface="+mn-ea"/>
              </a:rPr>
              <a:t>2</a:t>
            </a:r>
            <a:r>
              <a:rPr lang="en-US" altLang="zh-CN" sz="2400" dirty="0">
                <a:cs typeface="+mn-ea"/>
              </a:rPr>
              <a:t>3d</a:t>
            </a:r>
            <a:r>
              <a:rPr lang="en-US" altLang="zh-CN" sz="2400" baseline="-25000" dirty="0">
                <a:cs typeface="+mn-ea"/>
              </a:rPr>
              <a:t>xz</a:t>
            </a:r>
            <a:r>
              <a:rPr lang="en-US" altLang="zh-CN" sz="2400" baseline="30000" dirty="0">
                <a:solidFill>
                  <a:srgbClr val="FF0000"/>
                </a:solidFill>
                <a:cs typeface="+mn-ea"/>
              </a:rPr>
              <a:t>1</a:t>
            </a:r>
            <a:r>
              <a:rPr lang="en-US" altLang="zh-CN" sz="2400" dirty="0">
                <a:cs typeface="+mn-ea"/>
              </a:rPr>
              <a:t>3d</a:t>
            </a:r>
            <a:r>
              <a:rPr lang="en-US" altLang="zh-CN" sz="2400" baseline="-25000" dirty="0">
                <a:cs typeface="+mn-ea"/>
              </a:rPr>
              <a:t>yz</a:t>
            </a:r>
            <a:r>
              <a:rPr lang="en-US" altLang="zh-CN" sz="2400" baseline="30000" dirty="0">
                <a:solidFill>
                  <a:srgbClr val="FF0000"/>
                </a:solidFill>
                <a:cs typeface="+mn-ea"/>
              </a:rPr>
              <a:t>1</a:t>
            </a:r>
            <a:r>
              <a:rPr lang="en-US" altLang="zh-CN" sz="2400" dirty="0">
                <a:cs typeface="+mn-ea"/>
              </a:rPr>
              <a:t>3d</a:t>
            </a:r>
            <a:r>
              <a:rPr lang="en-US" altLang="zh-CN" sz="2400" baseline="-25000" dirty="0">
                <a:cs typeface="+mn-ea"/>
              </a:rPr>
              <a:t>x2-y2</a:t>
            </a:r>
            <a:r>
              <a:rPr lang="en-US" altLang="zh-CN" sz="2400" baseline="30000" dirty="0">
                <a:solidFill>
                  <a:srgbClr val="FF0000"/>
                </a:solidFill>
                <a:cs typeface="+mn-ea"/>
              </a:rPr>
              <a:t>1</a:t>
            </a:r>
            <a:r>
              <a:rPr lang="en-US" altLang="zh-CN" sz="2400" dirty="0">
                <a:cs typeface="+mn-ea"/>
              </a:rPr>
              <a:t>3d</a:t>
            </a:r>
            <a:r>
              <a:rPr lang="en-US" altLang="zh-CN" sz="2400" baseline="-25000" dirty="0">
                <a:cs typeface="+mn-ea"/>
              </a:rPr>
              <a:t>z2</a:t>
            </a:r>
            <a:r>
              <a:rPr lang="en-US" altLang="zh-CN" sz="2400" baseline="30000" dirty="0">
                <a:solidFill>
                  <a:srgbClr val="FF0000"/>
                </a:solidFill>
                <a:cs typeface="+mn-ea"/>
              </a:rPr>
              <a:t>1</a:t>
            </a:r>
            <a:r>
              <a:rPr lang="en-US" altLang="zh-CN" sz="2400" dirty="0">
                <a:solidFill>
                  <a:srgbClr val="0BB517"/>
                </a:solidFill>
                <a:cs typeface="+mn-ea"/>
              </a:rPr>
              <a:t>4s</a:t>
            </a:r>
            <a:r>
              <a:rPr lang="en-US" altLang="zh-CN" sz="2400" baseline="30000" dirty="0">
                <a:solidFill>
                  <a:srgbClr val="0BB517"/>
                </a:solidFill>
                <a:cs typeface="+mn-ea"/>
              </a:rPr>
              <a:t>0</a:t>
            </a:r>
            <a:r>
              <a:rPr lang="en-US" altLang="zh-CN" sz="2400" dirty="0">
                <a:solidFill>
                  <a:srgbClr val="0BB517"/>
                </a:solidFill>
                <a:cs typeface="+mn-ea"/>
              </a:rPr>
              <a:t>4p</a:t>
            </a:r>
            <a:r>
              <a:rPr lang="en-US" altLang="zh-CN" sz="2400" baseline="30000" dirty="0">
                <a:solidFill>
                  <a:srgbClr val="0BB517"/>
                </a:solidFill>
                <a:cs typeface="+mn-ea"/>
              </a:rPr>
              <a:t>0</a:t>
            </a:r>
            <a:r>
              <a:rPr lang="en-US" altLang="zh-CN" sz="2400" dirty="0">
                <a:solidFill>
                  <a:srgbClr val="0BB517"/>
                </a:solidFill>
                <a:cs typeface="+mn-ea"/>
              </a:rPr>
              <a:t>4d</a:t>
            </a:r>
            <a:r>
              <a:rPr lang="en-US" altLang="zh-CN" sz="2400" baseline="30000" dirty="0">
                <a:solidFill>
                  <a:srgbClr val="0BB517"/>
                </a:solidFill>
                <a:cs typeface="+mn-ea"/>
              </a:rPr>
              <a:t>0</a:t>
            </a:r>
            <a:r>
              <a:rPr lang="en-US" altLang="zh-CN" sz="2400" baseline="30000" dirty="0">
                <a:cs typeface="+mn-ea"/>
              </a:rPr>
              <a:t>     </a:t>
            </a:r>
            <a:r>
              <a:rPr lang="en-US" altLang="zh-CN" sz="2400" b="1" dirty="0">
                <a:solidFill>
                  <a:srgbClr val="0BB517"/>
                </a:solidFill>
                <a:cs typeface="+mn-ea"/>
              </a:rPr>
              <a:t>sp</a:t>
            </a:r>
            <a:r>
              <a:rPr lang="en-US" altLang="zh-CN" sz="2400" b="1" baseline="30000" dirty="0">
                <a:solidFill>
                  <a:srgbClr val="0BB517"/>
                </a:solidFill>
                <a:cs typeface="+mn-ea"/>
              </a:rPr>
              <a:t>3</a:t>
            </a:r>
            <a:r>
              <a:rPr lang="en-US" altLang="zh-CN" sz="2400" b="1" dirty="0">
                <a:solidFill>
                  <a:srgbClr val="0BB517"/>
                </a:solidFill>
                <a:cs typeface="+mn-ea"/>
              </a:rPr>
              <a:t>d</a:t>
            </a:r>
            <a:r>
              <a:rPr lang="en-US" altLang="zh-CN" sz="2400" b="1" baseline="30000" dirty="0">
                <a:solidFill>
                  <a:srgbClr val="0BB517"/>
                </a:solidFill>
                <a:cs typeface="+mn-ea"/>
              </a:rPr>
              <a:t>2</a:t>
            </a:r>
            <a:r>
              <a:rPr lang="en-US" altLang="zh-CN" sz="2400" b="1" baseline="30000" dirty="0">
                <a:cs typeface="+mn-ea"/>
              </a:rPr>
              <a:t>  </a:t>
            </a:r>
            <a:r>
              <a:rPr lang="zh-CN" altLang="en-US" sz="2400" b="1" dirty="0">
                <a:cs typeface="+mn-ea"/>
              </a:rPr>
              <a:t>杂化  八面体 外轨型配合物</a:t>
            </a:r>
            <a:endParaRPr lang="zh-CN" altLang="en-US" sz="2400" b="1" dirty="0"/>
          </a:p>
          <a:p>
            <a:pPr>
              <a:spcBef>
                <a:spcPct val="50000"/>
              </a:spcBef>
            </a:pPr>
            <a:endParaRPr lang="zh-CN" altLang="en-US" dirty="0"/>
          </a:p>
        </p:txBody>
      </p:sp>
      <p:sp>
        <p:nvSpPr>
          <p:cNvPr id="6" name="矩形 5">
            <a:extLst>
              <a:ext uri="{FF2B5EF4-FFF2-40B4-BE49-F238E27FC236}">
                <a16:creationId xmlns:a16="http://schemas.microsoft.com/office/drawing/2014/main" id="{C8F56F23-51B9-41FC-9260-CFFC524DDF1D}"/>
              </a:ext>
            </a:extLst>
          </p:cNvPr>
          <p:cNvSpPr/>
          <p:nvPr/>
        </p:nvSpPr>
        <p:spPr>
          <a:xfrm>
            <a:off x="838200" y="2930739"/>
            <a:ext cx="2449710" cy="461665"/>
          </a:xfrm>
          <a:prstGeom prst="rect">
            <a:avLst/>
          </a:prstGeom>
        </p:spPr>
        <p:txBody>
          <a:bodyPr wrap="none">
            <a:spAutoFit/>
          </a:bodyPr>
          <a:lstStyle/>
          <a:p>
            <a:pPr>
              <a:spcBef>
                <a:spcPct val="50000"/>
              </a:spcBef>
            </a:pPr>
            <a:r>
              <a:rPr lang="en-US" altLang="zh-CN" sz="2400" i="1" dirty="0">
                <a:cs typeface="+mn-ea"/>
                <a:sym typeface="Symbol" panose="05050102010706020507" pitchFamily="18" charset="2"/>
              </a:rPr>
              <a:t>n =</a:t>
            </a:r>
            <a:r>
              <a:rPr lang="en-US" altLang="zh-CN" sz="2400" dirty="0">
                <a:cs typeface="+mn-ea"/>
                <a:sym typeface="Symbol" panose="05050102010706020507" pitchFamily="18" charset="2"/>
              </a:rPr>
              <a:t>4</a:t>
            </a:r>
            <a:r>
              <a:rPr lang="en-US" altLang="zh-CN" sz="2400" i="1" dirty="0">
                <a:cs typeface="+mn-ea"/>
                <a:sym typeface="Symbol" panose="05050102010706020507" pitchFamily="18" charset="2"/>
              </a:rPr>
              <a:t>, </a:t>
            </a:r>
            <a:r>
              <a:rPr lang="en-US" altLang="zh-CN" sz="2400" dirty="0">
                <a:cs typeface="+mn-ea"/>
              </a:rPr>
              <a:t> </a:t>
            </a:r>
            <a:r>
              <a:rPr lang="en-US" altLang="zh-CN" sz="2400" b="1" dirty="0">
                <a:ea typeface="微软雅黑" panose="020B0503020204020204" pitchFamily="34" charset="-122"/>
                <a:cs typeface="+mn-ea"/>
                <a:sym typeface="Symbol" panose="05050102010706020507" pitchFamily="18" charset="2"/>
              </a:rPr>
              <a:t>≈ </a:t>
            </a:r>
            <a:r>
              <a:rPr lang="en-US" altLang="zh-CN" sz="2400" dirty="0">
                <a:cs typeface="+mn-ea"/>
              </a:rPr>
              <a:t>5 B.M.  </a:t>
            </a:r>
          </a:p>
        </p:txBody>
      </p:sp>
      <p:sp>
        <p:nvSpPr>
          <p:cNvPr id="7" name="矩形 6">
            <a:extLst>
              <a:ext uri="{FF2B5EF4-FFF2-40B4-BE49-F238E27FC236}">
                <a16:creationId xmlns:a16="http://schemas.microsoft.com/office/drawing/2014/main" id="{8D1D7FA8-F95C-4013-AAEE-D8A89835C3CC}"/>
              </a:ext>
            </a:extLst>
          </p:cNvPr>
          <p:cNvSpPr/>
          <p:nvPr/>
        </p:nvSpPr>
        <p:spPr>
          <a:xfrm>
            <a:off x="739412" y="3722558"/>
            <a:ext cx="6096000" cy="1015663"/>
          </a:xfrm>
          <a:prstGeom prst="rect">
            <a:avLst/>
          </a:prstGeom>
        </p:spPr>
        <p:txBody>
          <a:bodyPr>
            <a:spAutoFit/>
          </a:bodyPr>
          <a:lstStyle/>
          <a:p>
            <a:pPr>
              <a:spcBef>
                <a:spcPct val="50000"/>
              </a:spcBef>
            </a:pPr>
            <a:r>
              <a:rPr lang="en-US" altLang="zh-CN" sz="2400" dirty="0">
                <a:cs typeface="+mn-ea"/>
              </a:rPr>
              <a:t>[Fe(CN)</a:t>
            </a:r>
            <a:r>
              <a:rPr lang="en-US" altLang="zh-CN" sz="2400" baseline="-25000" dirty="0">
                <a:cs typeface="+mn-ea"/>
              </a:rPr>
              <a:t>6</a:t>
            </a:r>
            <a:r>
              <a:rPr lang="en-US" altLang="zh-CN" sz="2400" dirty="0">
                <a:cs typeface="+mn-ea"/>
              </a:rPr>
              <a:t>]</a:t>
            </a:r>
            <a:r>
              <a:rPr lang="en-US" altLang="zh-CN" sz="2400" baseline="30000" dirty="0">
                <a:cs typeface="+mn-ea"/>
              </a:rPr>
              <a:t>4-</a:t>
            </a:r>
            <a:endParaRPr lang="en-US" altLang="zh-CN" sz="2400" dirty="0">
              <a:cs typeface="+mn-ea"/>
            </a:endParaRPr>
          </a:p>
          <a:p>
            <a:pPr>
              <a:spcBef>
                <a:spcPct val="50000"/>
              </a:spcBef>
              <a:buClrTx/>
              <a:buSzTx/>
              <a:buNone/>
            </a:pPr>
            <a:r>
              <a:rPr lang="en-US" altLang="zh-CN" sz="2400" dirty="0">
                <a:cs typeface="+mn-ea"/>
              </a:rPr>
              <a:t>Fe</a:t>
            </a:r>
            <a:r>
              <a:rPr lang="en-US" altLang="zh-CN" sz="2400" baseline="30000" dirty="0">
                <a:cs typeface="+mn-ea"/>
              </a:rPr>
              <a:t>2+</a:t>
            </a:r>
            <a:r>
              <a:rPr lang="en-US" altLang="zh-CN" sz="2400" dirty="0">
                <a:cs typeface="+mn-ea"/>
              </a:rPr>
              <a:t> </a:t>
            </a:r>
            <a:r>
              <a:rPr lang="en-US" altLang="zh-CN" sz="2400" dirty="0">
                <a:cs typeface="+mn-ea"/>
                <a:sym typeface="Symbol" panose="05050102010706020507" pitchFamily="18" charset="2"/>
              </a:rPr>
              <a:t></a:t>
            </a:r>
            <a:r>
              <a:rPr lang="en-US" altLang="zh-CN" sz="2400" dirty="0">
                <a:cs typeface="+mn-ea"/>
              </a:rPr>
              <a:t> Fe</a:t>
            </a:r>
            <a:r>
              <a:rPr lang="en-US" altLang="zh-CN" sz="2400" baseline="30000" dirty="0">
                <a:cs typeface="+mn-ea"/>
              </a:rPr>
              <a:t>2+</a:t>
            </a:r>
            <a:r>
              <a:rPr lang="zh-CN" altLang="en-US" sz="2400" dirty="0">
                <a:cs typeface="+mn-ea"/>
              </a:rPr>
              <a:t>* </a:t>
            </a:r>
            <a:r>
              <a:rPr lang="en-US" altLang="zh-CN" sz="2400" dirty="0">
                <a:cs typeface="+mn-ea"/>
              </a:rPr>
              <a:t>3d</a:t>
            </a:r>
            <a:r>
              <a:rPr lang="en-US" altLang="zh-CN" sz="2400" baseline="-25000" dirty="0">
                <a:cs typeface="+mn-ea"/>
              </a:rPr>
              <a:t>xy</a:t>
            </a:r>
            <a:r>
              <a:rPr lang="en-US" altLang="zh-CN" sz="2400" baseline="30000" dirty="0">
                <a:solidFill>
                  <a:srgbClr val="FF0000"/>
                </a:solidFill>
                <a:cs typeface="+mn-ea"/>
              </a:rPr>
              <a:t>2</a:t>
            </a:r>
            <a:r>
              <a:rPr lang="en-US" altLang="zh-CN" sz="2400" dirty="0">
                <a:cs typeface="+mn-ea"/>
              </a:rPr>
              <a:t>3d</a:t>
            </a:r>
            <a:r>
              <a:rPr lang="en-US" altLang="zh-CN" sz="2400" baseline="-25000" dirty="0">
                <a:cs typeface="+mn-ea"/>
              </a:rPr>
              <a:t>xz</a:t>
            </a:r>
            <a:r>
              <a:rPr lang="en-US" altLang="zh-CN" sz="2400" baseline="30000" dirty="0">
                <a:solidFill>
                  <a:srgbClr val="FF0000"/>
                </a:solidFill>
                <a:cs typeface="+mn-ea"/>
              </a:rPr>
              <a:t>2</a:t>
            </a:r>
            <a:r>
              <a:rPr lang="en-US" altLang="zh-CN" sz="2400" dirty="0">
                <a:cs typeface="+mn-ea"/>
              </a:rPr>
              <a:t>3d</a:t>
            </a:r>
            <a:r>
              <a:rPr lang="en-US" altLang="zh-CN" sz="2400" baseline="-25000" dirty="0">
                <a:cs typeface="+mn-ea"/>
              </a:rPr>
              <a:t>yz</a:t>
            </a:r>
            <a:r>
              <a:rPr lang="en-US" altLang="zh-CN" sz="2400" baseline="30000" dirty="0">
                <a:solidFill>
                  <a:srgbClr val="FF0000"/>
                </a:solidFill>
                <a:cs typeface="+mn-ea"/>
              </a:rPr>
              <a:t>2</a:t>
            </a:r>
            <a:r>
              <a:rPr lang="en-US" altLang="zh-CN" sz="2400" dirty="0">
                <a:solidFill>
                  <a:srgbClr val="0BB517"/>
                </a:solidFill>
                <a:cs typeface="+mn-ea"/>
              </a:rPr>
              <a:t>3d</a:t>
            </a:r>
            <a:r>
              <a:rPr lang="en-US" altLang="zh-CN" sz="2400" baseline="-25000" dirty="0">
                <a:solidFill>
                  <a:srgbClr val="0BB517"/>
                </a:solidFill>
                <a:cs typeface="+mn-ea"/>
              </a:rPr>
              <a:t>x2-y2</a:t>
            </a:r>
            <a:r>
              <a:rPr lang="en-US" altLang="zh-CN" sz="2400" baseline="30000" dirty="0">
                <a:solidFill>
                  <a:srgbClr val="0BB517"/>
                </a:solidFill>
                <a:cs typeface="+mn-ea"/>
              </a:rPr>
              <a:t>0</a:t>
            </a:r>
            <a:r>
              <a:rPr lang="en-US" altLang="zh-CN" sz="2400" dirty="0">
                <a:solidFill>
                  <a:srgbClr val="0BB517"/>
                </a:solidFill>
                <a:cs typeface="+mn-ea"/>
              </a:rPr>
              <a:t>3d</a:t>
            </a:r>
            <a:r>
              <a:rPr lang="en-US" altLang="zh-CN" sz="2400" baseline="-25000" dirty="0">
                <a:solidFill>
                  <a:srgbClr val="0BB517"/>
                </a:solidFill>
                <a:cs typeface="+mn-ea"/>
              </a:rPr>
              <a:t>z2</a:t>
            </a:r>
            <a:r>
              <a:rPr lang="en-US" altLang="zh-CN" sz="2400" baseline="30000" dirty="0">
                <a:solidFill>
                  <a:srgbClr val="0BB517"/>
                </a:solidFill>
                <a:cs typeface="+mn-ea"/>
              </a:rPr>
              <a:t>0</a:t>
            </a:r>
            <a:r>
              <a:rPr lang="en-US" altLang="zh-CN" sz="2400" dirty="0">
                <a:solidFill>
                  <a:srgbClr val="0BB517"/>
                </a:solidFill>
                <a:cs typeface="+mn-ea"/>
              </a:rPr>
              <a:t>4s</a:t>
            </a:r>
            <a:r>
              <a:rPr lang="en-US" altLang="zh-CN" sz="2400" baseline="30000" dirty="0">
                <a:solidFill>
                  <a:srgbClr val="0BB517"/>
                </a:solidFill>
                <a:cs typeface="+mn-ea"/>
              </a:rPr>
              <a:t>0</a:t>
            </a:r>
            <a:r>
              <a:rPr lang="en-US" altLang="zh-CN" sz="2400" dirty="0">
                <a:solidFill>
                  <a:srgbClr val="0BB517"/>
                </a:solidFill>
                <a:cs typeface="+mn-ea"/>
              </a:rPr>
              <a:t>4p</a:t>
            </a:r>
            <a:r>
              <a:rPr lang="en-US" altLang="zh-CN" sz="2400" baseline="30000" dirty="0">
                <a:solidFill>
                  <a:srgbClr val="0BB517"/>
                </a:solidFill>
                <a:cs typeface="+mn-ea"/>
              </a:rPr>
              <a:t>0</a:t>
            </a:r>
            <a:endParaRPr lang="en-US" altLang="zh-CN" sz="2400" dirty="0">
              <a:solidFill>
                <a:srgbClr val="0BB517"/>
              </a:solidFill>
              <a:cs typeface="+mn-ea"/>
            </a:endParaRPr>
          </a:p>
        </p:txBody>
      </p:sp>
      <p:sp>
        <p:nvSpPr>
          <p:cNvPr id="8" name="矩形 7">
            <a:extLst>
              <a:ext uri="{FF2B5EF4-FFF2-40B4-BE49-F238E27FC236}">
                <a16:creationId xmlns:a16="http://schemas.microsoft.com/office/drawing/2014/main" id="{15A71783-35AC-483F-B966-0E848ECF7F3C}"/>
              </a:ext>
            </a:extLst>
          </p:cNvPr>
          <p:cNvSpPr/>
          <p:nvPr/>
        </p:nvSpPr>
        <p:spPr>
          <a:xfrm>
            <a:off x="7061759" y="4323298"/>
            <a:ext cx="4597734" cy="461665"/>
          </a:xfrm>
          <a:prstGeom prst="rect">
            <a:avLst/>
          </a:prstGeom>
        </p:spPr>
        <p:txBody>
          <a:bodyPr wrap="none">
            <a:spAutoFit/>
          </a:bodyPr>
          <a:lstStyle/>
          <a:p>
            <a:pPr>
              <a:spcBef>
                <a:spcPct val="50000"/>
              </a:spcBef>
              <a:buClrTx/>
              <a:buSzTx/>
              <a:buNone/>
            </a:pPr>
            <a:r>
              <a:rPr lang="en-US" altLang="zh-CN" sz="2400" b="1" dirty="0">
                <a:solidFill>
                  <a:srgbClr val="0BB517"/>
                </a:solidFill>
                <a:cs typeface="+mn-ea"/>
              </a:rPr>
              <a:t>d</a:t>
            </a:r>
            <a:r>
              <a:rPr lang="en-US" altLang="zh-CN" sz="2400" b="1" baseline="30000" dirty="0">
                <a:solidFill>
                  <a:srgbClr val="0BB517"/>
                </a:solidFill>
                <a:cs typeface="+mn-ea"/>
              </a:rPr>
              <a:t>2</a:t>
            </a:r>
            <a:r>
              <a:rPr lang="en-US" altLang="zh-CN" sz="2400" b="1" dirty="0">
                <a:solidFill>
                  <a:srgbClr val="0BB517"/>
                </a:solidFill>
                <a:cs typeface="+mn-ea"/>
              </a:rPr>
              <a:t>sp</a:t>
            </a:r>
            <a:r>
              <a:rPr lang="en-US" altLang="zh-CN" sz="2400" b="1" baseline="30000" dirty="0">
                <a:solidFill>
                  <a:srgbClr val="0BB517"/>
                </a:solidFill>
                <a:cs typeface="+mn-ea"/>
              </a:rPr>
              <a:t>3</a:t>
            </a:r>
            <a:r>
              <a:rPr lang="en-US" altLang="zh-CN" sz="2400" b="1" baseline="30000" dirty="0">
                <a:cs typeface="+mn-ea"/>
              </a:rPr>
              <a:t> </a:t>
            </a:r>
            <a:r>
              <a:rPr lang="zh-CN" altLang="en-US" sz="2400" b="1" dirty="0">
                <a:cs typeface="+mn-ea"/>
              </a:rPr>
              <a:t>杂化  八面体  内轨型配合物</a:t>
            </a:r>
          </a:p>
        </p:txBody>
      </p:sp>
      <p:sp>
        <p:nvSpPr>
          <p:cNvPr id="9" name="矩形 8">
            <a:extLst>
              <a:ext uri="{FF2B5EF4-FFF2-40B4-BE49-F238E27FC236}">
                <a16:creationId xmlns:a16="http://schemas.microsoft.com/office/drawing/2014/main" id="{4D43117E-6C23-4A36-93DF-5667897AC746}"/>
              </a:ext>
            </a:extLst>
          </p:cNvPr>
          <p:cNvSpPr/>
          <p:nvPr/>
        </p:nvSpPr>
        <p:spPr>
          <a:xfrm>
            <a:off x="739412" y="4837542"/>
            <a:ext cx="2975495" cy="461665"/>
          </a:xfrm>
          <a:prstGeom prst="rect">
            <a:avLst/>
          </a:prstGeom>
        </p:spPr>
        <p:txBody>
          <a:bodyPr wrap="none">
            <a:spAutoFit/>
          </a:bodyPr>
          <a:lstStyle/>
          <a:p>
            <a:r>
              <a:rPr lang="en-US" altLang="zh-CN" sz="2400" i="1" dirty="0">
                <a:cs typeface="+mn-ea"/>
                <a:sym typeface="Symbol" panose="05050102010706020507" pitchFamily="18" charset="2"/>
              </a:rPr>
              <a:t>n =</a:t>
            </a:r>
            <a:r>
              <a:rPr lang="en-US" altLang="zh-CN" sz="2400" dirty="0">
                <a:cs typeface="+mn-ea"/>
                <a:sym typeface="Symbol" panose="05050102010706020507" pitchFamily="18" charset="2"/>
              </a:rPr>
              <a:t>0 ,  </a:t>
            </a:r>
            <a:r>
              <a:rPr lang="en-US" altLang="zh-CN" sz="2400" i="1" dirty="0">
                <a:cs typeface="+mn-ea"/>
                <a:sym typeface="Symbol" panose="05050102010706020507" pitchFamily="18" charset="2"/>
              </a:rPr>
              <a:t></a:t>
            </a:r>
            <a:r>
              <a:rPr lang="en-US" altLang="zh-CN" sz="2400" i="1" dirty="0">
                <a:cs typeface="+mn-ea"/>
              </a:rPr>
              <a:t> </a:t>
            </a:r>
            <a:r>
              <a:rPr lang="en-US" altLang="zh-CN" sz="2400" dirty="0">
                <a:cs typeface="+mn-ea"/>
              </a:rPr>
              <a:t>= 0   </a:t>
            </a:r>
            <a:r>
              <a:rPr lang="zh-CN" altLang="en-US" sz="2400" dirty="0">
                <a:cs typeface="+mn-ea"/>
              </a:rPr>
              <a:t>抗磁性</a:t>
            </a:r>
            <a:endParaRPr lang="zh-CN" altLang="en-US" sz="2400" dirty="0"/>
          </a:p>
        </p:txBody>
      </p:sp>
      <p:sp>
        <p:nvSpPr>
          <p:cNvPr id="10" name="矩形 9">
            <a:extLst>
              <a:ext uri="{FF2B5EF4-FFF2-40B4-BE49-F238E27FC236}">
                <a16:creationId xmlns:a16="http://schemas.microsoft.com/office/drawing/2014/main" id="{EA8C459B-BDA8-42DD-AC56-4B0F6D94639E}"/>
              </a:ext>
            </a:extLst>
          </p:cNvPr>
          <p:cNvSpPr/>
          <p:nvPr/>
        </p:nvSpPr>
        <p:spPr>
          <a:xfrm>
            <a:off x="1203780" y="5766520"/>
            <a:ext cx="4429418" cy="523220"/>
          </a:xfrm>
          <a:prstGeom prst="rect">
            <a:avLst/>
          </a:prstGeom>
        </p:spPr>
        <p:txBody>
          <a:bodyPr wrap="none">
            <a:spAutoFit/>
          </a:bodyPr>
          <a:lstStyle/>
          <a:p>
            <a:r>
              <a:rPr lang="en-US" altLang="zh-CN" sz="2800" dirty="0">
                <a:solidFill>
                  <a:srgbClr val="FF0000"/>
                </a:solidFill>
                <a:cs typeface="+mn-ea"/>
              </a:rPr>
              <a:t>[Fe(CN)</a:t>
            </a:r>
            <a:r>
              <a:rPr lang="en-US" altLang="zh-CN" sz="2800" baseline="-25000" dirty="0">
                <a:solidFill>
                  <a:srgbClr val="FF0000"/>
                </a:solidFill>
                <a:cs typeface="+mn-ea"/>
              </a:rPr>
              <a:t>6</a:t>
            </a:r>
            <a:r>
              <a:rPr lang="en-US" altLang="zh-CN" sz="2800" dirty="0">
                <a:solidFill>
                  <a:srgbClr val="FF0000"/>
                </a:solidFill>
                <a:cs typeface="+mn-ea"/>
              </a:rPr>
              <a:t>]</a:t>
            </a:r>
            <a:r>
              <a:rPr lang="en-US" altLang="zh-CN" sz="2800" baseline="30000" dirty="0">
                <a:solidFill>
                  <a:srgbClr val="FF0000"/>
                </a:solidFill>
                <a:cs typeface="+mn-ea"/>
              </a:rPr>
              <a:t>4-</a:t>
            </a:r>
            <a:r>
              <a:rPr lang="en-US" altLang="zh-CN" sz="2800" dirty="0">
                <a:solidFill>
                  <a:srgbClr val="FF0000"/>
                </a:solidFill>
                <a:cs typeface="+mn-ea"/>
              </a:rPr>
              <a:t>  </a:t>
            </a:r>
            <a:r>
              <a:rPr lang="zh-CN" altLang="en-US" sz="2800" dirty="0">
                <a:solidFill>
                  <a:srgbClr val="FF0000"/>
                </a:solidFill>
                <a:cs typeface="+mn-ea"/>
              </a:rPr>
              <a:t>比 </a:t>
            </a:r>
            <a:r>
              <a:rPr lang="en-US" altLang="zh-CN" sz="2800" dirty="0">
                <a:solidFill>
                  <a:srgbClr val="FF0000"/>
                </a:solidFill>
                <a:cs typeface="+mn-ea"/>
              </a:rPr>
              <a:t>[FeF</a:t>
            </a:r>
            <a:r>
              <a:rPr lang="en-US" altLang="zh-CN" sz="2800" baseline="-25000" dirty="0">
                <a:solidFill>
                  <a:srgbClr val="FF0000"/>
                </a:solidFill>
                <a:cs typeface="+mn-ea"/>
              </a:rPr>
              <a:t>6</a:t>
            </a:r>
            <a:r>
              <a:rPr lang="en-US" altLang="zh-CN" sz="2800" dirty="0">
                <a:solidFill>
                  <a:srgbClr val="FF0000"/>
                </a:solidFill>
                <a:cs typeface="+mn-ea"/>
              </a:rPr>
              <a:t>]</a:t>
            </a:r>
            <a:r>
              <a:rPr lang="en-US" altLang="zh-CN" sz="2800" baseline="30000" dirty="0">
                <a:solidFill>
                  <a:srgbClr val="FF0000"/>
                </a:solidFill>
                <a:cs typeface="+mn-ea"/>
              </a:rPr>
              <a:t>4-  </a:t>
            </a:r>
            <a:r>
              <a:rPr lang="zh-CN" altLang="en-US" sz="2800" dirty="0">
                <a:solidFill>
                  <a:srgbClr val="FF0000"/>
                </a:solidFill>
                <a:cs typeface="+mn-ea"/>
              </a:rPr>
              <a:t>稳定</a:t>
            </a:r>
            <a:endParaRPr lang="zh-CN" altLang="en-US" sz="2800" dirty="0">
              <a:solidFill>
                <a:srgbClr val="FF0000"/>
              </a:solidFill>
            </a:endParaRPr>
          </a:p>
        </p:txBody>
      </p:sp>
    </p:spTree>
    <p:extLst>
      <p:ext uri="{BB962C8B-B14F-4D97-AF65-F5344CB8AC3E}">
        <p14:creationId xmlns:p14="http://schemas.microsoft.com/office/powerpoint/2010/main" val="365808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A27E27-A851-4A4E-9D9B-E98493BED2FC}"/>
              </a:ext>
            </a:extLst>
          </p:cNvPr>
          <p:cNvSpPr>
            <a:spLocks noGrp="1"/>
          </p:cNvSpPr>
          <p:nvPr>
            <p:ph type="title"/>
          </p:nvPr>
        </p:nvSpPr>
        <p:spPr>
          <a:xfrm>
            <a:off x="1066800" y="351790"/>
            <a:ext cx="10515600" cy="499110"/>
          </a:xfrm>
        </p:spPr>
        <p:txBody>
          <a:bodyPr/>
          <a:lstStyle/>
          <a:p>
            <a:r>
              <a:rPr lang="zh-CN" altLang="en-US" dirty="0"/>
              <a:t>事实</a:t>
            </a:r>
          </a:p>
        </p:txBody>
      </p:sp>
      <p:sp>
        <p:nvSpPr>
          <p:cNvPr id="3" name="Rectangle 2">
            <a:extLst>
              <a:ext uri="{FF2B5EF4-FFF2-40B4-BE49-F238E27FC236}">
                <a16:creationId xmlns:a16="http://schemas.microsoft.com/office/drawing/2014/main" id="{0944C1A7-FB38-4419-99FB-7A59C45CD319}"/>
              </a:ext>
            </a:extLst>
          </p:cNvPr>
          <p:cNvSpPr txBox="1">
            <a:spLocks noChangeArrowheads="1"/>
          </p:cNvSpPr>
          <p:nvPr/>
        </p:nvSpPr>
        <p:spPr>
          <a:xfrm>
            <a:off x="657224" y="942975"/>
            <a:ext cx="10601325" cy="1431925"/>
          </a:xfrm>
          <a:prstGeom prst="roundRect">
            <a:avLst/>
          </a:prstGeom>
          <a:solidFill>
            <a:schemeClr val="tx1"/>
          </a:solidFill>
          <a:ln>
            <a:noFill/>
          </a:ln>
        </p:spPr>
        <p:txBody>
          <a:bodyPr vert="horz" lIns="91440" tIns="45720" rIns="91440" bIns="45720" rtlCol="0" anchor="ctr" anchorCtr="1">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en-US" altLang="zh-CN" sz="2800" dirty="0">
                <a:solidFill>
                  <a:schemeClr val="bg1"/>
                </a:solidFill>
                <a:latin typeface="Times New Roman" panose="02020603050405020304" pitchFamily="18" charset="0"/>
                <a:ea typeface="+mn-ea"/>
                <a:cs typeface="+mn-ea"/>
              </a:rPr>
              <a:t>Co(III) </a:t>
            </a:r>
            <a:r>
              <a:rPr lang="zh-CN" altLang="en-US" sz="2800" dirty="0">
                <a:solidFill>
                  <a:schemeClr val="bg1"/>
                </a:solidFill>
                <a:latin typeface="Times New Roman" panose="02020603050405020304" pitchFamily="18" charset="0"/>
                <a:ea typeface="+mn-ea"/>
                <a:cs typeface="+mn-ea"/>
              </a:rPr>
              <a:t>的简单配合物中</a:t>
            </a:r>
            <a:r>
              <a:rPr lang="en-US" altLang="zh-CN" sz="2800" dirty="0">
                <a:solidFill>
                  <a:schemeClr val="bg1"/>
                </a:solidFill>
                <a:latin typeface="Times New Roman" panose="02020603050405020304" pitchFamily="18" charset="0"/>
                <a:ea typeface="+mn-ea"/>
                <a:cs typeface="+mn-ea"/>
              </a:rPr>
              <a:t>, [CoF</a:t>
            </a:r>
            <a:r>
              <a:rPr lang="en-US" altLang="zh-CN" sz="2800" baseline="-30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 3-</a:t>
            </a:r>
            <a:r>
              <a:rPr lang="zh-CN" altLang="en-US" sz="2800" dirty="0">
                <a:solidFill>
                  <a:schemeClr val="bg1"/>
                </a:solidFill>
                <a:latin typeface="Times New Roman" panose="02020603050405020304" pitchFamily="18" charset="0"/>
                <a:ea typeface="+mn-ea"/>
                <a:cs typeface="+mn-ea"/>
              </a:rPr>
              <a:t>为顺磁性，其余均为抗磁性，</a:t>
            </a:r>
            <a:endParaRPr lang="en-US" altLang="zh-CN" sz="2800" dirty="0">
              <a:solidFill>
                <a:schemeClr val="bg1"/>
              </a:solidFill>
              <a:latin typeface="Times New Roman" panose="02020603050405020304" pitchFamily="18" charset="0"/>
              <a:ea typeface="+mn-ea"/>
              <a:cs typeface="+mn-ea"/>
            </a:endParaRPr>
          </a:p>
          <a:p>
            <a:pPr>
              <a:lnSpc>
                <a:spcPct val="150000"/>
              </a:lnSpc>
            </a:pPr>
            <a:r>
              <a:rPr lang="zh-CN" altLang="en-US" sz="2800" dirty="0">
                <a:solidFill>
                  <a:schemeClr val="bg1"/>
                </a:solidFill>
                <a:latin typeface="Times New Roman" panose="02020603050405020304" pitchFamily="18" charset="0"/>
                <a:ea typeface="+mn-ea"/>
                <a:cs typeface="+mn-ea"/>
              </a:rPr>
              <a:t>例如 </a:t>
            </a:r>
            <a:r>
              <a:rPr lang="en-US" altLang="zh-CN" sz="2800" dirty="0">
                <a:solidFill>
                  <a:schemeClr val="bg1"/>
                </a:solidFill>
                <a:latin typeface="Times New Roman" panose="02020603050405020304" pitchFamily="18" charset="0"/>
                <a:ea typeface="+mn-ea"/>
                <a:cs typeface="+mn-ea"/>
              </a:rPr>
              <a:t>[Co(CN)</a:t>
            </a:r>
            <a:r>
              <a:rPr lang="en-US" altLang="zh-CN" sz="2800" baseline="-30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 3-</a:t>
            </a:r>
            <a:r>
              <a:rPr lang="en-US" altLang="zh-CN" sz="2800" dirty="0">
                <a:solidFill>
                  <a:schemeClr val="bg1"/>
                </a:solidFill>
                <a:latin typeface="Times New Roman" panose="02020603050405020304" pitchFamily="18" charset="0"/>
                <a:ea typeface="+mn-ea"/>
                <a:cs typeface="+mn-ea"/>
              </a:rPr>
              <a:t>  , [Co(H</a:t>
            </a:r>
            <a:r>
              <a:rPr lang="en-US" altLang="zh-CN" sz="2800" baseline="-30000" dirty="0">
                <a:solidFill>
                  <a:schemeClr val="bg1"/>
                </a:solidFill>
                <a:latin typeface="Times New Roman" panose="02020603050405020304" pitchFamily="18" charset="0"/>
                <a:ea typeface="+mn-ea"/>
                <a:cs typeface="+mn-ea"/>
              </a:rPr>
              <a:t>2</a:t>
            </a:r>
            <a:r>
              <a:rPr lang="en-US" altLang="zh-CN" sz="2800" dirty="0">
                <a:solidFill>
                  <a:schemeClr val="bg1"/>
                </a:solidFill>
                <a:latin typeface="Times New Roman" panose="02020603050405020304" pitchFamily="18" charset="0"/>
                <a:ea typeface="+mn-ea"/>
                <a:cs typeface="+mn-ea"/>
              </a:rPr>
              <a:t>O)</a:t>
            </a:r>
            <a:r>
              <a:rPr lang="en-US" altLang="zh-CN" sz="2800" baseline="-30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3+   </a:t>
            </a:r>
            <a:r>
              <a:rPr lang="en-US" altLang="zh-CN" sz="2800" dirty="0">
                <a:solidFill>
                  <a:schemeClr val="bg1"/>
                </a:solidFill>
                <a:latin typeface="Times New Roman" panose="02020603050405020304" pitchFamily="18" charset="0"/>
                <a:ea typeface="+mn-ea"/>
                <a:cs typeface="+mn-ea"/>
              </a:rPr>
              <a:t>,  [Co(NH</a:t>
            </a:r>
            <a:r>
              <a:rPr lang="en-US" altLang="zh-CN" sz="2800" baseline="-30000" dirty="0">
                <a:solidFill>
                  <a:schemeClr val="bg1"/>
                </a:solidFill>
                <a:latin typeface="Times New Roman" panose="02020603050405020304" pitchFamily="18" charset="0"/>
                <a:ea typeface="+mn-ea"/>
                <a:cs typeface="+mn-ea"/>
              </a:rPr>
              <a:t>3</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 3+</a:t>
            </a:r>
            <a:r>
              <a:rPr lang="en-US" altLang="zh-CN" sz="2800" dirty="0">
                <a:solidFill>
                  <a:schemeClr val="bg1"/>
                </a:solidFill>
                <a:latin typeface="Times New Roman" panose="02020603050405020304" pitchFamily="18" charset="0"/>
                <a:ea typeface="+mn-ea"/>
                <a:cs typeface="+mn-ea"/>
              </a:rPr>
              <a:t> </a:t>
            </a:r>
            <a:r>
              <a:rPr lang="zh-CN" altLang="en-US" sz="2800" dirty="0">
                <a:solidFill>
                  <a:schemeClr val="bg1"/>
                </a:solidFill>
                <a:latin typeface="Times New Roman" panose="02020603050405020304" pitchFamily="18" charset="0"/>
                <a:ea typeface="+mn-ea"/>
                <a:cs typeface="+mn-ea"/>
              </a:rPr>
              <a:t>等</a:t>
            </a:r>
            <a:r>
              <a:rPr lang="zh-CN" altLang="en-US" sz="2800" baseline="30000" dirty="0">
                <a:solidFill>
                  <a:schemeClr val="bg1"/>
                </a:solidFill>
                <a:latin typeface="Times New Roman" panose="02020603050405020304" pitchFamily="18" charset="0"/>
                <a:ea typeface="+mn-ea"/>
                <a:cs typeface="+mn-ea"/>
              </a:rPr>
              <a:t> </a:t>
            </a:r>
            <a:r>
              <a:rPr lang="zh-CN" altLang="en-US" sz="2800" dirty="0">
                <a:solidFill>
                  <a:schemeClr val="bg1"/>
                </a:solidFill>
                <a:latin typeface="Times New Roman" panose="02020603050405020304" pitchFamily="18" charset="0"/>
                <a:ea typeface="+mn-ea"/>
                <a:cs typeface="+mn-ea"/>
              </a:rPr>
              <a:t>。 试解释之。</a:t>
            </a:r>
            <a:r>
              <a:rPr lang="zh-CN" altLang="en-US" sz="2800" dirty="0">
                <a:solidFill>
                  <a:srgbClr val="0070C0"/>
                </a:solidFill>
                <a:latin typeface="Times New Roman" panose="02020603050405020304" pitchFamily="18" charset="0"/>
                <a:ea typeface="+mn-ea"/>
                <a:cs typeface="+mn-ea"/>
              </a:rPr>
              <a:t>。</a:t>
            </a:r>
          </a:p>
        </p:txBody>
      </p:sp>
      <p:sp>
        <p:nvSpPr>
          <p:cNvPr id="4" name="灯片编号占位符 3">
            <a:extLst>
              <a:ext uri="{FF2B5EF4-FFF2-40B4-BE49-F238E27FC236}">
                <a16:creationId xmlns:a16="http://schemas.microsoft.com/office/drawing/2014/main" id="{338D25DF-4F6D-4466-AF3F-D457915680D5}"/>
              </a:ext>
            </a:extLst>
          </p:cNvPr>
          <p:cNvSpPr>
            <a:spLocks noGrp="1"/>
          </p:cNvSpPr>
          <p:nvPr>
            <p:ph type="sldNum" sz="quarter" idx="12"/>
          </p:nvPr>
        </p:nvSpPr>
        <p:spPr/>
        <p:txBody>
          <a:bodyPr/>
          <a:lstStyle/>
          <a:p>
            <a:fld id="{25F43C6C-6CC1-4831-8DEA-3206EFFA1157}" type="slidenum">
              <a:rPr lang="zh-CN" altLang="en-US" smtClean="0"/>
              <a:t>46</a:t>
            </a:fld>
            <a:endParaRPr lang="zh-CN" altLang="en-US"/>
          </a:p>
        </p:txBody>
      </p:sp>
    </p:spTree>
    <p:extLst>
      <p:ext uri="{BB962C8B-B14F-4D97-AF65-F5344CB8AC3E}">
        <p14:creationId xmlns:p14="http://schemas.microsoft.com/office/powerpoint/2010/main" val="448063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DEA884B-629C-436C-999A-58B98ED0DD3E}"/>
              </a:ext>
            </a:extLst>
          </p:cNvPr>
          <p:cNvSpPr>
            <a:spLocks noGrp="1"/>
          </p:cNvSpPr>
          <p:nvPr>
            <p:ph type="sldNum" sz="quarter" idx="12"/>
          </p:nvPr>
        </p:nvSpPr>
        <p:spPr/>
        <p:txBody>
          <a:bodyPr/>
          <a:lstStyle/>
          <a:p>
            <a:fld id="{25F43C6C-6CC1-4831-8DEA-3206EFFA1157}" type="slidenum">
              <a:rPr lang="zh-CN" altLang="en-US" smtClean="0"/>
              <a:t>47</a:t>
            </a:fld>
            <a:endParaRPr lang="zh-CN" altLang="en-US"/>
          </a:p>
        </p:txBody>
      </p:sp>
      <p:sp>
        <p:nvSpPr>
          <p:cNvPr id="3" name="标题 2">
            <a:extLst>
              <a:ext uri="{FF2B5EF4-FFF2-40B4-BE49-F238E27FC236}">
                <a16:creationId xmlns:a16="http://schemas.microsoft.com/office/drawing/2014/main" id="{C1FADFC3-80E8-4B7D-8134-881646754759}"/>
              </a:ext>
            </a:extLst>
          </p:cNvPr>
          <p:cNvSpPr>
            <a:spLocks noGrp="1"/>
          </p:cNvSpPr>
          <p:nvPr>
            <p:ph type="title"/>
          </p:nvPr>
        </p:nvSpPr>
        <p:spPr>
          <a:xfrm>
            <a:off x="591356" y="1154422"/>
            <a:ext cx="11009287" cy="499110"/>
          </a:xfrm>
        </p:spPr>
        <p:txBody>
          <a:bodyPr/>
          <a:lstStyle/>
          <a:p>
            <a:r>
              <a:rPr lang="zh-CN" altLang="en-US" dirty="0">
                <a:latin typeface="Times New Roman" panose="02020603050405020304" pitchFamily="18" charset="0"/>
                <a:cs typeface="+mn-ea"/>
              </a:rPr>
              <a:t>第四周期过渡元素</a:t>
            </a:r>
            <a:r>
              <a:rPr lang="en-US" altLang="zh-CN" dirty="0">
                <a:latin typeface="Times New Roman" panose="02020603050405020304" pitchFamily="18" charset="0"/>
                <a:cs typeface="+mn-ea"/>
              </a:rPr>
              <a:t>[M(H</a:t>
            </a:r>
            <a:r>
              <a:rPr lang="en-US" altLang="zh-CN" baseline="-25000" dirty="0">
                <a:latin typeface="Times New Roman" panose="02020603050405020304" pitchFamily="18" charset="0"/>
                <a:cs typeface="+mn-ea"/>
              </a:rPr>
              <a:t>2</a:t>
            </a:r>
            <a:r>
              <a:rPr lang="en-US" altLang="zh-CN" dirty="0">
                <a:latin typeface="Times New Roman" panose="02020603050405020304" pitchFamily="18" charset="0"/>
                <a:cs typeface="+mn-ea"/>
              </a:rPr>
              <a:t>O)</a:t>
            </a:r>
            <a:r>
              <a:rPr lang="en-US" altLang="zh-CN" baseline="-25000" dirty="0">
                <a:latin typeface="Times New Roman" panose="02020603050405020304" pitchFamily="18" charset="0"/>
                <a:cs typeface="+mn-ea"/>
              </a:rPr>
              <a:t>6</a:t>
            </a:r>
            <a:r>
              <a:rPr lang="en-US" altLang="zh-CN" dirty="0">
                <a:latin typeface="Times New Roman" panose="02020603050405020304" pitchFamily="18" charset="0"/>
                <a:cs typeface="+mn-ea"/>
              </a:rPr>
              <a:t>]</a:t>
            </a:r>
            <a:r>
              <a:rPr lang="en-US" altLang="zh-CN" baseline="30000" dirty="0">
                <a:latin typeface="Times New Roman" panose="02020603050405020304" pitchFamily="18" charset="0"/>
                <a:cs typeface="+mn-ea"/>
              </a:rPr>
              <a:t>2+</a:t>
            </a:r>
            <a:r>
              <a:rPr lang="zh-CN" altLang="en-US" dirty="0">
                <a:latin typeface="Times New Roman" panose="02020603050405020304" pitchFamily="18" charset="0"/>
                <a:cs typeface="+mn-ea"/>
              </a:rPr>
              <a:t>稳定性与其</a:t>
            </a:r>
            <a:r>
              <a:rPr lang="en-US" altLang="zh-CN" dirty="0">
                <a:latin typeface="Times New Roman" panose="02020603050405020304" pitchFamily="18" charset="0"/>
                <a:cs typeface="+mn-ea"/>
              </a:rPr>
              <a:t>3d</a:t>
            </a:r>
            <a:r>
              <a:rPr lang="en-US" altLang="zh-CN" baseline="30000" dirty="0">
                <a:latin typeface="Times New Roman" panose="02020603050405020304" pitchFamily="18" charset="0"/>
                <a:cs typeface="+mn-ea"/>
              </a:rPr>
              <a:t>x</a:t>
            </a:r>
            <a:r>
              <a:rPr lang="zh-CN" altLang="en-US" dirty="0">
                <a:latin typeface="Times New Roman" panose="02020603050405020304" pitchFamily="18" charset="0"/>
                <a:cs typeface="+mn-ea"/>
              </a:rPr>
              <a:t>之间有如下关系</a:t>
            </a:r>
            <a:endParaRPr lang="zh-CN" altLang="en-US" dirty="0"/>
          </a:p>
        </p:txBody>
      </p:sp>
      <p:pic>
        <p:nvPicPr>
          <p:cNvPr id="4" name="图片 3">
            <a:extLst>
              <a:ext uri="{FF2B5EF4-FFF2-40B4-BE49-F238E27FC236}">
                <a16:creationId xmlns:a16="http://schemas.microsoft.com/office/drawing/2014/main" id="{06D380CA-C3E8-4FA0-A7EB-FD4925FB2B45}"/>
              </a:ext>
            </a:extLst>
          </p:cNvPr>
          <p:cNvPicPr>
            <a:picLocks noChangeAspect="1"/>
          </p:cNvPicPr>
          <p:nvPr/>
        </p:nvPicPr>
        <p:blipFill>
          <a:blip r:embed="rId2"/>
          <a:stretch>
            <a:fillRect/>
          </a:stretch>
        </p:blipFill>
        <p:spPr>
          <a:xfrm>
            <a:off x="414366" y="1947864"/>
            <a:ext cx="10813123" cy="807877"/>
          </a:xfrm>
          <a:prstGeom prst="rect">
            <a:avLst/>
          </a:prstGeom>
        </p:spPr>
      </p:pic>
      <p:sp>
        <p:nvSpPr>
          <p:cNvPr id="5" name="文本框 4">
            <a:extLst>
              <a:ext uri="{FF2B5EF4-FFF2-40B4-BE49-F238E27FC236}">
                <a16:creationId xmlns:a16="http://schemas.microsoft.com/office/drawing/2014/main" id="{A269D138-A6BA-42B9-9302-208EEBA497F7}"/>
              </a:ext>
            </a:extLst>
          </p:cNvPr>
          <p:cNvSpPr txBox="1"/>
          <p:nvPr/>
        </p:nvSpPr>
        <p:spPr>
          <a:xfrm>
            <a:off x="706056" y="3217762"/>
            <a:ext cx="3356658" cy="584775"/>
          </a:xfrm>
          <a:prstGeom prst="rect">
            <a:avLst/>
          </a:prstGeom>
          <a:noFill/>
        </p:spPr>
        <p:txBody>
          <a:bodyPr wrap="square" rtlCol="0">
            <a:spAutoFit/>
          </a:bodyPr>
          <a:lstStyle/>
          <a:p>
            <a:r>
              <a:rPr lang="zh-CN" altLang="en-US" sz="3200" b="1" dirty="0"/>
              <a:t>如何解释？</a:t>
            </a:r>
          </a:p>
        </p:txBody>
      </p:sp>
    </p:spTree>
    <p:extLst>
      <p:ext uri="{BB962C8B-B14F-4D97-AF65-F5344CB8AC3E}">
        <p14:creationId xmlns:p14="http://schemas.microsoft.com/office/powerpoint/2010/main" val="2050061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5473DBA7-BB25-42C3-BA6D-703B5A54A6B9}"/>
              </a:ext>
            </a:extLst>
          </p:cNvPr>
          <p:cNvSpPr>
            <a:spLocks noGrp="1"/>
          </p:cNvSpPr>
          <p:nvPr>
            <p:ph type="title"/>
          </p:nvPr>
        </p:nvSpPr>
        <p:spPr>
          <a:xfrm>
            <a:off x="930797" y="376265"/>
            <a:ext cx="10515600" cy="499110"/>
          </a:xfrm>
        </p:spPr>
        <p:txBody>
          <a:bodyPr/>
          <a:lstStyle/>
          <a:p>
            <a:r>
              <a:rPr lang="zh-CN" altLang="en-US" sz="4000" dirty="0"/>
              <a:t>问题</a:t>
            </a:r>
          </a:p>
        </p:txBody>
      </p:sp>
      <p:sp>
        <p:nvSpPr>
          <p:cNvPr id="5" name="Rectangle 2">
            <a:extLst>
              <a:ext uri="{FF2B5EF4-FFF2-40B4-BE49-F238E27FC236}">
                <a16:creationId xmlns:a16="http://schemas.microsoft.com/office/drawing/2014/main" id="{F091F0CF-4E21-46F2-9DE8-360AD38188CD}"/>
              </a:ext>
            </a:extLst>
          </p:cNvPr>
          <p:cNvSpPr txBox="1">
            <a:spLocks noChangeArrowheads="1"/>
          </p:cNvSpPr>
          <p:nvPr/>
        </p:nvSpPr>
        <p:spPr>
          <a:xfrm>
            <a:off x="838200" y="1051005"/>
            <a:ext cx="11108125" cy="2145617"/>
          </a:xfrm>
          <a:prstGeom prst="roundRect">
            <a:avLst/>
          </a:prstGeom>
          <a:solidFill>
            <a:schemeClr val="tx1"/>
          </a:solidFill>
          <a:ln>
            <a:noFill/>
          </a:ln>
        </p:spPr>
        <p:txBody>
          <a:bodyPr vert="horz" lIns="91440" tIns="45720" rIns="91440" bIns="45720" rtlCol="0" anchor="ctr" anchorCtr="1">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spcBef>
                <a:spcPct val="50000"/>
              </a:spcBef>
            </a:pPr>
            <a:r>
              <a:rPr lang="zh-CN" altLang="en-US" sz="3600" dirty="0">
                <a:solidFill>
                  <a:schemeClr val="bg1"/>
                </a:solidFill>
                <a:latin typeface="Times New Roman" panose="02020603050405020304" pitchFamily="18" charset="0"/>
                <a:cs typeface="+mn-ea"/>
              </a:rPr>
              <a:t>多数过渡金属离子（</a:t>
            </a:r>
            <a:r>
              <a:rPr lang="en-US" altLang="zh-CN" sz="3600" dirty="0">
                <a:solidFill>
                  <a:schemeClr val="bg1"/>
                </a:solidFill>
                <a:latin typeface="Times New Roman" panose="02020603050405020304" pitchFamily="18" charset="0"/>
                <a:cs typeface="+mn-ea"/>
              </a:rPr>
              <a:t>d</a:t>
            </a:r>
            <a:r>
              <a:rPr lang="zh-CN" altLang="en-US" sz="3600" dirty="0">
                <a:solidFill>
                  <a:schemeClr val="bg1"/>
                </a:solidFill>
                <a:latin typeface="Times New Roman" panose="02020603050405020304" pitchFamily="18" charset="0"/>
                <a:cs typeface="+mn-ea"/>
              </a:rPr>
              <a:t>区元素</a:t>
            </a:r>
            <a:r>
              <a:rPr lang="en-US" altLang="zh-CN" sz="3600" dirty="0">
                <a:solidFill>
                  <a:schemeClr val="bg1"/>
                </a:solidFill>
                <a:latin typeface="Times New Roman" panose="02020603050405020304" pitchFamily="18" charset="0"/>
                <a:cs typeface="+mn-ea"/>
              </a:rPr>
              <a:t>,f </a:t>
            </a:r>
            <a:r>
              <a:rPr lang="zh-CN" altLang="en-US" sz="3600" dirty="0">
                <a:solidFill>
                  <a:schemeClr val="bg1"/>
                </a:solidFill>
                <a:latin typeface="Times New Roman" panose="02020603050405020304" pitchFamily="18" charset="0"/>
                <a:cs typeface="+mn-ea"/>
              </a:rPr>
              <a:t>区元素</a:t>
            </a:r>
            <a:r>
              <a:rPr lang="en-US" altLang="zh-CN" sz="3600" dirty="0">
                <a:solidFill>
                  <a:schemeClr val="bg1"/>
                </a:solidFill>
                <a:latin typeface="Times New Roman" panose="02020603050405020304" pitchFamily="18" charset="0"/>
                <a:cs typeface="+mn-ea"/>
              </a:rPr>
              <a:t>, IB</a:t>
            </a:r>
            <a:r>
              <a:rPr lang="zh-CN" altLang="en-US" sz="3600" dirty="0">
                <a:solidFill>
                  <a:schemeClr val="bg1"/>
                </a:solidFill>
                <a:latin typeface="Times New Roman" panose="02020603050405020304" pitchFamily="18" charset="0"/>
                <a:cs typeface="+mn-ea"/>
              </a:rPr>
              <a:t>族元素）的配合物有颜色，如何解释？</a:t>
            </a:r>
          </a:p>
        </p:txBody>
      </p:sp>
      <p:sp>
        <p:nvSpPr>
          <p:cNvPr id="2" name="灯片编号占位符 1">
            <a:extLst>
              <a:ext uri="{FF2B5EF4-FFF2-40B4-BE49-F238E27FC236}">
                <a16:creationId xmlns:a16="http://schemas.microsoft.com/office/drawing/2014/main" id="{37AAECF4-AFAF-42A1-ADEE-AA920B6B91A2}"/>
              </a:ext>
            </a:extLst>
          </p:cNvPr>
          <p:cNvSpPr>
            <a:spLocks noGrp="1"/>
          </p:cNvSpPr>
          <p:nvPr>
            <p:ph type="sldNum" sz="quarter" idx="12"/>
          </p:nvPr>
        </p:nvSpPr>
        <p:spPr/>
        <p:txBody>
          <a:bodyPr/>
          <a:lstStyle/>
          <a:p>
            <a:fld id="{25F43C6C-6CC1-4831-8DEA-3206EFFA1157}" type="slidenum">
              <a:rPr lang="zh-CN" altLang="en-US" smtClean="0"/>
              <a:t>48</a:t>
            </a:fld>
            <a:endParaRPr lang="zh-CN" altLang="en-US"/>
          </a:p>
        </p:txBody>
      </p:sp>
    </p:spTree>
    <p:extLst>
      <p:ext uri="{BB962C8B-B14F-4D97-AF65-F5344CB8AC3E}">
        <p14:creationId xmlns:p14="http://schemas.microsoft.com/office/powerpoint/2010/main" val="2231277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872A4C-BA0C-4C15-95C6-A834BD4B243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70" t="-1156" r="26555" b="4180"/>
          <a:stretch/>
        </p:blipFill>
        <p:spPr>
          <a:xfrm>
            <a:off x="216093" y="777783"/>
            <a:ext cx="5451511" cy="5578567"/>
          </a:xfrm>
          <a:prstGeom prst="rect">
            <a:avLst/>
          </a:prstGeom>
          <a:effectLst>
            <a:outerShdw blurRad="50800" dist="38100" dir="2700000" algn="tl" rotWithShape="0">
              <a:prstClr val="black">
                <a:alpha val="40000"/>
              </a:prstClr>
            </a:outerShdw>
          </a:effectLst>
        </p:spPr>
      </p:pic>
      <p:sp>
        <p:nvSpPr>
          <p:cNvPr id="6" name="灯片编号占位符 5">
            <a:extLst>
              <a:ext uri="{FF2B5EF4-FFF2-40B4-BE49-F238E27FC236}">
                <a16:creationId xmlns:a16="http://schemas.microsoft.com/office/drawing/2014/main" id="{2D54AB35-83F9-42AC-9FA0-CFC75B5361CA}"/>
              </a:ext>
            </a:extLst>
          </p:cNvPr>
          <p:cNvSpPr>
            <a:spLocks noGrp="1"/>
          </p:cNvSpPr>
          <p:nvPr>
            <p:ph type="sldNum" sz="quarter" idx="12"/>
          </p:nvPr>
        </p:nvSpPr>
        <p:spPr/>
        <p:txBody>
          <a:bodyPr/>
          <a:lstStyle/>
          <a:p>
            <a:fld id="{25F43C6C-6CC1-4831-8DEA-3206EFFA1157}" type="slidenum">
              <a:rPr lang="zh-CN" altLang="en-US" smtClean="0"/>
              <a:t>49</a:t>
            </a:fld>
            <a:endParaRPr lang="zh-CN" altLang="en-US"/>
          </a:p>
        </p:txBody>
      </p:sp>
      <p:sp>
        <p:nvSpPr>
          <p:cNvPr id="3" name="矩形 2">
            <a:extLst>
              <a:ext uri="{FF2B5EF4-FFF2-40B4-BE49-F238E27FC236}">
                <a16:creationId xmlns:a16="http://schemas.microsoft.com/office/drawing/2014/main" id="{384012F9-1FEE-4E88-AD04-5152675300DA}"/>
              </a:ext>
            </a:extLst>
          </p:cNvPr>
          <p:cNvSpPr/>
          <p:nvPr/>
        </p:nvSpPr>
        <p:spPr>
          <a:xfrm>
            <a:off x="8696631" y="3059668"/>
            <a:ext cx="184731" cy="461665"/>
          </a:xfrm>
          <a:prstGeom prst="rect">
            <a:avLst/>
          </a:prstGeom>
        </p:spPr>
        <p:txBody>
          <a:bodyPr wrap="none">
            <a:spAutoFit/>
          </a:bodyPr>
          <a:lstStyle/>
          <a:p>
            <a:endParaRPr lang="zh-CN" altLang="en-US" sz="2400" dirty="0"/>
          </a:p>
        </p:txBody>
      </p:sp>
      <p:sp>
        <p:nvSpPr>
          <p:cNvPr id="8" name="矩形 7">
            <a:extLst>
              <a:ext uri="{FF2B5EF4-FFF2-40B4-BE49-F238E27FC236}">
                <a16:creationId xmlns:a16="http://schemas.microsoft.com/office/drawing/2014/main" id="{BA7F24D6-A2E5-4C4A-94B3-0BD99483D03A}"/>
              </a:ext>
            </a:extLst>
          </p:cNvPr>
          <p:cNvSpPr/>
          <p:nvPr/>
        </p:nvSpPr>
        <p:spPr>
          <a:xfrm>
            <a:off x="8696631" y="4086848"/>
            <a:ext cx="184731" cy="461665"/>
          </a:xfrm>
          <a:prstGeom prst="rect">
            <a:avLst/>
          </a:prstGeom>
        </p:spPr>
        <p:txBody>
          <a:bodyPr wrap="none">
            <a:spAutoFit/>
          </a:bodyPr>
          <a:lstStyle/>
          <a:p>
            <a:endParaRPr lang="zh-CN" altLang="en-US" sz="2400" dirty="0"/>
          </a:p>
        </p:txBody>
      </p:sp>
      <p:sp>
        <p:nvSpPr>
          <p:cNvPr id="11" name="矩形 10">
            <a:extLst>
              <a:ext uri="{FF2B5EF4-FFF2-40B4-BE49-F238E27FC236}">
                <a16:creationId xmlns:a16="http://schemas.microsoft.com/office/drawing/2014/main" id="{34555709-4F85-422D-B78E-D45B1AA75CEA}"/>
              </a:ext>
            </a:extLst>
          </p:cNvPr>
          <p:cNvSpPr/>
          <p:nvPr/>
        </p:nvSpPr>
        <p:spPr>
          <a:xfrm>
            <a:off x="5667604" y="2613392"/>
            <a:ext cx="6447599" cy="1631216"/>
          </a:xfrm>
          <a:prstGeom prst="rect">
            <a:avLst/>
          </a:prstGeom>
        </p:spPr>
        <p:txBody>
          <a:bodyPr wrap="none">
            <a:spAutoFit/>
          </a:bodyPr>
          <a:lstStyle/>
          <a:p>
            <a:pPr algn="ctr"/>
            <a:r>
              <a:rPr lang="en-US" altLang="zh-CN" sz="2400" dirty="0">
                <a:cs typeface="+mn-ea"/>
              </a:rPr>
              <a:t>[Cu(NH</a:t>
            </a:r>
            <a:r>
              <a:rPr lang="en-US" altLang="zh-CN" sz="2400" baseline="-25000" dirty="0">
                <a:cs typeface="+mn-ea"/>
              </a:rPr>
              <a:t>3</a:t>
            </a:r>
            <a:r>
              <a:rPr lang="en-US" altLang="zh-CN" sz="2400" dirty="0">
                <a:cs typeface="+mn-ea"/>
              </a:rPr>
              <a:t>)</a:t>
            </a:r>
            <a:r>
              <a:rPr lang="en-US" altLang="zh-CN" sz="2400" baseline="-25000" dirty="0">
                <a:cs typeface="+mn-ea"/>
              </a:rPr>
              <a:t>4</a:t>
            </a:r>
            <a:r>
              <a:rPr lang="en-US" altLang="zh-CN" sz="2400" dirty="0">
                <a:cs typeface="+mn-ea"/>
              </a:rPr>
              <a:t>]</a:t>
            </a:r>
            <a:r>
              <a:rPr lang="en-US" altLang="zh-CN" sz="2400" baseline="30000" dirty="0">
                <a:cs typeface="+mn-ea"/>
              </a:rPr>
              <a:t>2+</a:t>
            </a:r>
            <a:r>
              <a:rPr lang="zh-CN" altLang="en-US" sz="2400" dirty="0">
                <a:solidFill>
                  <a:srgbClr val="290DB3"/>
                </a:solidFill>
                <a:cs typeface="+mn-ea"/>
              </a:rPr>
              <a:t>深蓝</a:t>
            </a:r>
            <a:r>
              <a:rPr lang="en-US" altLang="zh-CN" sz="2400" dirty="0">
                <a:cs typeface="+mn-ea"/>
              </a:rPr>
              <a:t>,</a:t>
            </a:r>
            <a:r>
              <a:rPr lang="en-US" altLang="zh-CN" sz="2400" dirty="0">
                <a:latin typeface="Times New Roman" panose="02020603050405020304" pitchFamily="18" charset="0"/>
                <a:cs typeface="+mn-ea"/>
              </a:rPr>
              <a:t>  </a:t>
            </a:r>
            <a:r>
              <a:rPr lang="zh-CN" altLang="en-US" sz="2400" dirty="0">
                <a:latin typeface="Times New Roman" panose="02020603050405020304" pitchFamily="18" charset="0"/>
                <a:cs typeface="+mn-ea"/>
              </a:rPr>
              <a:t>最大吸收</a:t>
            </a:r>
            <a:r>
              <a:rPr lang="en-US" altLang="zh-CN" sz="2400" dirty="0">
                <a:latin typeface="Times New Roman" panose="02020603050405020304" pitchFamily="18" charset="0"/>
                <a:cs typeface="+mn-ea"/>
              </a:rPr>
              <a:t>15100 cm</a:t>
            </a:r>
            <a:r>
              <a:rPr lang="en-US" altLang="zh-CN" sz="2400" baseline="30000" dirty="0">
                <a:latin typeface="Times New Roman" panose="02020603050405020304" pitchFamily="18" charset="0"/>
                <a:cs typeface="+mn-ea"/>
              </a:rPr>
              <a:t>-1   </a:t>
            </a:r>
            <a:r>
              <a:rPr lang="zh-CN" altLang="en-US" sz="2400" dirty="0">
                <a:latin typeface="Times New Roman" panose="02020603050405020304" pitchFamily="18" charset="0"/>
                <a:cs typeface="+mn-ea"/>
              </a:rPr>
              <a:t>橙黄色</a:t>
            </a:r>
            <a:endParaRPr lang="zh-CN" altLang="en-US" sz="2400" dirty="0"/>
          </a:p>
          <a:p>
            <a:pPr algn="ctr"/>
            <a:r>
              <a:rPr lang="en-US" altLang="zh-CN" sz="2400" dirty="0">
                <a:cs typeface="+mn-ea"/>
              </a:rPr>
              <a:t> </a:t>
            </a:r>
          </a:p>
          <a:p>
            <a:pPr algn="ctr"/>
            <a:r>
              <a:rPr lang="en-US" altLang="zh-CN" sz="2400" dirty="0">
                <a:cs typeface="+mn-ea"/>
              </a:rPr>
              <a:t>[Cu(H</a:t>
            </a:r>
            <a:r>
              <a:rPr lang="en-US" altLang="zh-CN" sz="2400" baseline="-25000" dirty="0">
                <a:cs typeface="+mn-ea"/>
              </a:rPr>
              <a:t>2</a:t>
            </a:r>
            <a:r>
              <a:rPr lang="en-US" altLang="zh-CN" sz="2400" dirty="0">
                <a:cs typeface="+mn-ea"/>
              </a:rPr>
              <a:t>O)</a:t>
            </a:r>
            <a:r>
              <a:rPr lang="en-US" altLang="zh-CN" sz="2400" baseline="-25000" dirty="0">
                <a:cs typeface="+mn-ea"/>
              </a:rPr>
              <a:t>4</a:t>
            </a:r>
            <a:r>
              <a:rPr lang="en-US" altLang="zh-CN" sz="2400" dirty="0">
                <a:cs typeface="+mn-ea"/>
              </a:rPr>
              <a:t>]</a:t>
            </a:r>
            <a:r>
              <a:rPr lang="en-US" altLang="zh-CN" sz="2400" baseline="30000" dirty="0">
                <a:cs typeface="+mn-ea"/>
              </a:rPr>
              <a:t>2+ </a:t>
            </a:r>
            <a:r>
              <a:rPr lang="zh-CN" altLang="en-US" sz="2400" dirty="0">
                <a:solidFill>
                  <a:schemeClr val="tx1">
                    <a:lumMod val="60000"/>
                    <a:lumOff val="40000"/>
                  </a:schemeClr>
                </a:solidFill>
                <a:cs typeface="+mn-ea"/>
              </a:rPr>
              <a:t>浅蓝</a:t>
            </a:r>
            <a:r>
              <a:rPr lang="zh-CN" altLang="en-US" sz="2400" dirty="0">
                <a:cs typeface="+mn-ea"/>
              </a:rPr>
              <a:t>，最大吸收</a:t>
            </a:r>
            <a:r>
              <a:rPr lang="en-US" altLang="zh-CN" sz="2400" dirty="0">
                <a:latin typeface="Times New Roman" panose="02020603050405020304" pitchFamily="18" charset="0"/>
                <a:cs typeface="+mn-ea"/>
              </a:rPr>
              <a:t>12500 cm</a:t>
            </a:r>
            <a:r>
              <a:rPr lang="en-US" altLang="zh-CN" sz="2400" baseline="30000" dirty="0">
                <a:latin typeface="Times New Roman" panose="02020603050405020304" pitchFamily="18" charset="0"/>
                <a:cs typeface="+mn-ea"/>
              </a:rPr>
              <a:t>-1   </a:t>
            </a:r>
            <a:r>
              <a:rPr lang="zh-CN" altLang="en-US" sz="2400" dirty="0">
                <a:latin typeface="Times New Roman" panose="02020603050405020304" pitchFamily="18" charset="0"/>
                <a:cs typeface="+mn-ea"/>
              </a:rPr>
              <a:t>橙红色</a:t>
            </a:r>
            <a:endParaRPr lang="zh-CN" altLang="en-US" sz="2400" dirty="0"/>
          </a:p>
          <a:p>
            <a:pPr algn="ctr"/>
            <a:endParaRPr lang="zh-CN" altLang="en-US" sz="2800" dirty="0">
              <a:cs typeface="+mn-ea"/>
            </a:endParaRPr>
          </a:p>
        </p:txBody>
      </p:sp>
    </p:spTree>
    <p:extLst>
      <p:ext uri="{BB962C8B-B14F-4D97-AF65-F5344CB8AC3E}">
        <p14:creationId xmlns:p14="http://schemas.microsoft.com/office/powerpoint/2010/main" val="409014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18CEE9-1B0A-468A-BDED-5A5E7D6DA12A}"/>
              </a:ext>
            </a:extLst>
          </p:cNvPr>
          <p:cNvSpPr>
            <a:spLocks noGrp="1"/>
          </p:cNvSpPr>
          <p:nvPr>
            <p:ph type="title"/>
          </p:nvPr>
        </p:nvSpPr>
        <p:spPr>
          <a:xfrm>
            <a:off x="0" y="313689"/>
            <a:ext cx="12192000" cy="960279"/>
          </a:xfrm>
          <a:solidFill>
            <a:schemeClr val="tx1"/>
          </a:solidFill>
        </p:spPr>
        <p:txBody>
          <a:bodyPr/>
          <a:lstStyle/>
          <a:p>
            <a:r>
              <a:rPr lang="en-US" altLang="zh-CN" sz="4000" dirty="0">
                <a:solidFill>
                  <a:schemeClr val="bg1"/>
                </a:solidFill>
                <a:cs typeface="+mn-ea"/>
              </a:rPr>
              <a:t>      1</a:t>
            </a:r>
            <a:r>
              <a:rPr lang="en-US" altLang="zh-CN" sz="4000" dirty="0">
                <a:cs typeface="+mn-ea"/>
              </a:rPr>
              <a:t> </a:t>
            </a:r>
            <a:r>
              <a:rPr lang="zh-CN" altLang="en-US" sz="4000" dirty="0">
                <a:solidFill>
                  <a:schemeClr val="bg1"/>
                </a:solidFill>
                <a:cs typeface="+mn-ea"/>
              </a:rPr>
              <a:t>配合物的基础知识</a:t>
            </a:r>
            <a:r>
              <a:rPr lang="zh-CN" altLang="en-US" sz="4000" dirty="0">
                <a:cs typeface="+mn-ea"/>
              </a:rPr>
              <a:t>的</a:t>
            </a:r>
            <a:r>
              <a:rPr lang="zh-CN" altLang="en-US" dirty="0">
                <a:cs typeface="+mn-ea"/>
              </a:rPr>
              <a:t>概念</a:t>
            </a:r>
            <a:endParaRPr lang="zh-CN" altLang="en-US" dirty="0"/>
          </a:p>
        </p:txBody>
      </p:sp>
      <p:sp>
        <p:nvSpPr>
          <p:cNvPr id="3" name="Rectangle 2">
            <a:extLst>
              <a:ext uri="{FF2B5EF4-FFF2-40B4-BE49-F238E27FC236}">
                <a16:creationId xmlns:a16="http://schemas.microsoft.com/office/drawing/2014/main" id="{583B347C-027F-4008-A1FF-6530E2138C70}"/>
              </a:ext>
            </a:extLst>
          </p:cNvPr>
          <p:cNvSpPr txBox="1">
            <a:spLocks noChangeArrowheads="1"/>
          </p:cNvSpPr>
          <p:nvPr/>
        </p:nvSpPr>
        <p:spPr>
          <a:xfrm>
            <a:off x="1136650" y="1557338"/>
            <a:ext cx="8007350" cy="1185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4000" dirty="0">
              <a:ea typeface="+mn-ea"/>
              <a:cs typeface="+mn-ea"/>
            </a:endParaRPr>
          </a:p>
        </p:txBody>
      </p:sp>
      <p:sp>
        <p:nvSpPr>
          <p:cNvPr id="4" name="Rectangle 3">
            <a:extLst>
              <a:ext uri="{FF2B5EF4-FFF2-40B4-BE49-F238E27FC236}">
                <a16:creationId xmlns:a16="http://schemas.microsoft.com/office/drawing/2014/main" id="{B111F324-F953-45F0-A9A4-E04E429C43E9}"/>
              </a:ext>
            </a:extLst>
          </p:cNvPr>
          <p:cNvSpPr txBox="1">
            <a:spLocks noChangeArrowheads="1"/>
          </p:cNvSpPr>
          <p:nvPr/>
        </p:nvSpPr>
        <p:spPr>
          <a:xfrm>
            <a:off x="911225" y="1437742"/>
            <a:ext cx="8458200"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3600" b="1" dirty="0">
                <a:latin typeface="Times New Roman" panose="02020603050405020304" pitchFamily="18" charset="0"/>
                <a:cs typeface="+mn-ea"/>
              </a:rPr>
              <a:t>1-1 </a:t>
            </a:r>
            <a:r>
              <a:rPr lang="zh-CN" altLang="en-US" sz="3600" b="1" dirty="0">
                <a:latin typeface="Times New Roman" panose="02020603050405020304" pitchFamily="18" charset="0"/>
                <a:cs typeface="+mn-ea"/>
              </a:rPr>
              <a:t>定义和组成</a:t>
            </a:r>
          </a:p>
          <a:p>
            <a:pPr marL="0" indent="0">
              <a:lnSpc>
                <a:spcPct val="150000"/>
              </a:lnSpc>
              <a:buNone/>
            </a:pPr>
            <a:r>
              <a:rPr lang="en-US" altLang="zh-CN" sz="3600" dirty="0">
                <a:latin typeface="Times New Roman" panose="02020603050405020304" pitchFamily="18" charset="0"/>
                <a:cs typeface="+mn-ea"/>
              </a:rPr>
              <a:t>1-2 </a:t>
            </a:r>
            <a:r>
              <a:rPr lang="zh-CN" altLang="en-US" sz="3600" dirty="0">
                <a:latin typeface="Times New Roman" panose="02020603050405020304" pitchFamily="18" charset="0"/>
                <a:cs typeface="+mn-ea"/>
              </a:rPr>
              <a:t>分类</a:t>
            </a:r>
            <a:endParaRPr lang="en-US" altLang="zh-CN" sz="3600" dirty="0">
              <a:latin typeface="Times New Roman" panose="02020603050405020304" pitchFamily="18" charset="0"/>
              <a:cs typeface="+mn-ea"/>
            </a:endParaRPr>
          </a:p>
          <a:p>
            <a:pPr marL="0" indent="0">
              <a:lnSpc>
                <a:spcPct val="150000"/>
              </a:lnSpc>
              <a:buNone/>
            </a:pPr>
            <a:r>
              <a:rPr lang="en-US" altLang="zh-CN" sz="3600" b="1" dirty="0">
                <a:latin typeface="Times New Roman" panose="02020603050405020304" pitchFamily="18" charset="0"/>
                <a:cs typeface="+mn-ea"/>
              </a:rPr>
              <a:t>1-3 </a:t>
            </a:r>
            <a:r>
              <a:rPr lang="zh-CN" altLang="en-US" sz="3600" b="1" dirty="0">
                <a:latin typeface="Times New Roman" panose="02020603050405020304" pitchFamily="18" charset="0"/>
                <a:cs typeface="+mn-ea"/>
              </a:rPr>
              <a:t>命名</a:t>
            </a:r>
            <a:endParaRPr lang="en-US" altLang="zh-CN" sz="3600" b="1" dirty="0">
              <a:latin typeface="Times New Roman" panose="02020603050405020304" pitchFamily="18" charset="0"/>
              <a:cs typeface="+mn-ea"/>
            </a:endParaRPr>
          </a:p>
          <a:p>
            <a:pPr marL="0" indent="0">
              <a:lnSpc>
                <a:spcPct val="150000"/>
              </a:lnSpc>
              <a:buNone/>
            </a:pPr>
            <a:r>
              <a:rPr lang="en-US" altLang="zh-CN" sz="3600" dirty="0">
                <a:latin typeface="Times New Roman" panose="02020603050405020304" pitchFamily="18" charset="0"/>
                <a:cs typeface="+mn-ea"/>
              </a:rPr>
              <a:t>1-4 </a:t>
            </a:r>
            <a:r>
              <a:rPr lang="zh-CN" altLang="en-US" sz="3600" dirty="0">
                <a:latin typeface="Times New Roman" panose="02020603050405020304" pitchFamily="18" charset="0"/>
                <a:cs typeface="+mn-ea"/>
              </a:rPr>
              <a:t>配合物的同分异构体现象</a:t>
            </a:r>
            <a:endParaRPr lang="en-US" altLang="zh-CN" sz="3600" dirty="0">
              <a:latin typeface="Times New Roman" panose="02020603050405020304" pitchFamily="18" charset="0"/>
              <a:cs typeface="+mn-ea"/>
            </a:endParaRPr>
          </a:p>
          <a:p>
            <a:pPr marL="0" indent="0">
              <a:lnSpc>
                <a:spcPct val="150000"/>
              </a:lnSpc>
              <a:buNone/>
            </a:pPr>
            <a:r>
              <a:rPr lang="en-US" altLang="zh-CN" sz="3600" dirty="0">
                <a:latin typeface="Times New Roman" panose="02020603050405020304" pitchFamily="18" charset="0"/>
                <a:cs typeface="+mn-ea"/>
              </a:rPr>
              <a:t>1-5 </a:t>
            </a:r>
            <a:r>
              <a:rPr lang="zh-CN" altLang="en-US" sz="3600" dirty="0">
                <a:latin typeface="Times New Roman" panose="02020603050405020304" pitchFamily="18" charset="0"/>
                <a:cs typeface="+mn-ea"/>
              </a:rPr>
              <a:t>重要性</a:t>
            </a:r>
          </a:p>
        </p:txBody>
      </p:sp>
      <p:sp>
        <p:nvSpPr>
          <p:cNvPr id="5" name="灯片编号占位符 4">
            <a:extLst>
              <a:ext uri="{FF2B5EF4-FFF2-40B4-BE49-F238E27FC236}">
                <a16:creationId xmlns:a16="http://schemas.microsoft.com/office/drawing/2014/main" id="{0107CF04-E0FD-4BAC-81EB-A5D6F818A450}"/>
              </a:ext>
            </a:extLst>
          </p:cNvPr>
          <p:cNvSpPr>
            <a:spLocks noGrp="1"/>
          </p:cNvSpPr>
          <p:nvPr>
            <p:ph type="sldNum" sz="quarter" idx="12"/>
          </p:nvPr>
        </p:nvSpPr>
        <p:spPr/>
        <p:txBody>
          <a:bodyPr/>
          <a:lstStyle/>
          <a:p>
            <a:fld id="{25F43C6C-6CC1-4831-8DEA-3206EFFA1157}" type="slidenum">
              <a:rPr lang="zh-CN" altLang="en-US" smtClean="0"/>
              <a:t>5</a:t>
            </a:fld>
            <a:endParaRPr lang="zh-CN" altLang="en-US"/>
          </a:p>
        </p:txBody>
      </p:sp>
    </p:spTree>
    <p:extLst>
      <p:ext uri="{BB962C8B-B14F-4D97-AF65-F5344CB8AC3E}">
        <p14:creationId xmlns:p14="http://schemas.microsoft.com/office/powerpoint/2010/main" val="46631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299E0C0-EA91-4D70-B899-2ECFAFA4D63F}"/>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a:xfrm>
            <a:off x="917575" y="2946400"/>
            <a:ext cx="4787900" cy="3592512"/>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7">
            <a:extLst>
              <a:ext uri="{FF2B5EF4-FFF2-40B4-BE49-F238E27FC236}">
                <a16:creationId xmlns:a16="http://schemas.microsoft.com/office/drawing/2014/main" id="{B0964ADA-9BD5-4D91-B2B8-ABA82FF8EF09}"/>
              </a:ext>
            </a:extLst>
          </p:cNvPr>
          <p:cNvSpPr txBox="1">
            <a:spLocks noChangeArrowheads="1"/>
          </p:cNvSpPr>
          <p:nvPr/>
        </p:nvSpPr>
        <p:spPr bwMode="auto">
          <a:xfrm>
            <a:off x="7112000" y="6121955"/>
            <a:ext cx="4787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50000"/>
              </a:spcBef>
              <a:buClrTx/>
              <a:buSzTx/>
              <a:buNone/>
            </a:pPr>
            <a:r>
              <a:rPr lang="zh-CN" altLang="en-US" sz="1800" b="1" dirty="0">
                <a:latin typeface="+mj-lt"/>
                <a:ea typeface="+mn-ea"/>
                <a:cs typeface="+mn-ea"/>
              </a:rPr>
              <a:t>图</a:t>
            </a:r>
            <a:r>
              <a:rPr lang="en-US" altLang="zh-CN" sz="1800" b="1" dirty="0">
                <a:latin typeface="+mj-lt"/>
                <a:ea typeface="+mn-ea"/>
                <a:cs typeface="+mn-ea"/>
              </a:rPr>
              <a:t>10-3 [</a:t>
            </a:r>
            <a:r>
              <a:rPr lang="en-US" altLang="zh-CN" sz="1800" b="1" dirty="0" err="1">
                <a:latin typeface="+mj-lt"/>
                <a:ea typeface="+mn-ea"/>
                <a:cs typeface="+mn-ea"/>
              </a:rPr>
              <a:t>Ti</a:t>
            </a:r>
            <a:r>
              <a:rPr lang="en-US" altLang="zh-CN" sz="1800" b="1" dirty="0">
                <a:latin typeface="+mj-lt"/>
                <a:ea typeface="+mn-ea"/>
                <a:cs typeface="+mn-ea"/>
              </a:rPr>
              <a:t>(H</a:t>
            </a:r>
            <a:r>
              <a:rPr lang="en-US" altLang="zh-CN" sz="1800" b="1" baseline="-25000" dirty="0">
                <a:latin typeface="+mj-lt"/>
                <a:ea typeface="+mn-ea"/>
                <a:cs typeface="+mn-ea"/>
              </a:rPr>
              <a:t>2</a:t>
            </a:r>
            <a:r>
              <a:rPr lang="en-US" altLang="zh-CN" sz="1800" b="1" dirty="0">
                <a:latin typeface="+mj-lt"/>
                <a:ea typeface="+mn-ea"/>
                <a:cs typeface="+mn-ea"/>
              </a:rPr>
              <a:t>O)</a:t>
            </a:r>
            <a:r>
              <a:rPr lang="en-US" altLang="zh-CN" sz="1800" b="1" baseline="-25000" dirty="0">
                <a:latin typeface="+mj-lt"/>
                <a:ea typeface="+mn-ea"/>
                <a:cs typeface="+mn-ea"/>
              </a:rPr>
              <a:t>6</a:t>
            </a:r>
            <a:r>
              <a:rPr lang="en-US" altLang="zh-CN" sz="1800" b="1" dirty="0">
                <a:latin typeface="+mj-lt"/>
                <a:ea typeface="+mn-ea"/>
                <a:cs typeface="+mn-ea"/>
              </a:rPr>
              <a:t> ]</a:t>
            </a:r>
            <a:r>
              <a:rPr lang="en-US" altLang="zh-CN" sz="1800" b="1" baseline="30000" dirty="0">
                <a:latin typeface="+mj-lt"/>
                <a:ea typeface="+mn-ea"/>
                <a:cs typeface="+mn-ea"/>
              </a:rPr>
              <a:t>3+ </a:t>
            </a:r>
            <a:r>
              <a:rPr lang="zh-CN" altLang="en-US" sz="1800" b="1" dirty="0">
                <a:latin typeface="+mj-lt"/>
                <a:ea typeface="+mn-ea"/>
                <a:cs typeface="+mn-ea"/>
              </a:rPr>
              <a:t>溶液的可见光谱</a:t>
            </a:r>
            <a:endParaRPr lang="en-US" altLang="zh-CN" sz="1800" b="1" dirty="0">
              <a:latin typeface="+mj-lt"/>
              <a:ea typeface="+mn-ea"/>
              <a:cs typeface="+mn-ea"/>
            </a:endParaRPr>
          </a:p>
        </p:txBody>
      </p:sp>
      <p:sp>
        <p:nvSpPr>
          <p:cNvPr id="2" name="灯片编号占位符 1">
            <a:extLst>
              <a:ext uri="{FF2B5EF4-FFF2-40B4-BE49-F238E27FC236}">
                <a16:creationId xmlns:a16="http://schemas.microsoft.com/office/drawing/2014/main" id="{DE78CBC4-6ECE-41DF-BF0B-729EE8078BE3}"/>
              </a:ext>
            </a:extLst>
          </p:cNvPr>
          <p:cNvSpPr>
            <a:spLocks noGrp="1"/>
          </p:cNvSpPr>
          <p:nvPr>
            <p:ph type="sldNum" sz="quarter" idx="12"/>
          </p:nvPr>
        </p:nvSpPr>
        <p:spPr/>
        <p:txBody>
          <a:bodyPr/>
          <a:lstStyle/>
          <a:p>
            <a:fld id="{25F43C6C-6CC1-4831-8DEA-3206EFFA1157}" type="slidenum">
              <a:rPr lang="zh-CN" altLang="en-US" smtClean="0"/>
              <a:t>50</a:t>
            </a:fld>
            <a:endParaRPr lang="zh-CN" altLang="en-US"/>
          </a:p>
        </p:txBody>
      </p:sp>
      <p:pic>
        <p:nvPicPr>
          <p:cNvPr id="7" name="Picture 9" descr="timg?image&amp;quality=80&amp;size=b9999_10000&amp;sec=1527507573100&amp;di=ace9e688c0f59f4b07d8b6f63152b61c&amp;imgtype=0&amp;src=http%3A%2F%2Fimgsrc">
            <a:extLst>
              <a:ext uri="{FF2B5EF4-FFF2-40B4-BE49-F238E27FC236}">
                <a16:creationId xmlns:a16="http://schemas.microsoft.com/office/drawing/2014/main" id="{6D36DA74-CC50-435F-837B-F4C599499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9" y="0"/>
            <a:ext cx="8785225" cy="281102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B932B890-3219-4272-8101-A2333243D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575" y="2946400"/>
            <a:ext cx="4022725" cy="3016250"/>
          </a:xfrm>
          <a:prstGeom prst="rect">
            <a:avLst/>
          </a:prstGeom>
        </p:spPr>
      </p:pic>
    </p:spTree>
    <p:extLst>
      <p:ext uri="{BB962C8B-B14F-4D97-AF65-F5344CB8AC3E}">
        <p14:creationId xmlns:p14="http://schemas.microsoft.com/office/powerpoint/2010/main" val="143241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5" descr="可见光颜色对应的波长">
            <a:extLst>
              <a:ext uri="{FF2B5EF4-FFF2-40B4-BE49-F238E27FC236}">
                <a16:creationId xmlns:a16="http://schemas.microsoft.com/office/drawing/2014/main" id="{9265F2FE-DE42-4AC7-9B2A-10892BEDB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781" y="4149725"/>
            <a:ext cx="3128963" cy="25352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timg?image&amp;quality=80&amp;size=b9999_10000&amp;sec=1527507573100&amp;di=ace9e688c0f59f4b07d8b6f63152b61c&amp;imgtype=0&amp;src=http%3A%2F%2Fimgsrc">
            <a:extLst>
              <a:ext uri="{FF2B5EF4-FFF2-40B4-BE49-F238E27FC236}">
                <a16:creationId xmlns:a16="http://schemas.microsoft.com/office/drawing/2014/main" id="{BEE32E3D-0654-4333-BDC9-DC4049B69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1" y="173037"/>
            <a:ext cx="8785225" cy="4073525"/>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a:extLst>
              <a:ext uri="{FF2B5EF4-FFF2-40B4-BE49-F238E27FC236}">
                <a16:creationId xmlns:a16="http://schemas.microsoft.com/office/drawing/2014/main" id="{44769E4E-A3A2-4A66-AD83-99C7A3D2FB42}"/>
              </a:ext>
            </a:extLst>
          </p:cNvPr>
          <p:cNvSpPr>
            <a:spLocks noGrp="1"/>
          </p:cNvSpPr>
          <p:nvPr>
            <p:ph type="sldNum" sz="quarter" idx="12"/>
          </p:nvPr>
        </p:nvSpPr>
        <p:spPr/>
        <p:txBody>
          <a:bodyPr/>
          <a:lstStyle/>
          <a:p>
            <a:fld id="{25F43C6C-6CC1-4831-8DEA-3206EFFA1157}" type="slidenum">
              <a:rPr lang="zh-CN" altLang="en-US" smtClean="0"/>
              <a:t>51</a:t>
            </a:fld>
            <a:endParaRPr lang="zh-CN" altLang="en-US"/>
          </a:p>
        </p:txBody>
      </p:sp>
    </p:spTree>
    <p:extLst>
      <p:ext uri="{BB962C8B-B14F-4D97-AF65-F5344CB8AC3E}">
        <p14:creationId xmlns:p14="http://schemas.microsoft.com/office/powerpoint/2010/main" val="2290975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5" descr="30adcbef76094b3618ae99b6a9cc7cd98d109da9">
            <a:extLst>
              <a:ext uri="{FF2B5EF4-FFF2-40B4-BE49-F238E27FC236}">
                <a16:creationId xmlns:a16="http://schemas.microsoft.com/office/drawing/2014/main" id="{F4B7D1C5-82E9-45CF-8972-128B81846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757" y="285750"/>
            <a:ext cx="6572250" cy="657225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a:extLst>
              <a:ext uri="{FF2B5EF4-FFF2-40B4-BE49-F238E27FC236}">
                <a16:creationId xmlns:a16="http://schemas.microsoft.com/office/drawing/2014/main" id="{1B4240A2-8828-422D-AAA0-B286C4DE8E60}"/>
              </a:ext>
            </a:extLst>
          </p:cNvPr>
          <p:cNvSpPr>
            <a:spLocks noGrp="1"/>
          </p:cNvSpPr>
          <p:nvPr>
            <p:ph type="sldNum" sz="quarter" idx="12"/>
          </p:nvPr>
        </p:nvSpPr>
        <p:spPr/>
        <p:txBody>
          <a:bodyPr/>
          <a:lstStyle/>
          <a:p>
            <a:fld id="{25F43C6C-6CC1-4831-8DEA-3206EFFA1157}" type="slidenum">
              <a:rPr lang="zh-CN" altLang="en-US" smtClean="0"/>
              <a:t>52</a:t>
            </a:fld>
            <a:endParaRPr lang="zh-CN" altLang="en-US"/>
          </a:p>
        </p:txBody>
      </p:sp>
    </p:spTree>
    <p:extLst>
      <p:ext uri="{BB962C8B-B14F-4D97-AF65-F5344CB8AC3E}">
        <p14:creationId xmlns:p14="http://schemas.microsoft.com/office/powerpoint/2010/main" val="763806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780FCA-6F81-4330-882D-A7242031E47F}"/>
              </a:ext>
            </a:extLst>
          </p:cNvPr>
          <p:cNvSpPr>
            <a:spLocks noGrp="1"/>
          </p:cNvSpPr>
          <p:nvPr>
            <p:ph type="title"/>
          </p:nvPr>
        </p:nvSpPr>
        <p:spPr>
          <a:xfrm>
            <a:off x="0" y="221933"/>
            <a:ext cx="12192000" cy="791210"/>
          </a:xfrm>
          <a:solidFill>
            <a:schemeClr val="tx1"/>
          </a:solidFill>
        </p:spPr>
        <p:txBody>
          <a:bodyPr/>
          <a:lstStyle/>
          <a:p>
            <a:r>
              <a:rPr lang="en-US" altLang="zh-CN" dirty="0">
                <a:solidFill>
                  <a:schemeClr val="bg1"/>
                </a:solidFill>
              </a:rPr>
              <a:t>    2-2 </a:t>
            </a:r>
            <a:r>
              <a:rPr lang="zh-CN" altLang="en-US" dirty="0">
                <a:solidFill>
                  <a:schemeClr val="bg1"/>
                </a:solidFill>
              </a:rPr>
              <a:t>晶体场理论</a:t>
            </a:r>
          </a:p>
        </p:txBody>
      </p:sp>
      <p:sp>
        <p:nvSpPr>
          <p:cNvPr id="3" name="Rectangle 2">
            <a:extLst>
              <a:ext uri="{FF2B5EF4-FFF2-40B4-BE49-F238E27FC236}">
                <a16:creationId xmlns:a16="http://schemas.microsoft.com/office/drawing/2014/main" id="{49A58A18-CBFB-4E89-BD8F-9FDB6D41B42E}"/>
              </a:ext>
            </a:extLst>
          </p:cNvPr>
          <p:cNvSpPr txBox="1">
            <a:spLocks noChangeArrowheads="1"/>
          </p:cNvSpPr>
          <p:nvPr/>
        </p:nvSpPr>
        <p:spPr>
          <a:xfrm>
            <a:off x="1150938" y="617538"/>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dirty="0">
              <a:ea typeface="+mn-ea"/>
              <a:cs typeface="+mn-ea"/>
            </a:endParaRPr>
          </a:p>
        </p:txBody>
      </p:sp>
      <p:sp>
        <p:nvSpPr>
          <p:cNvPr id="4" name="Rectangle 3">
            <a:extLst>
              <a:ext uri="{FF2B5EF4-FFF2-40B4-BE49-F238E27FC236}">
                <a16:creationId xmlns:a16="http://schemas.microsoft.com/office/drawing/2014/main" id="{152866F0-C466-4C30-A60A-4FD9F802871A}"/>
              </a:ext>
            </a:extLst>
          </p:cNvPr>
          <p:cNvSpPr txBox="1">
            <a:spLocks noChangeArrowheads="1"/>
          </p:cNvSpPr>
          <p:nvPr/>
        </p:nvSpPr>
        <p:spPr>
          <a:xfrm>
            <a:off x="280670" y="1408748"/>
            <a:ext cx="11235056"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80000"/>
              </a:lnSpc>
              <a:buFont typeface="Wingdings" panose="05000000000000000000" pitchFamily="2" charset="2"/>
              <a:buNone/>
            </a:pPr>
            <a:r>
              <a:rPr lang="en-US" altLang="zh-CN" sz="3200" b="1" dirty="0">
                <a:latin typeface="Times New Roman" panose="02020603050405020304" pitchFamily="18" charset="0"/>
                <a:cs typeface="+mn-ea"/>
              </a:rPr>
              <a:t>2-2-1 </a:t>
            </a:r>
            <a:r>
              <a:rPr lang="zh-CN" altLang="en-US" sz="3200" b="1" dirty="0">
                <a:latin typeface="Times New Roman" panose="02020603050405020304" pitchFamily="18" charset="0"/>
                <a:cs typeface="+mn-ea"/>
              </a:rPr>
              <a:t>基本要点</a:t>
            </a:r>
            <a:endParaRPr lang="en-US" altLang="zh-CN" sz="3200" b="1" dirty="0">
              <a:latin typeface="Times New Roman" panose="02020603050405020304" pitchFamily="18" charset="0"/>
              <a:cs typeface="+mn-ea"/>
            </a:endParaRPr>
          </a:p>
          <a:p>
            <a:pPr>
              <a:lnSpc>
                <a:spcPct val="150000"/>
              </a:lnSpc>
              <a:buFont typeface="Wingdings" panose="05000000000000000000" pitchFamily="2" charset="2"/>
              <a:buChar char="Ø"/>
            </a:pPr>
            <a:r>
              <a:rPr lang="zh-CN" altLang="en-US" sz="2800" dirty="0">
                <a:cs typeface="+mn-ea"/>
              </a:rPr>
              <a:t>       中心</a:t>
            </a:r>
            <a:r>
              <a:rPr lang="zh-CN" altLang="en-US" sz="2800" dirty="0">
                <a:solidFill>
                  <a:srgbClr val="FF0000"/>
                </a:solidFill>
                <a:cs typeface="+mn-ea"/>
              </a:rPr>
              <a:t>离子</a:t>
            </a:r>
            <a:r>
              <a:rPr lang="zh-CN" altLang="en-US" sz="2800" dirty="0">
                <a:cs typeface="+mn-ea"/>
              </a:rPr>
              <a:t>（阳离子）与配位体（阴离子或极性分子）之间的</a:t>
            </a:r>
            <a:r>
              <a:rPr lang="zh-CN" altLang="en-US" sz="2800" dirty="0">
                <a:solidFill>
                  <a:srgbClr val="FF0000"/>
                </a:solidFill>
                <a:cs typeface="+mn-ea"/>
              </a:rPr>
              <a:t>静电引力</a:t>
            </a:r>
            <a:r>
              <a:rPr lang="zh-CN" altLang="en-US" sz="2800" dirty="0">
                <a:cs typeface="+mn-ea"/>
              </a:rPr>
              <a:t>是配合物稳定的主要原因。</a:t>
            </a:r>
            <a:endParaRPr lang="en-US" altLang="zh-CN" sz="2800" dirty="0">
              <a:cs typeface="+mn-ea"/>
            </a:endParaRPr>
          </a:p>
          <a:p>
            <a:pPr>
              <a:lnSpc>
                <a:spcPct val="150000"/>
              </a:lnSpc>
              <a:buFont typeface="Wingdings" panose="05000000000000000000" pitchFamily="2" charset="2"/>
              <a:buChar char="Ø"/>
            </a:pPr>
            <a:r>
              <a:rPr lang="zh-CN" altLang="en-US" sz="2800" dirty="0">
                <a:cs typeface="+mn-ea"/>
              </a:rPr>
              <a:t>      中心离子的</a:t>
            </a:r>
            <a:r>
              <a:rPr lang="en-US" altLang="zh-CN" sz="2800" dirty="0">
                <a:cs typeface="+mn-ea"/>
              </a:rPr>
              <a:t>d</a:t>
            </a:r>
            <a:r>
              <a:rPr lang="zh-CN" altLang="en-US" sz="2800" dirty="0">
                <a:cs typeface="+mn-ea"/>
              </a:rPr>
              <a:t>轨道在配位体静电场的影响下会发生分裂，即原来能量相同的</a:t>
            </a:r>
            <a:r>
              <a:rPr lang="en-US" altLang="zh-CN" sz="2800" dirty="0">
                <a:cs typeface="+mn-ea"/>
              </a:rPr>
              <a:t>5</a:t>
            </a:r>
            <a:r>
              <a:rPr lang="zh-CN" altLang="en-US" sz="2800" dirty="0">
                <a:cs typeface="+mn-ea"/>
              </a:rPr>
              <a:t>个</a:t>
            </a:r>
            <a:r>
              <a:rPr lang="en-US" altLang="zh-CN" sz="2800" dirty="0">
                <a:cs typeface="+mn-ea"/>
              </a:rPr>
              <a:t>d</a:t>
            </a:r>
            <a:r>
              <a:rPr lang="zh-CN" altLang="en-US" sz="2800" dirty="0">
                <a:cs typeface="+mn-ea"/>
              </a:rPr>
              <a:t>轨道会分裂成两组以上的能量不同的轨道。</a:t>
            </a:r>
            <a:r>
              <a:rPr lang="zh-CN" altLang="en-US" sz="2800" dirty="0">
                <a:solidFill>
                  <a:schemeClr val="folHlink"/>
                </a:solidFill>
                <a:cs typeface="+mn-ea"/>
              </a:rPr>
              <a:t>根据量子力学中的重心不变原理，分裂后的</a:t>
            </a:r>
            <a:r>
              <a:rPr lang="en-US" altLang="zh-CN" sz="2800" dirty="0">
                <a:solidFill>
                  <a:schemeClr val="folHlink"/>
                </a:solidFill>
                <a:cs typeface="+mn-ea"/>
              </a:rPr>
              <a:t>d</a:t>
            </a:r>
            <a:r>
              <a:rPr lang="zh-CN" altLang="en-US" sz="2800" dirty="0">
                <a:solidFill>
                  <a:schemeClr val="folHlink"/>
                </a:solidFill>
                <a:cs typeface="+mn-ea"/>
              </a:rPr>
              <a:t>轨道的总能量的代数和为零，</a:t>
            </a:r>
            <a:r>
              <a:rPr lang="zh-CN" altLang="en-US" sz="2800" dirty="0">
                <a:cs typeface="+mn-ea"/>
              </a:rPr>
              <a:t>由此得到的</a:t>
            </a:r>
            <a:r>
              <a:rPr lang="zh-CN" altLang="en-US" sz="2800" dirty="0">
                <a:solidFill>
                  <a:srgbClr val="FF0000"/>
                </a:solidFill>
                <a:cs typeface="+mn-ea"/>
              </a:rPr>
              <a:t>晶体场稳定化能</a:t>
            </a:r>
            <a:r>
              <a:rPr lang="zh-CN" altLang="en-US" sz="2800" dirty="0">
                <a:cs typeface="+mn-ea"/>
              </a:rPr>
              <a:t>是配合物稳定的另一原因。</a:t>
            </a:r>
          </a:p>
        </p:txBody>
      </p:sp>
      <p:sp>
        <p:nvSpPr>
          <p:cNvPr id="5" name="灯片编号占位符 4">
            <a:extLst>
              <a:ext uri="{FF2B5EF4-FFF2-40B4-BE49-F238E27FC236}">
                <a16:creationId xmlns:a16="http://schemas.microsoft.com/office/drawing/2014/main" id="{F5F4446C-8351-41CF-9692-A8697FF88FB0}"/>
              </a:ext>
            </a:extLst>
          </p:cNvPr>
          <p:cNvSpPr>
            <a:spLocks noGrp="1"/>
          </p:cNvSpPr>
          <p:nvPr>
            <p:ph type="sldNum" sz="quarter" idx="12"/>
          </p:nvPr>
        </p:nvSpPr>
        <p:spPr/>
        <p:txBody>
          <a:bodyPr/>
          <a:lstStyle/>
          <a:p>
            <a:fld id="{25F43C6C-6CC1-4831-8DEA-3206EFFA1157}" type="slidenum">
              <a:rPr lang="zh-CN" altLang="en-US" smtClean="0"/>
              <a:t>53</a:t>
            </a:fld>
            <a:endParaRPr lang="zh-CN" altLang="en-US"/>
          </a:p>
        </p:txBody>
      </p:sp>
    </p:spTree>
    <p:extLst>
      <p:ext uri="{BB962C8B-B14F-4D97-AF65-F5344CB8AC3E}">
        <p14:creationId xmlns:p14="http://schemas.microsoft.com/office/powerpoint/2010/main" val="3854997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804856-03E2-420A-9649-07B07DC03786}"/>
              </a:ext>
            </a:extLst>
          </p:cNvPr>
          <p:cNvSpPr>
            <a:spLocks noGrp="1"/>
          </p:cNvSpPr>
          <p:nvPr>
            <p:ph type="title"/>
          </p:nvPr>
        </p:nvSpPr>
        <p:spPr/>
        <p:txBody>
          <a:bodyPr/>
          <a:lstStyle/>
          <a:p>
            <a:r>
              <a:rPr lang="zh-CN" altLang="en-US" dirty="0">
                <a:solidFill>
                  <a:srgbClr val="C00000"/>
                </a:solidFill>
              </a:rPr>
              <a:t>（</a:t>
            </a:r>
            <a:r>
              <a:rPr lang="en-US" altLang="zh-CN" dirty="0">
                <a:solidFill>
                  <a:srgbClr val="C00000"/>
                </a:solidFill>
              </a:rPr>
              <a:t>1</a:t>
            </a:r>
            <a:r>
              <a:rPr lang="zh-CN" altLang="en-US" dirty="0">
                <a:solidFill>
                  <a:srgbClr val="C00000"/>
                </a:solidFill>
              </a:rPr>
              <a:t>）配体对中心体的影响</a:t>
            </a:r>
          </a:p>
        </p:txBody>
      </p:sp>
      <p:sp>
        <p:nvSpPr>
          <p:cNvPr id="3" name="Rectangle 2">
            <a:extLst>
              <a:ext uri="{FF2B5EF4-FFF2-40B4-BE49-F238E27FC236}">
                <a16:creationId xmlns:a16="http://schemas.microsoft.com/office/drawing/2014/main" id="{58A47F79-F878-4CC8-B497-25CD6EFAC6B5}"/>
              </a:ext>
            </a:extLst>
          </p:cNvPr>
          <p:cNvSpPr txBox="1">
            <a:spLocks noChangeArrowheads="1"/>
          </p:cNvSpPr>
          <p:nvPr/>
        </p:nvSpPr>
        <p:spPr>
          <a:xfrm>
            <a:off x="1150938" y="617538"/>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4000" dirty="0">
              <a:solidFill>
                <a:schemeClr val="folHlink"/>
              </a:solidFill>
              <a:latin typeface="宋体" panose="02010600030101010101" pitchFamily="2" charset="-122"/>
              <a:ea typeface="+mn-ea"/>
              <a:cs typeface="+mn-ea"/>
            </a:endParaRPr>
          </a:p>
        </p:txBody>
      </p:sp>
      <p:sp>
        <p:nvSpPr>
          <p:cNvPr id="4" name="Rectangle 3">
            <a:extLst>
              <a:ext uri="{FF2B5EF4-FFF2-40B4-BE49-F238E27FC236}">
                <a16:creationId xmlns:a16="http://schemas.microsoft.com/office/drawing/2014/main" id="{A9E9B741-F847-4B85-BAEE-16E6B4563484}"/>
              </a:ext>
            </a:extLst>
          </p:cNvPr>
          <p:cNvSpPr txBox="1">
            <a:spLocks noChangeArrowheads="1"/>
          </p:cNvSpPr>
          <p:nvPr/>
        </p:nvSpPr>
        <p:spPr>
          <a:xfrm>
            <a:off x="1042783" y="5565057"/>
            <a:ext cx="12069609" cy="3796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400" b="1" dirty="0">
                <a:cs typeface="+mn-ea"/>
              </a:rPr>
              <a:t>ML</a:t>
            </a:r>
            <a:r>
              <a:rPr lang="en-US" altLang="zh-CN" sz="2400" b="1" baseline="-25000" dirty="0">
                <a:cs typeface="+mn-ea"/>
              </a:rPr>
              <a:t>6</a:t>
            </a:r>
            <a:r>
              <a:rPr lang="en-US" altLang="zh-CN" sz="2400" b="1" dirty="0">
                <a:cs typeface="+mn-ea"/>
              </a:rPr>
              <a:t> </a:t>
            </a:r>
            <a:r>
              <a:rPr lang="zh-CN" altLang="en-US" sz="2400" b="1" dirty="0">
                <a:cs typeface="+mn-ea"/>
              </a:rPr>
              <a:t>八面体配合物              </a:t>
            </a:r>
            <a:r>
              <a:rPr lang="en-US" altLang="zh-CN" sz="2400" b="1" dirty="0">
                <a:cs typeface="+mn-ea"/>
              </a:rPr>
              <a:t>ML</a:t>
            </a:r>
            <a:r>
              <a:rPr lang="en-US" altLang="zh-CN" sz="2400" b="1" baseline="-25000" dirty="0">
                <a:cs typeface="+mn-ea"/>
              </a:rPr>
              <a:t>4</a:t>
            </a:r>
            <a:r>
              <a:rPr lang="en-US" altLang="zh-CN" sz="2400" b="1" dirty="0">
                <a:cs typeface="+mn-ea"/>
              </a:rPr>
              <a:t> </a:t>
            </a:r>
            <a:r>
              <a:rPr lang="zh-CN" altLang="en-US" sz="2400" b="1" dirty="0">
                <a:cs typeface="+mn-ea"/>
              </a:rPr>
              <a:t>四面体配合物                   </a:t>
            </a:r>
            <a:r>
              <a:rPr lang="en-US" altLang="zh-CN" sz="2400" b="1" dirty="0">
                <a:cs typeface="+mn-ea"/>
              </a:rPr>
              <a:t>ML</a:t>
            </a:r>
            <a:r>
              <a:rPr lang="en-US" altLang="zh-CN" sz="2400" b="1" baseline="-25000" dirty="0">
                <a:cs typeface="+mn-ea"/>
              </a:rPr>
              <a:t>4</a:t>
            </a:r>
            <a:r>
              <a:rPr lang="en-US" altLang="zh-CN" sz="2400" b="1" dirty="0">
                <a:cs typeface="+mn-ea"/>
              </a:rPr>
              <a:t> </a:t>
            </a:r>
            <a:r>
              <a:rPr lang="zh-CN" altLang="en-US" sz="2400" b="1" dirty="0">
                <a:cs typeface="+mn-ea"/>
              </a:rPr>
              <a:t>平面正方形配合物</a:t>
            </a:r>
          </a:p>
          <a:p>
            <a:pPr>
              <a:lnSpc>
                <a:spcPct val="150000"/>
              </a:lnSpc>
            </a:pPr>
            <a:endParaRPr lang="zh-CN" altLang="en-US" sz="3200" b="1" dirty="0">
              <a:cs typeface="+mn-ea"/>
            </a:endParaRPr>
          </a:p>
        </p:txBody>
      </p:sp>
      <p:pic>
        <p:nvPicPr>
          <p:cNvPr id="6" name="图片 5">
            <a:extLst>
              <a:ext uri="{FF2B5EF4-FFF2-40B4-BE49-F238E27FC236}">
                <a16:creationId xmlns:a16="http://schemas.microsoft.com/office/drawing/2014/main" id="{51AD4CA7-69BE-464E-8129-C28268A64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24" y="1552337"/>
            <a:ext cx="11505740" cy="3519646"/>
          </a:xfrm>
          <a:prstGeom prst="rect">
            <a:avLst/>
          </a:prstGeom>
        </p:spPr>
      </p:pic>
    </p:spTree>
    <p:extLst>
      <p:ext uri="{BB962C8B-B14F-4D97-AF65-F5344CB8AC3E}">
        <p14:creationId xmlns:p14="http://schemas.microsoft.com/office/powerpoint/2010/main" val="2987551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0B46B46C-0531-40BD-A8DF-9B9AE32D9D15}"/>
              </a:ext>
            </a:extLst>
          </p:cNvPr>
          <p:cNvSpPr txBox="1">
            <a:spLocks noChangeArrowheads="1"/>
          </p:cNvSpPr>
          <p:nvPr/>
        </p:nvSpPr>
        <p:spPr bwMode="auto">
          <a:xfrm>
            <a:off x="714375" y="4819783"/>
            <a:ext cx="982956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eaLnBrk="1" hangingPunct="1">
              <a:spcBef>
                <a:spcPct val="50000"/>
              </a:spcBef>
              <a:buClrTx/>
              <a:buSzTx/>
              <a:buFontTx/>
              <a:buNone/>
            </a:pPr>
            <a:r>
              <a:rPr lang="zh-CN" altLang="en-US" sz="2400" b="1" dirty="0">
                <a:latin typeface="+mn-lt"/>
              </a:rPr>
              <a:t>图 </a:t>
            </a:r>
            <a:r>
              <a:rPr lang="en-US" altLang="zh-CN" sz="2400" b="1" dirty="0">
                <a:latin typeface="+mn-lt"/>
              </a:rPr>
              <a:t>10-4 </a:t>
            </a:r>
            <a:r>
              <a:rPr lang="zh-CN" altLang="en-US" sz="2400" b="1" dirty="0">
                <a:latin typeface="+mn-lt"/>
              </a:rPr>
              <a:t>八面体场中</a:t>
            </a:r>
            <a:r>
              <a:rPr lang="en-US" altLang="zh-CN" sz="2400" b="1" dirty="0">
                <a:latin typeface="+mn-lt"/>
              </a:rPr>
              <a:t>6</a:t>
            </a:r>
            <a:r>
              <a:rPr lang="zh-CN" altLang="en-US" sz="2400" b="1" dirty="0">
                <a:latin typeface="+mn-lt"/>
              </a:rPr>
              <a:t>个配体与中心离子的</a:t>
            </a:r>
            <a:r>
              <a:rPr lang="en-US" altLang="zh-CN" sz="2400" b="1" dirty="0">
                <a:latin typeface="+mn-lt"/>
              </a:rPr>
              <a:t>5</a:t>
            </a:r>
            <a:r>
              <a:rPr lang="zh-CN" altLang="en-US" sz="2400" b="1" dirty="0">
                <a:latin typeface="+mn-lt"/>
              </a:rPr>
              <a:t>个</a:t>
            </a:r>
            <a:r>
              <a:rPr lang="en-US" altLang="zh-CN" sz="2400" b="1" dirty="0">
                <a:latin typeface="+mn-lt"/>
              </a:rPr>
              <a:t>d</a:t>
            </a:r>
            <a:r>
              <a:rPr lang="zh-CN" altLang="en-US" sz="2400" b="1" dirty="0">
                <a:latin typeface="+mn-lt"/>
              </a:rPr>
              <a:t>轨道的相对位置</a:t>
            </a:r>
            <a:endParaRPr lang="en-US" altLang="zh-CN" sz="2400" b="1" dirty="0">
              <a:latin typeface="+mn-lt"/>
            </a:endParaRPr>
          </a:p>
          <a:p>
            <a:pPr eaLnBrk="1" hangingPunct="1">
              <a:spcBef>
                <a:spcPct val="50000"/>
              </a:spcBef>
              <a:buClrTx/>
              <a:buSzTx/>
              <a:buFontTx/>
              <a:buNone/>
            </a:pPr>
            <a:r>
              <a:rPr lang="en-US" altLang="zh-CN" sz="1800" dirty="0">
                <a:solidFill>
                  <a:schemeClr val="folHlink"/>
                </a:solidFill>
                <a:ea typeface="+mn-ea"/>
                <a:cs typeface="+mn-ea"/>
              </a:rPr>
              <a:t>                The positions of 6 ligands and the five d orbitals in octahedron ML</a:t>
            </a:r>
            <a:r>
              <a:rPr lang="en-US" altLang="zh-CN" sz="1800" baseline="-25000" dirty="0">
                <a:solidFill>
                  <a:schemeClr val="folHlink"/>
                </a:solidFill>
                <a:ea typeface="+mn-ea"/>
                <a:cs typeface="+mn-ea"/>
              </a:rPr>
              <a:t>6</a:t>
            </a:r>
          </a:p>
        </p:txBody>
      </p:sp>
      <p:pic>
        <p:nvPicPr>
          <p:cNvPr id="5" name="图片 4">
            <a:extLst>
              <a:ext uri="{FF2B5EF4-FFF2-40B4-BE49-F238E27FC236}">
                <a16:creationId xmlns:a16="http://schemas.microsoft.com/office/drawing/2014/main" id="{1DB06C01-0225-44D5-9290-ECEE3A83A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50" y="1022554"/>
            <a:ext cx="11347300" cy="2975487"/>
          </a:xfrm>
          <a:prstGeom prst="rect">
            <a:avLst/>
          </a:prstGeom>
        </p:spPr>
      </p:pic>
    </p:spTree>
    <p:extLst>
      <p:ext uri="{BB962C8B-B14F-4D97-AF65-F5344CB8AC3E}">
        <p14:creationId xmlns:p14="http://schemas.microsoft.com/office/powerpoint/2010/main" val="2277669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AF2C3898-57C3-4450-A0EB-CB244F314C40}"/>
              </a:ext>
            </a:extLst>
          </p:cNvPr>
          <p:cNvSpPr txBox="1">
            <a:spLocks noChangeArrowheads="1"/>
          </p:cNvSpPr>
          <p:nvPr/>
        </p:nvSpPr>
        <p:spPr bwMode="auto">
          <a:xfrm>
            <a:off x="5029200" y="6299110"/>
            <a:ext cx="73247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1800" dirty="0">
                <a:solidFill>
                  <a:schemeClr val="folHlink"/>
                </a:solidFill>
                <a:ea typeface="+mn-ea"/>
                <a:cs typeface="+mn-ea"/>
              </a:rPr>
              <a:t>Fig.</a:t>
            </a:r>
            <a:r>
              <a:rPr lang="zh-CN" altLang="en-US" sz="1800" dirty="0">
                <a:solidFill>
                  <a:schemeClr val="folHlink"/>
                </a:solidFill>
                <a:ea typeface="+mn-ea"/>
                <a:cs typeface="+mn-ea"/>
              </a:rPr>
              <a:t> </a:t>
            </a:r>
            <a:r>
              <a:rPr lang="en-US" altLang="zh-CN" sz="1800" dirty="0">
                <a:solidFill>
                  <a:schemeClr val="folHlink"/>
                </a:solidFill>
                <a:ea typeface="+mn-ea"/>
                <a:cs typeface="+mn-ea"/>
              </a:rPr>
              <a:t>10-5 Split of d orbitals in the octahedral crystal field</a:t>
            </a:r>
          </a:p>
          <a:p>
            <a:pPr eaLnBrk="1" hangingPunct="1">
              <a:spcBef>
                <a:spcPct val="50000"/>
              </a:spcBef>
              <a:buClrTx/>
              <a:buSzTx/>
              <a:buFontTx/>
              <a:buNone/>
            </a:pPr>
            <a:r>
              <a:rPr lang="en-US" altLang="zh-CN" sz="2000" dirty="0"/>
              <a:t> </a:t>
            </a:r>
          </a:p>
        </p:txBody>
      </p:sp>
      <p:sp>
        <p:nvSpPr>
          <p:cNvPr id="6" name="Text Box 5">
            <a:extLst>
              <a:ext uri="{FF2B5EF4-FFF2-40B4-BE49-F238E27FC236}">
                <a16:creationId xmlns:a16="http://schemas.microsoft.com/office/drawing/2014/main" id="{C1C9057A-0494-43B4-882C-7C769C3DC890}"/>
              </a:ext>
            </a:extLst>
          </p:cNvPr>
          <p:cNvSpPr txBox="1">
            <a:spLocks noChangeArrowheads="1"/>
          </p:cNvSpPr>
          <p:nvPr/>
        </p:nvSpPr>
        <p:spPr bwMode="auto">
          <a:xfrm>
            <a:off x="-645631" y="238215"/>
            <a:ext cx="8208963"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lvl="2" eaLnBrk="1" hangingPunct="1">
              <a:lnSpc>
                <a:spcPct val="110000"/>
              </a:lnSpc>
              <a:buClrTx/>
              <a:buSzTx/>
              <a:buFontTx/>
              <a:buNone/>
            </a:pPr>
            <a:r>
              <a:rPr lang="zh-CN" altLang="en-US" sz="3200" b="1" dirty="0">
                <a:solidFill>
                  <a:srgbClr val="C00000"/>
                </a:solidFill>
                <a:latin typeface="+mn-lt"/>
                <a:ea typeface="+mj-ea"/>
                <a:cs typeface="+mn-ea"/>
              </a:rPr>
              <a:t>（</a:t>
            </a:r>
            <a:r>
              <a:rPr lang="en-US" altLang="zh-CN" sz="3200" b="1" dirty="0">
                <a:solidFill>
                  <a:srgbClr val="C00000"/>
                </a:solidFill>
                <a:latin typeface="+mn-lt"/>
                <a:ea typeface="+mj-ea"/>
                <a:cs typeface="+mn-ea"/>
              </a:rPr>
              <a:t>2</a:t>
            </a:r>
            <a:r>
              <a:rPr lang="zh-CN" altLang="en-US" sz="3200" b="1" dirty="0">
                <a:solidFill>
                  <a:srgbClr val="C00000"/>
                </a:solidFill>
                <a:latin typeface="+mn-lt"/>
                <a:ea typeface="+mj-ea"/>
                <a:cs typeface="+mn-ea"/>
              </a:rPr>
              <a:t>）分裂能 </a:t>
            </a:r>
            <a:r>
              <a:rPr lang="en-US" altLang="zh-CN" sz="3200" b="1" dirty="0">
                <a:solidFill>
                  <a:srgbClr val="C00000"/>
                </a:solidFill>
                <a:latin typeface="+mn-lt"/>
                <a:ea typeface="+mj-ea"/>
                <a:cs typeface="+mn-ea"/>
              </a:rPr>
              <a:t>Δ </a:t>
            </a:r>
          </a:p>
          <a:p>
            <a:pPr lvl="2" eaLnBrk="1" hangingPunct="1">
              <a:lnSpc>
                <a:spcPct val="110000"/>
              </a:lnSpc>
              <a:buClrTx/>
              <a:buSzTx/>
              <a:buFontTx/>
              <a:buNone/>
            </a:pPr>
            <a:r>
              <a:rPr lang="en-US" altLang="zh-CN" sz="3200" b="1" dirty="0">
                <a:latin typeface="+mn-lt"/>
                <a:ea typeface="+mj-ea"/>
                <a:cs typeface="+mn-ea"/>
              </a:rPr>
              <a:t> </a:t>
            </a:r>
            <a:r>
              <a:rPr lang="zh-CN" altLang="en-US" sz="2800" b="1" dirty="0">
                <a:latin typeface="+mn-lt"/>
                <a:ea typeface="+mn-ea"/>
                <a:cs typeface="+mn-ea"/>
              </a:rPr>
              <a:t>令</a:t>
            </a:r>
            <a:r>
              <a:rPr lang="en-US" altLang="zh-CN" sz="2800" b="1" dirty="0">
                <a:latin typeface="+mn-lt"/>
                <a:ea typeface="+mn-ea"/>
                <a:cs typeface="+mn-ea"/>
              </a:rPr>
              <a:t>E(</a:t>
            </a:r>
            <a:r>
              <a:rPr lang="en-US" altLang="zh-CN" sz="2800" b="1" dirty="0" err="1">
                <a:latin typeface="+mn-lt"/>
                <a:ea typeface="+mn-ea"/>
                <a:cs typeface="+mn-ea"/>
              </a:rPr>
              <a:t>dγ</a:t>
            </a:r>
            <a:r>
              <a:rPr lang="en-US" altLang="zh-CN" sz="2800" b="1" dirty="0">
                <a:latin typeface="+mn-lt"/>
                <a:ea typeface="+mn-ea"/>
                <a:cs typeface="+mn-ea"/>
              </a:rPr>
              <a:t>)- E(</a:t>
            </a:r>
            <a:r>
              <a:rPr lang="en-US" altLang="zh-CN" sz="2800" b="1" dirty="0" err="1">
                <a:latin typeface="+mn-lt"/>
                <a:ea typeface="+mn-ea"/>
                <a:cs typeface="+mn-ea"/>
              </a:rPr>
              <a:t>dε</a:t>
            </a:r>
            <a:r>
              <a:rPr lang="en-US" altLang="zh-CN" sz="2800" b="1" dirty="0">
                <a:latin typeface="+mn-lt"/>
                <a:ea typeface="+mn-ea"/>
                <a:cs typeface="+mn-ea"/>
              </a:rPr>
              <a:t>) = </a:t>
            </a:r>
            <a:r>
              <a:rPr lang="en-US" altLang="zh-CN" sz="2800" b="1" dirty="0" err="1">
                <a:solidFill>
                  <a:srgbClr val="FF0000"/>
                </a:solidFill>
                <a:latin typeface="+mn-lt"/>
                <a:ea typeface="+mn-ea"/>
                <a:cs typeface="+mn-ea"/>
              </a:rPr>
              <a:t>Δ</a:t>
            </a:r>
            <a:r>
              <a:rPr lang="en-US" altLang="zh-CN" sz="2800" b="1" baseline="-25000" dirty="0" err="1">
                <a:solidFill>
                  <a:srgbClr val="FF0000"/>
                </a:solidFill>
                <a:latin typeface="+mn-lt"/>
                <a:ea typeface="+mn-ea"/>
                <a:cs typeface="+mn-ea"/>
              </a:rPr>
              <a:t>o</a:t>
            </a:r>
            <a:r>
              <a:rPr lang="en-US" altLang="zh-CN" sz="2800" b="1" dirty="0">
                <a:latin typeface="+mn-lt"/>
                <a:ea typeface="+mn-ea"/>
                <a:cs typeface="+mn-ea"/>
              </a:rPr>
              <a:t> =10Dq</a:t>
            </a:r>
            <a:r>
              <a:rPr lang="zh-CN" altLang="en-US" sz="2800" b="1" dirty="0">
                <a:latin typeface="+mn-lt"/>
                <a:ea typeface="+mn-ea"/>
                <a:cs typeface="+mn-ea"/>
              </a:rPr>
              <a:t>（场强参数）</a:t>
            </a:r>
          </a:p>
          <a:p>
            <a:pPr lvl="2" eaLnBrk="1" hangingPunct="1">
              <a:lnSpc>
                <a:spcPct val="150000"/>
              </a:lnSpc>
              <a:buClrTx/>
              <a:buSzTx/>
              <a:buFontTx/>
              <a:buNone/>
            </a:pPr>
            <a:r>
              <a:rPr lang="en-US" altLang="zh-CN" sz="2800" b="1" dirty="0">
                <a:latin typeface="+mn-lt"/>
                <a:ea typeface="+mn-ea"/>
                <a:cs typeface="+mn-ea"/>
              </a:rPr>
              <a:t>E(</a:t>
            </a:r>
            <a:r>
              <a:rPr lang="en-US" altLang="zh-CN" sz="2800" b="1" dirty="0" err="1">
                <a:latin typeface="+mn-lt"/>
                <a:ea typeface="+mn-ea"/>
                <a:cs typeface="+mn-ea"/>
              </a:rPr>
              <a:t>dγ</a:t>
            </a:r>
            <a:r>
              <a:rPr lang="en-US" altLang="zh-CN" sz="2800" b="1" dirty="0">
                <a:latin typeface="+mn-lt"/>
                <a:ea typeface="+mn-ea"/>
                <a:cs typeface="+mn-ea"/>
              </a:rPr>
              <a:t>)= 3/5Δ</a:t>
            </a:r>
            <a:r>
              <a:rPr lang="en-US" altLang="zh-CN" sz="2800" b="1" baseline="-25000" dirty="0">
                <a:latin typeface="+mn-lt"/>
                <a:ea typeface="+mn-ea"/>
                <a:cs typeface="+mn-ea"/>
              </a:rPr>
              <a:t>o</a:t>
            </a:r>
            <a:r>
              <a:rPr lang="en-US" altLang="zh-CN" sz="2800" b="1" dirty="0">
                <a:latin typeface="+mn-lt"/>
                <a:ea typeface="+mn-ea"/>
                <a:cs typeface="+mn-ea"/>
              </a:rPr>
              <a:t> = 6 </a:t>
            </a:r>
            <a:r>
              <a:rPr lang="en-US" altLang="zh-CN" sz="2800" b="1" dirty="0" err="1">
                <a:latin typeface="+mn-lt"/>
                <a:ea typeface="+mn-ea"/>
                <a:cs typeface="+mn-ea"/>
              </a:rPr>
              <a:t>Dq</a:t>
            </a:r>
            <a:r>
              <a:rPr lang="en-US" altLang="zh-CN" sz="2800" b="1" dirty="0">
                <a:latin typeface="+mn-lt"/>
                <a:ea typeface="+mn-ea"/>
                <a:cs typeface="+mn-ea"/>
              </a:rPr>
              <a:t>          </a:t>
            </a:r>
          </a:p>
          <a:p>
            <a:pPr lvl="2" eaLnBrk="1" hangingPunct="1">
              <a:lnSpc>
                <a:spcPct val="150000"/>
              </a:lnSpc>
              <a:buClrTx/>
              <a:buSzTx/>
              <a:buFontTx/>
              <a:buNone/>
            </a:pPr>
            <a:r>
              <a:rPr lang="en-US" altLang="zh-CN" sz="2800" b="1" dirty="0">
                <a:latin typeface="+mn-lt"/>
                <a:ea typeface="+mn-ea"/>
                <a:cs typeface="+mn-ea"/>
              </a:rPr>
              <a:t>E(</a:t>
            </a:r>
            <a:r>
              <a:rPr lang="en-US" altLang="zh-CN" sz="2800" b="1" dirty="0" err="1">
                <a:latin typeface="+mn-lt"/>
                <a:ea typeface="+mn-ea"/>
                <a:cs typeface="+mn-ea"/>
              </a:rPr>
              <a:t>dε</a:t>
            </a:r>
            <a:r>
              <a:rPr lang="en-US" altLang="zh-CN" sz="2800" b="1" dirty="0">
                <a:latin typeface="+mn-lt"/>
                <a:ea typeface="+mn-ea"/>
                <a:cs typeface="+mn-ea"/>
              </a:rPr>
              <a:t>)= -2/5Δ</a:t>
            </a:r>
            <a:r>
              <a:rPr lang="en-US" altLang="zh-CN" sz="2800" b="1" baseline="-25000" dirty="0">
                <a:latin typeface="+mn-lt"/>
                <a:ea typeface="+mn-ea"/>
                <a:cs typeface="+mn-ea"/>
              </a:rPr>
              <a:t>o</a:t>
            </a:r>
            <a:r>
              <a:rPr lang="en-US" altLang="zh-CN" sz="2800" b="1" dirty="0">
                <a:latin typeface="+mn-lt"/>
                <a:ea typeface="+mn-ea"/>
                <a:cs typeface="+mn-ea"/>
              </a:rPr>
              <a:t> = -4 </a:t>
            </a:r>
            <a:r>
              <a:rPr lang="en-US" altLang="zh-CN" sz="2800" b="1" dirty="0" err="1">
                <a:latin typeface="+mn-lt"/>
                <a:ea typeface="+mn-ea"/>
                <a:cs typeface="+mn-ea"/>
              </a:rPr>
              <a:t>Dq</a:t>
            </a:r>
            <a:endParaRPr lang="en-US" altLang="zh-CN" sz="2800" b="1" dirty="0">
              <a:latin typeface="+mn-lt"/>
              <a:ea typeface="+mn-ea"/>
              <a:cs typeface="+mn-ea"/>
            </a:endParaRPr>
          </a:p>
          <a:p>
            <a:pPr eaLnBrk="1" hangingPunct="1">
              <a:spcBef>
                <a:spcPct val="50000"/>
              </a:spcBef>
              <a:buClrTx/>
              <a:buSzTx/>
              <a:buFontTx/>
              <a:buNone/>
            </a:pPr>
            <a:endParaRPr lang="zh-CN" altLang="en-US" sz="2400" dirty="0">
              <a:ea typeface="+mn-ea"/>
              <a:cs typeface="+mn-ea"/>
            </a:endParaRPr>
          </a:p>
        </p:txBody>
      </p:sp>
      <p:pic>
        <p:nvPicPr>
          <p:cNvPr id="5" name="图片 4">
            <a:extLst>
              <a:ext uri="{FF2B5EF4-FFF2-40B4-BE49-F238E27FC236}">
                <a16:creationId xmlns:a16="http://schemas.microsoft.com/office/drawing/2014/main" id="{69085F86-100C-4AC1-ABB8-385CD1502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551" y="1495424"/>
            <a:ext cx="7658100" cy="4581525"/>
          </a:xfrm>
          <a:prstGeom prst="rect">
            <a:avLst/>
          </a:prstGeom>
        </p:spPr>
      </p:pic>
    </p:spTree>
    <p:extLst>
      <p:ext uri="{BB962C8B-B14F-4D97-AF65-F5344CB8AC3E}">
        <p14:creationId xmlns:p14="http://schemas.microsoft.com/office/powerpoint/2010/main" val="78887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7D22630F-2354-48F2-9EB0-352BD5878737}"/>
              </a:ext>
            </a:extLst>
          </p:cNvPr>
          <p:cNvSpPr txBox="1">
            <a:spLocks noChangeArrowheads="1"/>
          </p:cNvSpPr>
          <p:nvPr/>
        </p:nvSpPr>
        <p:spPr bwMode="auto">
          <a:xfrm>
            <a:off x="487362" y="158159"/>
            <a:ext cx="12885737"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en-US" altLang="zh-CN" sz="2800" b="1" dirty="0">
                <a:latin typeface="+mn-lt"/>
                <a:ea typeface="+mn-ea"/>
                <a:cs typeface="+mn-ea"/>
              </a:rPr>
              <a:t>Δ</a:t>
            </a:r>
            <a:r>
              <a:rPr lang="en-US" altLang="zh-CN" sz="2800" b="1" baseline="-25000" dirty="0">
                <a:ea typeface="+mn-ea"/>
                <a:cs typeface="+mn-ea"/>
              </a:rPr>
              <a:t> </a:t>
            </a:r>
            <a:r>
              <a:rPr lang="zh-CN" altLang="en-US" sz="2800" b="1" dirty="0">
                <a:ea typeface="+mn-ea"/>
                <a:cs typeface="+mn-ea"/>
              </a:rPr>
              <a:t>与晶体场的强度成正比，可由晶体或溶液的光谱数据直接求得</a:t>
            </a:r>
          </a:p>
          <a:p>
            <a:pPr>
              <a:lnSpc>
                <a:spcPct val="150000"/>
              </a:lnSpc>
              <a:spcBef>
                <a:spcPct val="50000"/>
              </a:spcBef>
              <a:buClrTx/>
              <a:buSzTx/>
              <a:buNone/>
            </a:pPr>
            <a:r>
              <a:rPr lang="en-US" altLang="zh-CN" sz="2800" b="1" dirty="0">
                <a:latin typeface="Times New Roman" panose="02020603050405020304" pitchFamily="18" charset="0"/>
                <a:ea typeface="+mn-ea"/>
                <a:cs typeface="+mn-ea"/>
              </a:rPr>
              <a:t>[</a:t>
            </a:r>
            <a:r>
              <a:rPr lang="en-US" altLang="zh-CN" sz="2800" b="1" dirty="0" err="1">
                <a:latin typeface="Times New Roman" panose="02020603050405020304" pitchFamily="18" charset="0"/>
                <a:ea typeface="+mn-ea"/>
                <a:cs typeface="+mn-ea"/>
              </a:rPr>
              <a:t>Ti</a:t>
            </a:r>
            <a:r>
              <a:rPr lang="en-US" altLang="zh-CN" sz="2800" b="1" dirty="0">
                <a:latin typeface="Times New Roman" panose="02020603050405020304" pitchFamily="18" charset="0"/>
                <a:ea typeface="+mn-ea"/>
                <a:cs typeface="+mn-ea"/>
              </a:rPr>
              <a:t>(H</a:t>
            </a:r>
            <a:r>
              <a:rPr lang="en-US" altLang="zh-CN" sz="2800" b="1" baseline="-25000" dirty="0">
                <a:latin typeface="Times New Roman" panose="02020603050405020304" pitchFamily="18" charset="0"/>
                <a:ea typeface="+mn-ea"/>
                <a:cs typeface="+mn-ea"/>
              </a:rPr>
              <a:t>2</a:t>
            </a:r>
            <a:r>
              <a:rPr lang="en-US" altLang="zh-CN" sz="2800" b="1" dirty="0">
                <a:latin typeface="Times New Roman" panose="02020603050405020304" pitchFamily="18" charset="0"/>
                <a:ea typeface="+mn-ea"/>
                <a:cs typeface="+mn-ea"/>
              </a:rPr>
              <a:t>O)</a:t>
            </a:r>
            <a:r>
              <a:rPr lang="en-US" altLang="zh-CN" sz="2800" b="1" baseline="-25000" dirty="0">
                <a:latin typeface="Times New Roman" panose="02020603050405020304" pitchFamily="18" charset="0"/>
                <a:ea typeface="+mn-ea"/>
                <a:cs typeface="+mn-ea"/>
              </a:rPr>
              <a:t>6</a:t>
            </a:r>
            <a:r>
              <a:rPr lang="en-US" altLang="zh-CN" sz="2800" b="1" dirty="0">
                <a:latin typeface="Times New Roman" panose="02020603050405020304" pitchFamily="18" charset="0"/>
                <a:ea typeface="+mn-ea"/>
                <a:cs typeface="+mn-ea"/>
              </a:rPr>
              <a:t>]</a:t>
            </a:r>
            <a:r>
              <a:rPr lang="en-US" altLang="zh-CN" sz="2800" b="1" baseline="30000" dirty="0">
                <a:latin typeface="Times New Roman" panose="02020603050405020304" pitchFamily="18" charset="0"/>
                <a:ea typeface="+mn-ea"/>
                <a:cs typeface="+mn-ea"/>
              </a:rPr>
              <a:t>3+</a:t>
            </a:r>
            <a:r>
              <a:rPr lang="zh-CN" altLang="en-US" sz="2800" b="1" dirty="0">
                <a:latin typeface="Times New Roman" panose="02020603050405020304" pitchFamily="18" charset="0"/>
                <a:ea typeface="+mn-ea"/>
                <a:cs typeface="+mn-ea"/>
              </a:rPr>
              <a:t>紫红溶液</a:t>
            </a:r>
            <a:r>
              <a:rPr lang="en-US" altLang="zh-CN" sz="2800" b="1" dirty="0">
                <a:latin typeface="Times New Roman" panose="02020603050405020304" pitchFamily="18" charset="0"/>
                <a:ea typeface="+mn-ea"/>
                <a:cs typeface="+mn-ea"/>
              </a:rPr>
              <a:t>:</a:t>
            </a:r>
            <a:br>
              <a:rPr lang="en-US" altLang="zh-CN" sz="2800" b="1" dirty="0">
                <a:latin typeface="Times New Roman" panose="02020603050405020304" pitchFamily="18" charset="0"/>
                <a:ea typeface="+mn-ea"/>
                <a:cs typeface="+mn-ea"/>
              </a:rPr>
            </a:br>
            <a:br>
              <a:rPr lang="en-US" altLang="zh-CN" sz="2800" b="1" dirty="0">
                <a:latin typeface="Times New Roman" panose="02020603050405020304" pitchFamily="18" charset="0"/>
                <a:ea typeface="+mn-ea"/>
                <a:cs typeface="+mn-ea"/>
              </a:rPr>
            </a:br>
            <a:endParaRPr lang="en-US" altLang="zh-CN" sz="2800" b="1" dirty="0">
              <a:latin typeface="Times New Roman" panose="02020603050405020304" pitchFamily="18" charset="0"/>
              <a:ea typeface="+mn-ea"/>
              <a:cs typeface="+mn-ea"/>
            </a:endParaRPr>
          </a:p>
          <a:p>
            <a:pPr>
              <a:lnSpc>
                <a:spcPct val="150000"/>
              </a:lnSpc>
              <a:spcBef>
                <a:spcPct val="50000"/>
              </a:spcBef>
              <a:buClrTx/>
              <a:buSzTx/>
              <a:buNone/>
            </a:pPr>
            <a:endParaRPr lang="en-US" altLang="zh-CN" sz="2800" b="1" dirty="0">
              <a:latin typeface="Times New Roman" panose="02020603050405020304" pitchFamily="18" charset="0"/>
              <a:ea typeface="+mn-ea"/>
              <a:cs typeface="+mn-ea"/>
            </a:endParaRPr>
          </a:p>
          <a:p>
            <a:pPr>
              <a:lnSpc>
                <a:spcPct val="150000"/>
              </a:lnSpc>
              <a:spcBef>
                <a:spcPct val="50000"/>
              </a:spcBef>
              <a:buClrTx/>
              <a:buSzTx/>
              <a:buNone/>
            </a:pPr>
            <a:r>
              <a:rPr lang="en-US" altLang="zh-CN" sz="2800" b="1" dirty="0">
                <a:latin typeface="Times New Roman" panose="02020603050405020304" pitchFamily="18" charset="0"/>
                <a:ea typeface="+mn-ea"/>
                <a:cs typeface="+mn-ea"/>
              </a:rPr>
              <a:t>E(</a:t>
            </a:r>
            <a:r>
              <a:rPr lang="en-US" altLang="zh-CN" sz="2800" b="1" dirty="0" err="1">
                <a:latin typeface="Times New Roman" panose="02020603050405020304" pitchFamily="18" charset="0"/>
                <a:ea typeface="+mn-ea"/>
                <a:cs typeface="+mn-ea"/>
              </a:rPr>
              <a:t>dγ</a:t>
            </a:r>
            <a:r>
              <a:rPr lang="en-US" altLang="zh-CN" sz="2800" b="1" dirty="0">
                <a:latin typeface="Times New Roman" panose="02020603050405020304" pitchFamily="18" charset="0"/>
                <a:ea typeface="+mn-ea"/>
                <a:cs typeface="+mn-ea"/>
              </a:rPr>
              <a:t>) - E(</a:t>
            </a:r>
            <a:r>
              <a:rPr lang="en-US" altLang="zh-CN" sz="2800" b="1" dirty="0" err="1">
                <a:latin typeface="Times New Roman" panose="02020603050405020304" pitchFamily="18" charset="0"/>
                <a:ea typeface="+mn-ea"/>
                <a:cs typeface="+mn-ea"/>
              </a:rPr>
              <a:t>dε</a:t>
            </a:r>
            <a:r>
              <a:rPr lang="en-US" altLang="zh-CN" sz="2800" b="1" dirty="0">
                <a:latin typeface="Times New Roman" panose="02020603050405020304" pitchFamily="18" charset="0"/>
                <a:ea typeface="+mn-ea"/>
                <a:cs typeface="+mn-ea"/>
              </a:rPr>
              <a:t>) = </a:t>
            </a:r>
            <a:r>
              <a:rPr lang="en-US" altLang="zh-CN" sz="2800" b="1" dirty="0" err="1">
                <a:latin typeface="Times New Roman" panose="02020603050405020304" pitchFamily="18" charset="0"/>
                <a:ea typeface="+mn-ea"/>
                <a:cs typeface="+mn-ea"/>
              </a:rPr>
              <a:t>Δ</a:t>
            </a:r>
            <a:r>
              <a:rPr lang="en-US" altLang="zh-CN" sz="2800" b="1" baseline="-25000" dirty="0" err="1">
                <a:latin typeface="Times New Roman" panose="02020603050405020304" pitchFamily="18" charset="0"/>
                <a:ea typeface="+mn-ea"/>
                <a:cs typeface="+mn-ea"/>
              </a:rPr>
              <a:t>o</a:t>
            </a:r>
            <a:r>
              <a:rPr lang="en-US" altLang="zh-CN" sz="2800" b="1" dirty="0">
                <a:latin typeface="Times New Roman" panose="02020603050405020304" pitchFamily="18" charset="0"/>
                <a:ea typeface="+mn-ea"/>
                <a:cs typeface="+mn-ea"/>
              </a:rPr>
              <a:t> = </a:t>
            </a:r>
            <a:r>
              <a:rPr lang="en-US" altLang="zh-CN" sz="2800" b="1" dirty="0" err="1">
                <a:latin typeface="Times New Roman" panose="02020603050405020304" pitchFamily="18" charset="0"/>
                <a:ea typeface="+mn-ea"/>
                <a:cs typeface="+mn-ea"/>
              </a:rPr>
              <a:t>hν</a:t>
            </a:r>
            <a:r>
              <a:rPr lang="en-US" altLang="zh-CN" sz="2800" b="1" dirty="0">
                <a:latin typeface="Times New Roman" panose="02020603050405020304" pitchFamily="18" charset="0"/>
                <a:ea typeface="+mn-ea"/>
                <a:cs typeface="+mn-ea"/>
              </a:rPr>
              <a:t>= </a:t>
            </a:r>
            <a:r>
              <a:rPr lang="en-US" altLang="zh-CN" sz="2800" b="1" dirty="0" err="1">
                <a:solidFill>
                  <a:schemeClr val="hlink"/>
                </a:solidFill>
                <a:latin typeface="Times New Roman" panose="02020603050405020304" pitchFamily="18" charset="0"/>
                <a:ea typeface="+mn-ea"/>
                <a:cs typeface="+mn-ea"/>
              </a:rPr>
              <a:t>hc</a:t>
            </a:r>
            <a:r>
              <a:rPr lang="en-US" altLang="zh-CN" sz="2800" b="1" dirty="0">
                <a:solidFill>
                  <a:schemeClr val="hlink"/>
                </a:solidFill>
                <a:latin typeface="Times New Roman" panose="02020603050405020304" pitchFamily="18" charset="0"/>
                <a:ea typeface="+mn-ea"/>
                <a:cs typeface="+mn-ea"/>
              </a:rPr>
              <a:t>/λ</a:t>
            </a:r>
            <a:r>
              <a:rPr lang="en-US" altLang="zh-CN" sz="2800" b="1" dirty="0">
                <a:latin typeface="Times New Roman" panose="02020603050405020304" pitchFamily="18" charset="0"/>
                <a:ea typeface="+mn-ea"/>
                <a:cs typeface="+mn-ea"/>
              </a:rPr>
              <a:t>= </a:t>
            </a:r>
            <a:r>
              <a:rPr lang="zh-CN" altLang="en-US" sz="2800" b="1" dirty="0">
                <a:latin typeface="Times New Roman" panose="02020603050405020304" pitchFamily="18" charset="0"/>
                <a:ea typeface="+mn-ea"/>
                <a:cs typeface="+mn-ea"/>
              </a:rPr>
              <a:t>常数</a:t>
            </a:r>
            <a:r>
              <a:rPr lang="en-US" altLang="zh-CN" sz="2800" b="1" dirty="0">
                <a:latin typeface="Times New Roman" panose="02020603050405020304" pitchFamily="18" charset="0"/>
                <a:ea typeface="+mn-ea"/>
                <a:cs typeface="+mn-ea"/>
              </a:rPr>
              <a:t>/λ      </a:t>
            </a:r>
            <a:r>
              <a:rPr lang="zh-CN" altLang="en-US" sz="2400" b="1" dirty="0">
                <a:latin typeface="Times New Roman" panose="02020603050405020304" pitchFamily="18" charset="0"/>
                <a:ea typeface="+mn-ea"/>
                <a:cs typeface="+mn-ea"/>
              </a:rPr>
              <a:t>光能与</a:t>
            </a:r>
            <a:r>
              <a:rPr lang="zh-CN" altLang="en-US" sz="2400" b="1" dirty="0">
                <a:solidFill>
                  <a:srgbClr val="FF0000"/>
                </a:solidFill>
                <a:latin typeface="Times New Roman" panose="02020603050405020304" pitchFamily="18" charset="0"/>
                <a:ea typeface="+mn-ea"/>
                <a:cs typeface="+mn-ea"/>
              </a:rPr>
              <a:t>波数</a:t>
            </a:r>
            <a:r>
              <a:rPr lang="en-US" altLang="zh-CN" sz="2400" b="1" dirty="0">
                <a:solidFill>
                  <a:srgbClr val="FF0000"/>
                </a:solidFill>
                <a:latin typeface="Times New Roman" panose="02020603050405020304" pitchFamily="18" charset="0"/>
                <a:ea typeface="+mn-ea"/>
                <a:cs typeface="+mn-ea"/>
              </a:rPr>
              <a:t>1/λ </a:t>
            </a:r>
            <a:r>
              <a:rPr lang="zh-CN" altLang="en-US" sz="2400" b="1" dirty="0">
                <a:solidFill>
                  <a:srgbClr val="FF0000"/>
                </a:solidFill>
                <a:latin typeface="Times New Roman" panose="02020603050405020304" pitchFamily="18" charset="0"/>
                <a:ea typeface="+mn-ea"/>
                <a:cs typeface="+mn-ea"/>
              </a:rPr>
              <a:t>（单位：</a:t>
            </a:r>
            <a:r>
              <a:rPr lang="en-US" altLang="zh-CN" sz="2400" b="1" dirty="0">
                <a:solidFill>
                  <a:srgbClr val="FF0000"/>
                </a:solidFill>
                <a:latin typeface="Times New Roman" panose="02020603050405020304" pitchFamily="18" charset="0"/>
                <a:ea typeface="+mn-ea"/>
                <a:cs typeface="+mn-ea"/>
              </a:rPr>
              <a:t>cm</a:t>
            </a:r>
            <a:r>
              <a:rPr lang="en-US" altLang="zh-CN" sz="2400" b="1" baseline="30000" dirty="0">
                <a:solidFill>
                  <a:srgbClr val="FF0000"/>
                </a:solidFill>
                <a:latin typeface="Times New Roman" panose="02020603050405020304" pitchFamily="18" charset="0"/>
                <a:ea typeface="+mn-ea"/>
                <a:cs typeface="+mn-ea"/>
              </a:rPr>
              <a:t>-1 </a:t>
            </a:r>
            <a:r>
              <a:rPr lang="zh-CN" altLang="en-US" sz="2400" b="1" dirty="0">
                <a:solidFill>
                  <a:srgbClr val="FF0000"/>
                </a:solidFill>
                <a:latin typeface="Times New Roman" panose="02020603050405020304" pitchFamily="18" charset="0"/>
                <a:ea typeface="+mn-ea"/>
                <a:cs typeface="+mn-ea"/>
              </a:rPr>
              <a:t>）</a:t>
            </a:r>
            <a:r>
              <a:rPr lang="zh-CN" altLang="en-US" sz="2400" b="1" dirty="0">
                <a:latin typeface="Times New Roman" panose="02020603050405020304" pitchFamily="18" charset="0"/>
                <a:ea typeface="+mn-ea"/>
                <a:cs typeface="+mn-ea"/>
              </a:rPr>
              <a:t>成正比</a:t>
            </a:r>
          </a:p>
          <a:p>
            <a:pPr>
              <a:spcBef>
                <a:spcPct val="50000"/>
              </a:spcBef>
              <a:buClrTx/>
              <a:buSzTx/>
              <a:buNone/>
            </a:pPr>
            <a:r>
              <a:rPr lang="en-US" altLang="zh-CN" sz="2400" b="1" dirty="0" err="1">
                <a:latin typeface="Times New Roman" panose="02020603050405020304" pitchFamily="18" charset="0"/>
                <a:ea typeface="+mn-ea"/>
                <a:cs typeface="+mn-ea"/>
              </a:rPr>
              <a:t>Δ</a:t>
            </a:r>
            <a:r>
              <a:rPr lang="en-US" altLang="zh-CN" sz="2400" b="1" baseline="-25000" dirty="0" err="1">
                <a:latin typeface="Times New Roman" panose="02020603050405020304" pitchFamily="18" charset="0"/>
                <a:ea typeface="+mn-ea"/>
                <a:cs typeface="+mn-ea"/>
              </a:rPr>
              <a:t>o</a:t>
            </a:r>
            <a:r>
              <a:rPr lang="en-US" altLang="zh-CN" sz="2400" b="1" dirty="0">
                <a:latin typeface="Times New Roman" panose="02020603050405020304" pitchFamily="18" charset="0"/>
                <a:ea typeface="+mn-ea"/>
                <a:cs typeface="+mn-ea"/>
              </a:rPr>
              <a:t> =10Dq = 6.63 ×10</a:t>
            </a:r>
            <a:r>
              <a:rPr lang="en-US" altLang="zh-CN" sz="2400" b="1" baseline="30000" dirty="0">
                <a:latin typeface="Times New Roman" panose="02020603050405020304" pitchFamily="18" charset="0"/>
                <a:ea typeface="+mn-ea"/>
                <a:cs typeface="+mn-ea"/>
              </a:rPr>
              <a:t>-34</a:t>
            </a:r>
            <a:r>
              <a:rPr lang="en-US" altLang="zh-CN" sz="2400" b="1" dirty="0">
                <a:latin typeface="Times New Roman" panose="02020603050405020304" pitchFamily="18" charset="0"/>
                <a:ea typeface="+mn-ea"/>
                <a:cs typeface="+mn-ea"/>
              </a:rPr>
              <a:t> (J</a:t>
            </a:r>
            <a:r>
              <a:rPr lang="en-US" altLang="zh-CN" sz="2400" b="1" baseline="30000" dirty="0">
                <a:latin typeface="Times New Roman" panose="02020603050405020304" pitchFamily="18" charset="0"/>
                <a:ea typeface="+mn-ea"/>
                <a:cs typeface="+mn-ea"/>
              </a:rPr>
              <a:t>.</a:t>
            </a:r>
            <a:r>
              <a:rPr lang="en-US" altLang="zh-CN" sz="2400" b="1" dirty="0">
                <a:latin typeface="Times New Roman" panose="02020603050405020304" pitchFamily="18" charset="0"/>
                <a:ea typeface="+mn-ea"/>
                <a:cs typeface="+mn-ea"/>
              </a:rPr>
              <a:t>s)×2.9979×10</a:t>
            </a:r>
            <a:r>
              <a:rPr lang="en-US" altLang="zh-CN" sz="2400" b="1" baseline="30000" dirty="0">
                <a:latin typeface="Times New Roman" panose="02020603050405020304" pitchFamily="18" charset="0"/>
                <a:ea typeface="+mn-ea"/>
                <a:cs typeface="+mn-ea"/>
              </a:rPr>
              <a:t>10 </a:t>
            </a:r>
            <a:r>
              <a:rPr lang="en-US" altLang="zh-CN" sz="2400" b="1" dirty="0">
                <a:latin typeface="Times New Roman" panose="02020603050405020304" pitchFamily="18" charset="0"/>
                <a:ea typeface="+mn-ea"/>
                <a:cs typeface="+mn-ea"/>
              </a:rPr>
              <a:t>(cm</a:t>
            </a:r>
            <a:r>
              <a:rPr lang="en-US" altLang="zh-CN" sz="2400" b="1" baseline="30000" dirty="0">
                <a:latin typeface="Times New Roman" panose="02020603050405020304" pitchFamily="18" charset="0"/>
                <a:cs typeface="+mn-ea"/>
              </a:rPr>
              <a:t> . </a:t>
            </a:r>
            <a:r>
              <a:rPr lang="en-US" altLang="zh-CN" sz="2400" b="1" dirty="0">
                <a:latin typeface="Times New Roman" panose="02020603050405020304" pitchFamily="18" charset="0"/>
                <a:ea typeface="+mn-ea"/>
                <a:cs typeface="+mn-ea"/>
              </a:rPr>
              <a:t>s</a:t>
            </a:r>
            <a:r>
              <a:rPr lang="en-US" altLang="zh-CN" sz="2400" baseline="30000" dirty="0">
                <a:latin typeface="Times New Roman" panose="02020603050405020304" pitchFamily="18" charset="0"/>
                <a:cs typeface="+mn-ea"/>
              </a:rPr>
              <a:t>-1</a:t>
            </a:r>
            <a:r>
              <a:rPr lang="en-US" altLang="zh-CN" sz="2400" b="1" dirty="0">
                <a:latin typeface="Times New Roman" panose="02020603050405020304" pitchFamily="18" charset="0"/>
                <a:ea typeface="+mn-ea"/>
                <a:cs typeface="+mn-ea"/>
              </a:rPr>
              <a:t>)×</a:t>
            </a:r>
            <a:r>
              <a:rPr lang="en-US" altLang="zh-CN" sz="2400" b="1" dirty="0">
                <a:solidFill>
                  <a:srgbClr val="FF0000"/>
                </a:solidFill>
                <a:latin typeface="Times New Roman" panose="02020603050405020304" pitchFamily="18" charset="0"/>
                <a:ea typeface="+mn-ea"/>
                <a:cs typeface="+mn-ea"/>
              </a:rPr>
              <a:t>20400cm</a:t>
            </a:r>
            <a:r>
              <a:rPr lang="en-US" altLang="zh-CN" sz="2400" b="1" baseline="30000" dirty="0">
                <a:solidFill>
                  <a:srgbClr val="FF0000"/>
                </a:solidFill>
                <a:latin typeface="Times New Roman" panose="02020603050405020304" pitchFamily="18" charset="0"/>
                <a:ea typeface="+mn-ea"/>
                <a:cs typeface="+mn-ea"/>
              </a:rPr>
              <a:t>-1</a:t>
            </a:r>
            <a:r>
              <a:rPr lang="en-US" altLang="zh-CN" sz="2400" b="1" dirty="0">
                <a:solidFill>
                  <a:schemeClr val="hlink"/>
                </a:solidFill>
                <a:latin typeface="Times New Roman" panose="02020603050405020304" pitchFamily="18" charset="0"/>
                <a:ea typeface="+mn-ea"/>
                <a:cs typeface="+mn-ea"/>
              </a:rPr>
              <a:t> </a:t>
            </a:r>
            <a:r>
              <a:rPr lang="en-US" altLang="zh-CN" sz="2400" b="1" dirty="0">
                <a:latin typeface="Times New Roman" panose="02020603050405020304" pitchFamily="18" charset="0"/>
                <a:ea typeface="+mn-ea"/>
                <a:cs typeface="+mn-ea"/>
              </a:rPr>
              <a:t>×6.02×10</a:t>
            </a:r>
            <a:r>
              <a:rPr lang="en-US" altLang="zh-CN" sz="2400" b="1" baseline="30000" dirty="0">
                <a:latin typeface="Times New Roman" panose="02020603050405020304" pitchFamily="18" charset="0"/>
                <a:ea typeface="+mn-ea"/>
                <a:cs typeface="+mn-ea"/>
              </a:rPr>
              <a:t>23</a:t>
            </a:r>
            <a:r>
              <a:rPr lang="en-US" altLang="zh-CN" sz="2400" b="1" dirty="0">
                <a:latin typeface="Times New Roman" panose="02020603050405020304" pitchFamily="18" charset="0"/>
                <a:ea typeface="+mn-ea"/>
                <a:cs typeface="+mn-ea"/>
              </a:rPr>
              <a:t>/mol</a:t>
            </a:r>
          </a:p>
          <a:p>
            <a:pPr>
              <a:spcBef>
                <a:spcPct val="50000"/>
              </a:spcBef>
              <a:buClrTx/>
              <a:buSzTx/>
              <a:buNone/>
            </a:pPr>
            <a:r>
              <a:rPr lang="en-US" altLang="zh-CN" sz="2400" b="1" dirty="0">
                <a:latin typeface="Times New Roman" panose="02020603050405020304" pitchFamily="18" charset="0"/>
                <a:ea typeface="+mn-ea"/>
                <a:cs typeface="+mn-ea"/>
              </a:rPr>
              <a:t>     =244 kJ</a:t>
            </a:r>
            <a:r>
              <a:rPr lang="en-US" altLang="zh-CN" sz="2400" b="1" baseline="30000" dirty="0">
                <a:latin typeface="Times New Roman" panose="02020603050405020304" pitchFamily="18" charset="0"/>
                <a:cs typeface="+mn-ea"/>
              </a:rPr>
              <a:t>.</a:t>
            </a:r>
            <a:r>
              <a:rPr lang="en-US" altLang="zh-CN" sz="2400" b="1" dirty="0">
                <a:latin typeface="Times New Roman" panose="02020603050405020304" pitchFamily="18" charset="0"/>
                <a:ea typeface="+mn-ea"/>
                <a:cs typeface="+mn-ea"/>
              </a:rPr>
              <a:t>mol</a:t>
            </a:r>
            <a:r>
              <a:rPr lang="en-US" altLang="zh-CN" sz="2400" baseline="30000" dirty="0">
                <a:latin typeface="Times New Roman" panose="02020603050405020304" pitchFamily="18" charset="0"/>
                <a:cs typeface="+mn-ea"/>
              </a:rPr>
              <a:t>-1</a:t>
            </a:r>
            <a:br>
              <a:rPr lang="en-US" altLang="zh-CN" sz="1800" b="1" dirty="0">
                <a:latin typeface="Times New Roman" panose="02020603050405020304" pitchFamily="18" charset="0"/>
                <a:ea typeface="+mn-ea"/>
                <a:cs typeface="+mn-ea"/>
              </a:rPr>
            </a:br>
            <a:endParaRPr lang="en-US" altLang="zh-CN" sz="2400" b="1" dirty="0">
              <a:latin typeface="Times New Roman" panose="02020603050405020304" pitchFamily="18" charset="0"/>
              <a:ea typeface="+mn-ea"/>
              <a:cs typeface="+mn-ea"/>
            </a:endParaRPr>
          </a:p>
        </p:txBody>
      </p:sp>
      <p:pic>
        <p:nvPicPr>
          <p:cNvPr id="5" name="图片 4">
            <a:extLst>
              <a:ext uri="{FF2B5EF4-FFF2-40B4-BE49-F238E27FC236}">
                <a16:creationId xmlns:a16="http://schemas.microsoft.com/office/drawing/2014/main" id="{94C788B4-4AFE-4CD1-9F31-7BAE54C5C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300" y="999125"/>
            <a:ext cx="4781550" cy="3039475"/>
          </a:xfrm>
          <a:prstGeom prst="rect">
            <a:avLst/>
          </a:prstGeom>
        </p:spPr>
      </p:pic>
    </p:spTree>
    <p:extLst>
      <p:ext uri="{BB962C8B-B14F-4D97-AF65-F5344CB8AC3E}">
        <p14:creationId xmlns:p14="http://schemas.microsoft.com/office/powerpoint/2010/main" val="27004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E9F7BA-AFB1-4AB9-8080-3A81FC9CCB43}"/>
              </a:ext>
            </a:extLst>
          </p:cNvPr>
          <p:cNvSpPr txBox="1">
            <a:spLocks noChangeArrowheads="1"/>
          </p:cNvSpPr>
          <p:nvPr/>
        </p:nvSpPr>
        <p:spPr>
          <a:xfrm>
            <a:off x="371373" y="673795"/>
            <a:ext cx="6835672" cy="168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en-US" altLang="zh-CN" sz="2800" dirty="0">
                <a:latin typeface="Times New Roman" panose="02020603050405020304" pitchFamily="18" charset="0"/>
                <a:ea typeface="+mn-ea"/>
                <a:cs typeface="+mn-ea"/>
              </a:rPr>
              <a:t>[Cu(NH</a:t>
            </a:r>
            <a:r>
              <a:rPr lang="en-US" altLang="zh-CN" sz="2800" baseline="-25000" dirty="0">
                <a:latin typeface="Times New Roman" panose="02020603050405020304" pitchFamily="18" charset="0"/>
                <a:ea typeface="+mn-ea"/>
                <a:cs typeface="+mn-ea"/>
              </a:rPr>
              <a:t>3</a:t>
            </a:r>
            <a:r>
              <a:rPr lang="en-US" altLang="zh-CN" sz="2800" dirty="0">
                <a:latin typeface="Times New Roman" panose="02020603050405020304" pitchFamily="18" charset="0"/>
                <a:ea typeface="+mn-ea"/>
                <a:cs typeface="+mn-ea"/>
              </a:rPr>
              <a:t>)</a:t>
            </a:r>
            <a:r>
              <a:rPr lang="en-US" altLang="zh-CN" sz="2800" baseline="-25000" dirty="0">
                <a:latin typeface="Times New Roman" panose="02020603050405020304" pitchFamily="18" charset="0"/>
                <a:ea typeface="+mn-ea"/>
                <a:cs typeface="+mn-ea"/>
              </a:rPr>
              <a:t>4</a:t>
            </a:r>
            <a:r>
              <a:rPr lang="en-US" altLang="zh-CN" sz="2800" dirty="0">
                <a:latin typeface="Times New Roman" panose="02020603050405020304" pitchFamily="18" charset="0"/>
                <a:ea typeface="+mn-ea"/>
                <a:cs typeface="+mn-ea"/>
              </a:rPr>
              <a:t>]</a:t>
            </a:r>
            <a:r>
              <a:rPr lang="en-US" altLang="zh-CN" sz="2800" baseline="30000" dirty="0">
                <a:latin typeface="Times New Roman" panose="02020603050405020304" pitchFamily="18" charset="0"/>
                <a:ea typeface="+mn-ea"/>
                <a:cs typeface="+mn-ea"/>
              </a:rPr>
              <a:t>2+ </a:t>
            </a:r>
            <a:r>
              <a:rPr lang="zh-CN" altLang="en-US" sz="2800" dirty="0">
                <a:solidFill>
                  <a:srgbClr val="130FB1"/>
                </a:solidFill>
                <a:latin typeface="Times New Roman" panose="02020603050405020304" pitchFamily="18" charset="0"/>
                <a:ea typeface="+mn-ea"/>
                <a:cs typeface="+mn-ea"/>
              </a:rPr>
              <a:t>蓝紫 </a:t>
            </a:r>
            <a:r>
              <a:rPr lang="zh-CN" altLang="en-US" sz="2800" dirty="0">
                <a:latin typeface="微软雅黑" panose="020B0503020204020204" pitchFamily="34" charset="-122"/>
                <a:ea typeface="微软雅黑" panose="020B0503020204020204" pitchFamily="34" charset="-122"/>
                <a:cs typeface="+mn-ea"/>
              </a:rPr>
              <a:t>→ </a:t>
            </a:r>
            <a:r>
              <a:rPr lang="en-US" altLang="zh-CN" sz="2800" dirty="0">
                <a:latin typeface="Times New Roman" panose="02020603050405020304" pitchFamily="18" charset="0"/>
                <a:ea typeface="+mn-ea"/>
                <a:cs typeface="+mn-ea"/>
              </a:rPr>
              <a:t>15100 cm</a:t>
            </a:r>
            <a:r>
              <a:rPr lang="en-US" altLang="zh-CN" sz="2800" baseline="30000" dirty="0">
                <a:latin typeface="Times New Roman" panose="02020603050405020304" pitchFamily="18" charset="0"/>
                <a:ea typeface="+mn-ea"/>
                <a:cs typeface="+mn-ea"/>
              </a:rPr>
              <a:t>-1   </a:t>
            </a:r>
            <a:r>
              <a:rPr lang="zh-CN" altLang="en-US" sz="2800" dirty="0">
                <a:solidFill>
                  <a:srgbClr val="FFC000"/>
                </a:solidFill>
                <a:latin typeface="Times New Roman" panose="02020603050405020304" pitchFamily="18" charset="0"/>
                <a:ea typeface="+mn-ea"/>
                <a:cs typeface="+mn-ea"/>
              </a:rPr>
              <a:t>橙黄</a:t>
            </a:r>
            <a:br>
              <a:rPr lang="zh-CN" altLang="en-US" sz="2800" dirty="0">
                <a:latin typeface="Times New Roman" panose="02020603050405020304" pitchFamily="18" charset="0"/>
                <a:ea typeface="+mn-ea"/>
                <a:cs typeface="+mn-ea"/>
              </a:rPr>
            </a:br>
            <a:r>
              <a:rPr lang="en-US" altLang="zh-CN" sz="2800" dirty="0">
                <a:latin typeface="Times New Roman" panose="02020603050405020304" pitchFamily="18" charset="0"/>
                <a:ea typeface="+mn-ea"/>
                <a:cs typeface="+mn-ea"/>
              </a:rPr>
              <a:t>[Cu(H</a:t>
            </a:r>
            <a:r>
              <a:rPr lang="en-US" altLang="zh-CN" sz="2800" baseline="-25000" dirty="0">
                <a:latin typeface="Times New Roman" panose="02020603050405020304" pitchFamily="18" charset="0"/>
                <a:ea typeface="+mn-ea"/>
                <a:cs typeface="+mn-ea"/>
              </a:rPr>
              <a:t>2</a:t>
            </a:r>
            <a:r>
              <a:rPr lang="en-US" altLang="zh-CN" sz="2800" dirty="0">
                <a:latin typeface="Times New Roman" panose="02020603050405020304" pitchFamily="18" charset="0"/>
                <a:ea typeface="+mn-ea"/>
                <a:cs typeface="+mn-ea"/>
              </a:rPr>
              <a:t>O)</a:t>
            </a:r>
            <a:r>
              <a:rPr lang="en-US" altLang="zh-CN" sz="2800" baseline="-25000" dirty="0">
                <a:latin typeface="Times New Roman" panose="02020603050405020304" pitchFamily="18" charset="0"/>
                <a:ea typeface="+mn-ea"/>
                <a:cs typeface="+mn-ea"/>
              </a:rPr>
              <a:t>4</a:t>
            </a:r>
            <a:r>
              <a:rPr lang="en-US" altLang="zh-CN" sz="2800" dirty="0">
                <a:latin typeface="Times New Roman" panose="02020603050405020304" pitchFamily="18" charset="0"/>
                <a:ea typeface="+mn-ea"/>
                <a:cs typeface="+mn-ea"/>
              </a:rPr>
              <a:t>]</a:t>
            </a:r>
            <a:r>
              <a:rPr lang="en-US" altLang="zh-CN" sz="2800" baseline="30000" dirty="0">
                <a:latin typeface="Times New Roman" panose="02020603050405020304" pitchFamily="18" charset="0"/>
                <a:ea typeface="+mn-ea"/>
                <a:cs typeface="+mn-ea"/>
              </a:rPr>
              <a:t>2+</a:t>
            </a:r>
            <a:r>
              <a:rPr lang="en-US" altLang="zh-CN" sz="2800" dirty="0">
                <a:latin typeface="Times New Roman" panose="02020603050405020304" pitchFamily="18" charset="0"/>
                <a:ea typeface="+mn-ea"/>
                <a:cs typeface="+mn-ea"/>
              </a:rPr>
              <a:t> </a:t>
            </a:r>
            <a:r>
              <a:rPr lang="zh-CN" altLang="en-US" sz="2800" dirty="0">
                <a:solidFill>
                  <a:srgbClr val="00B0F0"/>
                </a:solidFill>
                <a:latin typeface="Times New Roman" panose="02020603050405020304" pitchFamily="18" charset="0"/>
                <a:ea typeface="+mn-ea"/>
                <a:cs typeface="+mn-ea"/>
              </a:rPr>
              <a:t>浅蓝</a:t>
            </a:r>
            <a:r>
              <a:rPr lang="zh-CN" altLang="en-US" sz="2800" dirty="0">
                <a:latin typeface="Times New Roman" panose="02020603050405020304" pitchFamily="18" charset="0"/>
                <a:ea typeface="+mn-ea"/>
                <a:cs typeface="+mn-ea"/>
              </a:rPr>
              <a:t> </a:t>
            </a:r>
            <a:r>
              <a:rPr lang="zh-CN" altLang="en-US" sz="2800" dirty="0">
                <a:latin typeface="微软雅黑" panose="020B0503020204020204" pitchFamily="34" charset="-122"/>
                <a:ea typeface="微软雅黑" panose="020B0503020204020204" pitchFamily="34" charset="-122"/>
                <a:cs typeface="+mn-ea"/>
              </a:rPr>
              <a:t>→ </a:t>
            </a:r>
            <a:r>
              <a:rPr lang="en-US" altLang="zh-CN" sz="2800" dirty="0">
                <a:latin typeface="Times New Roman" panose="02020603050405020304" pitchFamily="18" charset="0"/>
                <a:ea typeface="+mn-ea"/>
                <a:cs typeface="+mn-ea"/>
              </a:rPr>
              <a:t>12600 cm</a:t>
            </a:r>
            <a:r>
              <a:rPr lang="en-US" altLang="zh-CN" sz="2800" baseline="30000" dirty="0">
                <a:latin typeface="Times New Roman" panose="02020603050405020304" pitchFamily="18" charset="0"/>
                <a:ea typeface="+mn-ea"/>
                <a:cs typeface="+mn-ea"/>
              </a:rPr>
              <a:t>-1   </a:t>
            </a:r>
            <a:r>
              <a:rPr lang="zh-CN" altLang="en-US" sz="2800" dirty="0">
                <a:solidFill>
                  <a:srgbClr val="BF2A01"/>
                </a:solidFill>
                <a:latin typeface="Times New Roman" panose="02020603050405020304" pitchFamily="18" charset="0"/>
                <a:ea typeface="+mn-ea"/>
                <a:cs typeface="+mn-ea"/>
              </a:rPr>
              <a:t>橙红</a:t>
            </a:r>
            <a:br>
              <a:rPr lang="zh-CN" altLang="en-US" sz="2800" dirty="0">
                <a:latin typeface="Times New Roman" panose="02020603050405020304" pitchFamily="18" charset="0"/>
                <a:ea typeface="+mn-ea"/>
                <a:cs typeface="+mn-ea"/>
              </a:rPr>
            </a:br>
            <a:endParaRPr lang="en-US" altLang="zh-CN" dirty="0">
              <a:latin typeface="Times New Roman" panose="02020603050405020304" pitchFamily="18" charset="0"/>
              <a:ea typeface="+mn-ea"/>
              <a:cs typeface="+mn-ea"/>
            </a:endParaRPr>
          </a:p>
        </p:txBody>
      </p:sp>
      <p:pic>
        <p:nvPicPr>
          <p:cNvPr id="4" name="Picture 3">
            <a:extLst>
              <a:ext uri="{FF2B5EF4-FFF2-40B4-BE49-F238E27FC236}">
                <a16:creationId xmlns:a16="http://schemas.microsoft.com/office/drawing/2014/main" id="{2CD17572-14D5-4F30-A46A-0080851AFDE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70" t="-1156" r="26555" b="4180"/>
          <a:stretch/>
        </p:blipFill>
        <p:spPr>
          <a:xfrm>
            <a:off x="7289761" y="423651"/>
            <a:ext cx="4732838" cy="4843144"/>
          </a:xfrm>
          <a:prstGeom prst="rect">
            <a:avLst/>
          </a:prstGeom>
          <a:effectLst>
            <a:outerShdw blurRad="50800" dist="38100" dir="2700000" algn="tl" rotWithShape="0">
              <a:prstClr val="black">
                <a:alpha val="40000"/>
              </a:prstClr>
            </a:outerShdw>
          </a:effectLst>
        </p:spPr>
      </p:pic>
      <p:sp>
        <p:nvSpPr>
          <p:cNvPr id="2" name="文本框 1">
            <a:extLst>
              <a:ext uri="{FF2B5EF4-FFF2-40B4-BE49-F238E27FC236}">
                <a16:creationId xmlns:a16="http://schemas.microsoft.com/office/drawing/2014/main" id="{FFECF596-8785-40F5-A6C7-673777B0C569}"/>
              </a:ext>
            </a:extLst>
          </p:cNvPr>
          <p:cNvSpPr txBox="1"/>
          <p:nvPr/>
        </p:nvSpPr>
        <p:spPr>
          <a:xfrm>
            <a:off x="460848" y="2202425"/>
            <a:ext cx="6449961" cy="1661993"/>
          </a:xfrm>
          <a:prstGeom prst="rect">
            <a:avLst/>
          </a:prstGeom>
          <a:noFill/>
        </p:spPr>
        <p:txBody>
          <a:bodyPr wrap="square" rtlCol="0">
            <a:spAutoFit/>
          </a:bodyPr>
          <a:lstStyle/>
          <a:p>
            <a:pPr>
              <a:lnSpc>
                <a:spcPct val="150000"/>
              </a:lnSpc>
            </a:pPr>
            <a:r>
              <a:rPr lang="en-US" altLang="zh-CN" sz="2800" b="1" dirty="0">
                <a:solidFill>
                  <a:srgbClr val="FF0000"/>
                </a:solidFill>
                <a:cs typeface="+mn-ea"/>
              </a:rPr>
              <a:t>Δ</a:t>
            </a:r>
            <a:r>
              <a:rPr lang="en-US" altLang="zh-CN" sz="2800" b="1" baseline="-25000" dirty="0">
                <a:solidFill>
                  <a:srgbClr val="FF0000"/>
                </a:solidFill>
                <a:cs typeface="+mn-ea"/>
              </a:rPr>
              <a:t>(NH3)  </a:t>
            </a:r>
            <a:r>
              <a:rPr lang="en-US" altLang="zh-CN" sz="2800" b="1" dirty="0">
                <a:solidFill>
                  <a:srgbClr val="FF0000"/>
                </a:solidFill>
                <a:cs typeface="+mn-ea"/>
              </a:rPr>
              <a:t>&gt;  Δ</a:t>
            </a:r>
            <a:r>
              <a:rPr lang="en-US" altLang="zh-CN" sz="2800" b="1" baseline="-25000" dirty="0">
                <a:solidFill>
                  <a:srgbClr val="FF0000"/>
                </a:solidFill>
                <a:cs typeface="+mn-ea"/>
              </a:rPr>
              <a:t>(H2O)  </a:t>
            </a:r>
          </a:p>
          <a:p>
            <a:pPr>
              <a:lnSpc>
                <a:spcPct val="150000"/>
              </a:lnSpc>
            </a:pPr>
            <a:r>
              <a:rPr lang="en-US" altLang="zh-CN" sz="2800" b="1" dirty="0">
                <a:cs typeface="+mn-ea"/>
              </a:rPr>
              <a:t>NH</a:t>
            </a:r>
            <a:r>
              <a:rPr lang="en-US" altLang="zh-CN" sz="2800" b="1" baseline="-25000" dirty="0">
                <a:cs typeface="+mn-ea"/>
              </a:rPr>
              <a:t>3</a:t>
            </a:r>
            <a:r>
              <a:rPr lang="zh-CN" altLang="en-US" sz="2800" b="1" dirty="0">
                <a:cs typeface="+mn-ea"/>
              </a:rPr>
              <a:t>是比</a:t>
            </a:r>
            <a:r>
              <a:rPr lang="en-US" altLang="zh-CN" sz="2800" b="1" dirty="0">
                <a:cs typeface="+mn-ea"/>
              </a:rPr>
              <a:t>H</a:t>
            </a:r>
            <a:r>
              <a:rPr lang="en-US" altLang="zh-CN" sz="2800" b="1" baseline="-25000" dirty="0">
                <a:cs typeface="+mn-ea"/>
              </a:rPr>
              <a:t>2</a:t>
            </a:r>
            <a:r>
              <a:rPr lang="en-US" altLang="zh-CN" sz="2800" b="1" dirty="0">
                <a:cs typeface="+mn-ea"/>
              </a:rPr>
              <a:t>O</a:t>
            </a:r>
            <a:r>
              <a:rPr lang="zh-CN" altLang="en-US" sz="2800" b="1" dirty="0">
                <a:cs typeface="+mn-ea"/>
              </a:rPr>
              <a:t>更强的配位体</a:t>
            </a:r>
            <a:endParaRPr lang="en-US" altLang="zh-CN" sz="2800" b="1" dirty="0">
              <a:cs typeface="+mn-ea"/>
            </a:endParaRPr>
          </a:p>
          <a:p>
            <a:endParaRPr lang="zh-CN" altLang="en-US" dirty="0"/>
          </a:p>
        </p:txBody>
      </p:sp>
    </p:spTree>
    <p:extLst>
      <p:ext uri="{BB962C8B-B14F-4D97-AF65-F5344CB8AC3E}">
        <p14:creationId xmlns:p14="http://schemas.microsoft.com/office/powerpoint/2010/main" val="2507812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594C109-050A-42D0-80E6-1116C2031865}"/>
              </a:ext>
            </a:extLst>
          </p:cNvPr>
          <p:cNvSpPr txBox="1">
            <a:spLocks noChangeArrowheads="1"/>
          </p:cNvSpPr>
          <p:nvPr/>
        </p:nvSpPr>
        <p:spPr>
          <a:xfrm>
            <a:off x="-200660" y="1098550"/>
            <a:ext cx="11583035" cy="3505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50000"/>
              </a:lnSpc>
              <a:buFont typeface="Wingdings" panose="05000000000000000000" pitchFamily="2" charset="2"/>
              <a:buChar char="Ø"/>
            </a:pPr>
            <a:r>
              <a:rPr lang="zh-CN" altLang="en-US" sz="2800" b="1" dirty="0">
                <a:cs typeface="+mn-ea"/>
              </a:rPr>
              <a:t>同配位体的种类有关</a:t>
            </a:r>
            <a:r>
              <a:rPr lang="en-US" altLang="zh-CN" sz="2800" b="1" dirty="0">
                <a:cs typeface="+mn-ea"/>
              </a:rPr>
              <a:t>:  </a:t>
            </a:r>
            <a:r>
              <a:rPr lang="zh-CN" altLang="en-US" sz="2800" b="1" dirty="0">
                <a:cs typeface="+mn-ea"/>
              </a:rPr>
              <a:t>碳 </a:t>
            </a:r>
            <a:r>
              <a:rPr lang="en-US" altLang="zh-CN" sz="2800" b="1" dirty="0">
                <a:cs typeface="+mn-ea"/>
              </a:rPr>
              <a:t>&gt; </a:t>
            </a:r>
            <a:r>
              <a:rPr lang="zh-CN" altLang="en-US" sz="2800" b="1" dirty="0">
                <a:cs typeface="+mn-ea"/>
              </a:rPr>
              <a:t>氮 </a:t>
            </a:r>
            <a:r>
              <a:rPr lang="en-US" altLang="zh-CN" sz="2800" b="1" dirty="0">
                <a:cs typeface="+mn-ea"/>
              </a:rPr>
              <a:t>&gt; </a:t>
            </a:r>
            <a:r>
              <a:rPr lang="zh-CN" altLang="en-US" sz="2800" b="1" dirty="0">
                <a:cs typeface="+mn-ea"/>
              </a:rPr>
              <a:t>氧 </a:t>
            </a:r>
            <a:r>
              <a:rPr lang="en-US" altLang="zh-CN" sz="2800" b="1" dirty="0">
                <a:cs typeface="+mn-ea"/>
              </a:rPr>
              <a:t>&gt; </a:t>
            </a:r>
            <a:r>
              <a:rPr lang="zh-CN" altLang="en-US" sz="2800" b="1" dirty="0">
                <a:cs typeface="+mn-ea"/>
              </a:rPr>
              <a:t>卤素</a:t>
            </a:r>
          </a:p>
          <a:p>
            <a:pPr marL="914400" lvl="2" indent="0">
              <a:lnSpc>
                <a:spcPct val="150000"/>
              </a:lnSpc>
              <a:buFont typeface="Wingdings" panose="05000000000000000000" pitchFamily="2" charset="2"/>
              <a:buNone/>
            </a:pPr>
            <a:r>
              <a:rPr lang="zh-CN" altLang="en-US" sz="2400" b="1" dirty="0">
                <a:solidFill>
                  <a:srgbClr val="FF0000"/>
                </a:solidFill>
                <a:latin typeface="Times New Roman" panose="02020603050405020304" pitchFamily="18" charset="0"/>
                <a:cs typeface="+mn-ea"/>
              </a:rPr>
              <a:t>光化学顺序</a:t>
            </a:r>
            <a:r>
              <a:rPr lang="en-US" altLang="zh-CN" sz="2400" b="1" dirty="0">
                <a:latin typeface="Times New Roman" panose="02020603050405020304" pitchFamily="18" charset="0"/>
                <a:cs typeface="+mn-ea"/>
              </a:rPr>
              <a:t>:  </a:t>
            </a:r>
            <a:r>
              <a:rPr lang="en-US" altLang="zh-CN" sz="2400" b="1" dirty="0">
                <a:solidFill>
                  <a:srgbClr val="FF0000"/>
                </a:solidFill>
                <a:latin typeface="Times New Roman" panose="02020603050405020304" pitchFamily="18" charset="0"/>
                <a:cs typeface="+mn-ea"/>
              </a:rPr>
              <a:t>C</a:t>
            </a:r>
            <a:r>
              <a:rPr lang="en-US" altLang="zh-CN" sz="2400" b="1" dirty="0">
                <a:latin typeface="Times New Roman" panose="02020603050405020304" pitchFamily="18" charset="0"/>
                <a:cs typeface="+mn-ea"/>
              </a:rPr>
              <a:t>N</a:t>
            </a:r>
            <a:r>
              <a:rPr lang="en-US" altLang="zh-CN" sz="2400" b="1" baseline="30000" dirty="0">
                <a:latin typeface="Times New Roman" panose="02020603050405020304" pitchFamily="18" charset="0"/>
                <a:cs typeface="+mn-ea"/>
              </a:rPr>
              <a:t>-</a:t>
            </a:r>
            <a:r>
              <a:rPr lang="en-US" altLang="zh-CN" sz="2400" b="1" dirty="0">
                <a:latin typeface="Times New Roman" panose="02020603050405020304" pitchFamily="18" charset="0"/>
                <a:cs typeface="+mn-ea"/>
              </a:rPr>
              <a:t>(1.5~ 3.0) &gt; -</a:t>
            </a:r>
            <a:r>
              <a:rPr lang="en-US" altLang="zh-CN" sz="2400" b="1" dirty="0">
                <a:solidFill>
                  <a:srgbClr val="FF0000"/>
                </a:solidFill>
                <a:latin typeface="Times New Roman" panose="02020603050405020304" pitchFamily="18" charset="0"/>
                <a:cs typeface="+mn-ea"/>
              </a:rPr>
              <a:t>N</a:t>
            </a:r>
            <a:r>
              <a:rPr lang="en-US" altLang="zh-CN" sz="2400" b="1" dirty="0">
                <a:latin typeface="Times New Roman" panose="02020603050405020304" pitchFamily="18" charset="0"/>
                <a:cs typeface="+mn-ea"/>
              </a:rPr>
              <a:t>O</a:t>
            </a:r>
            <a:r>
              <a:rPr lang="en-US" altLang="zh-CN" sz="2400" b="1" baseline="-25000" dirty="0">
                <a:latin typeface="Times New Roman" panose="02020603050405020304" pitchFamily="18" charset="0"/>
                <a:cs typeface="+mn-ea"/>
              </a:rPr>
              <a:t>2</a:t>
            </a:r>
            <a:r>
              <a:rPr lang="en-US" altLang="zh-CN" sz="2400" b="1" dirty="0">
                <a:latin typeface="Times New Roman" panose="02020603050405020304" pitchFamily="18" charset="0"/>
                <a:cs typeface="+mn-ea"/>
              </a:rPr>
              <a:t> &gt;SO</a:t>
            </a:r>
            <a:r>
              <a:rPr lang="en-US" altLang="zh-CN" sz="2400" b="1" baseline="-25000" dirty="0">
                <a:latin typeface="Times New Roman" panose="02020603050405020304" pitchFamily="18" charset="0"/>
                <a:cs typeface="+mn-ea"/>
              </a:rPr>
              <a:t>3</a:t>
            </a:r>
            <a:r>
              <a:rPr lang="en-US" altLang="zh-CN" sz="2400" b="1" baseline="30000" dirty="0">
                <a:latin typeface="Times New Roman" panose="02020603050405020304" pitchFamily="18" charset="0"/>
                <a:cs typeface="+mn-ea"/>
              </a:rPr>
              <a:t>2-</a:t>
            </a:r>
            <a:r>
              <a:rPr lang="en-US" altLang="zh-CN" sz="2400" b="1" dirty="0">
                <a:latin typeface="Times New Roman" panose="02020603050405020304" pitchFamily="18" charset="0"/>
                <a:cs typeface="+mn-ea"/>
              </a:rPr>
              <a:t> &gt; </a:t>
            </a:r>
            <a:r>
              <a:rPr lang="en-US" altLang="zh-CN" sz="2400" b="1" dirty="0" err="1">
                <a:latin typeface="Times New Roman" panose="02020603050405020304" pitchFamily="18" charset="0"/>
                <a:cs typeface="+mn-ea"/>
              </a:rPr>
              <a:t>en</a:t>
            </a:r>
            <a:r>
              <a:rPr lang="en-US" altLang="zh-CN" sz="2400" b="1" dirty="0">
                <a:latin typeface="Times New Roman" panose="02020603050405020304" pitchFamily="18" charset="0"/>
                <a:cs typeface="+mn-ea"/>
              </a:rPr>
              <a:t> &gt; NH</a:t>
            </a:r>
            <a:r>
              <a:rPr lang="en-US" altLang="zh-CN" sz="2400" b="1" baseline="-25000" dirty="0">
                <a:latin typeface="Times New Roman" panose="02020603050405020304" pitchFamily="18" charset="0"/>
                <a:cs typeface="+mn-ea"/>
              </a:rPr>
              <a:t>3</a:t>
            </a:r>
            <a:r>
              <a:rPr lang="en-US" altLang="zh-CN" sz="2400" b="1" dirty="0">
                <a:latin typeface="Times New Roman" panose="02020603050405020304" pitchFamily="18" charset="0"/>
                <a:cs typeface="+mn-ea"/>
              </a:rPr>
              <a:t> &gt; EDTA</a:t>
            </a:r>
            <a:r>
              <a:rPr lang="en-US" altLang="zh-CN" sz="2400" b="1" baseline="30000" dirty="0">
                <a:latin typeface="Times New Roman" panose="02020603050405020304" pitchFamily="18" charset="0"/>
                <a:cs typeface="+mn-ea"/>
              </a:rPr>
              <a:t>4-</a:t>
            </a:r>
            <a:r>
              <a:rPr lang="en-US" altLang="zh-CN" sz="2400" b="1" dirty="0">
                <a:latin typeface="Times New Roman" panose="02020603050405020304" pitchFamily="18" charset="0"/>
                <a:cs typeface="+mn-ea"/>
              </a:rPr>
              <a:t> &gt; -</a:t>
            </a:r>
            <a:r>
              <a:rPr lang="en-US" altLang="zh-CN" sz="2400" b="1" dirty="0">
                <a:solidFill>
                  <a:srgbClr val="FF0000"/>
                </a:solidFill>
                <a:latin typeface="Times New Roman" panose="02020603050405020304" pitchFamily="18" charset="0"/>
                <a:cs typeface="+mn-ea"/>
              </a:rPr>
              <a:t>N</a:t>
            </a:r>
            <a:r>
              <a:rPr lang="en-US" altLang="zh-CN" sz="2400" b="1" dirty="0">
                <a:latin typeface="Times New Roman" panose="02020603050405020304" pitchFamily="18" charset="0"/>
                <a:cs typeface="+mn-ea"/>
              </a:rPr>
              <a:t>CS</a:t>
            </a:r>
            <a:r>
              <a:rPr lang="en-US" altLang="zh-CN" sz="2400" b="1" baseline="30000" dirty="0">
                <a:latin typeface="Times New Roman" panose="02020603050405020304" pitchFamily="18" charset="0"/>
                <a:cs typeface="+mn-ea"/>
              </a:rPr>
              <a:t>-</a:t>
            </a:r>
            <a:r>
              <a:rPr lang="en-US" altLang="zh-CN" sz="2400" b="1" dirty="0">
                <a:latin typeface="Times New Roman" panose="02020603050405020304" pitchFamily="18" charset="0"/>
                <a:cs typeface="+mn-ea"/>
              </a:rPr>
              <a:t> &gt; </a:t>
            </a:r>
          </a:p>
          <a:p>
            <a:pPr marL="914400" lvl="2" indent="0">
              <a:lnSpc>
                <a:spcPct val="150000"/>
              </a:lnSpc>
              <a:buFont typeface="Wingdings" panose="05000000000000000000" pitchFamily="2" charset="2"/>
              <a:buNone/>
            </a:pPr>
            <a:r>
              <a:rPr lang="en-US" altLang="zh-CN" sz="2400" b="1" dirty="0">
                <a:solidFill>
                  <a:srgbClr val="CC3300"/>
                </a:solidFill>
                <a:latin typeface="Times New Roman" panose="02020603050405020304" pitchFamily="18" charset="0"/>
                <a:cs typeface="+mn-ea"/>
              </a:rPr>
              <a:t>H</a:t>
            </a:r>
            <a:r>
              <a:rPr lang="en-US" altLang="zh-CN" sz="2400" b="1" baseline="-25000" dirty="0">
                <a:solidFill>
                  <a:srgbClr val="CC3300"/>
                </a:solidFill>
                <a:latin typeface="Times New Roman" panose="02020603050405020304" pitchFamily="18" charset="0"/>
                <a:cs typeface="+mn-ea"/>
              </a:rPr>
              <a:t>2</a:t>
            </a:r>
            <a:r>
              <a:rPr lang="en-US" altLang="zh-CN" sz="2400" b="1" dirty="0">
                <a:solidFill>
                  <a:srgbClr val="CC3300"/>
                </a:solidFill>
                <a:latin typeface="Times New Roman" panose="02020603050405020304" pitchFamily="18" charset="0"/>
                <a:cs typeface="+mn-ea"/>
              </a:rPr>
              <a:t>O (1.0)</a:t>
            </a:r>
            <a:r>
              <a:rPr lang="en-US" altLang="zh-CN" sz="2400" b="1" dirty="0">
                <a:latin typeface="Times New Roman" panose="02020603050405020304" pitchFamily="18" charset="0"/>
                <a:cs typeface="+mn-ea"/>
              </a:rPr>
              <a:t> &gt;  C</a:t>
            </a:r>
            <a:r>
              <a:rPr lang="en-US" altLang="zh-CN" sz="2400" b="1" baseline="-25000" dirty="0">
                <a:latin typeface="Times New Roman" panose="02020603050405020304" pitchFamily="18" charset="0"/>
                <a:cs typeface="+mn-ea"/>
              </a:rPr>
              <a:t>2</a:t>
            </a:r>
            <a:r>
              <a:rPr lang="en-US" altLang="zh-CN" sz="2400" b="1" dirty="0">
                <a:solidFill>
                  <a:srgbClr val="FF0000"/>
                </a:solidFill>
                <a:latin typeface="Times New Roman" panose="02020603050405020304" pitchFamily="18" charset="0"/>
                <a:cs typeface="+mn-ea"/>
              </a:rPr>
              <a:t>O</a:t>
            </a:r>
            <a:r>
              <a:rPr lang="en-US" altLang="zh-CN" sz="2400" b="1" baseline="-25000" dirty="0">
                <a:latin typeface="Times New Roman" panose="02020603050405020304" pitchFamily="18" charset="0"/>
                <a:cs typeface="+mn-ea"/>
              </a:rPr>
              <a:t>4</a:t>
            </a:r>
            <a:r>
              <a:rPr lang="en-US" altLang="zh-CN" sz="2400" b="1" baseline="30000" dirty="0">
                <a:latin typeface="Times New Roman" panose="02020603050405020304" pitchFamily="18" charset="0"/>
                <a:cs typeface="+mn-ea"/>
              </a:rPr>
              <a:t>2-</a:t>
            </a:r>
            <a:r>
              <a:rPr lang="en-US" altLang="zh-CN" sz="2400" b="1" dirty="0">
                <a:latin typeface="Times New Roman" panose="02020603050405020304" pitchFamily="18" charset="0"/>
                <a:cs typeface="+mn-ea"/>
              </a:rPr>
              <a:t> &gt; -</a:t>
            </a:r>
            <a:r>
              <a:rPr lang="en-US" altLang="zh-CN" sz="2400" b="1" dirty="0">
                <a:solidFill>
                  <a:srgbClr val="FF0000"/>
                </a:solidFill>
                <a:latin typeface="Times New Roman" panose="02020603050405020304" pitchFamily="18" charset="0"/>
                <a:cs typeface="+mn-ea"/>
              </a:rPr>
              <a:t>O</a:t>
            </a:r>
            <a:r>
              <a:rPr lang="en-US" altLang="zh-CN" sz="2400" b="1" dirty="0">
                <a:latin typeface="Times New Roman" panose="02020603050405020304" pitchFamily="18" charset="0"/>
                <a:cs typeface="+mn-ea"/>
              </a:rPr>
              <a:t>-N=O- , </a:t>
            </a:r>
            <a:r>
              <a:rPr lang="en-US" altLang="zh-CN" sz="2400" b="1" dirty="0">
                <a:solidFill>
                  <a:srgbClr val="FF0000"/>
                </a:solidFill>
                <a:latin typeface="Times New Roman" panose="02020603050405020304" pitchFamily="18" charset="0"/>
                <a:cs typeface="+mn-ea"/>
              </a:rPr>
              <a:t>O</a:t>
            </a:r>
            <a:r>
              <a:rPr lang="en-US" altLang="zh-CN" sz="2400" b="1" dirty="0">
                <a:latin typeface="Times New Roman" panose="02020603050405020304" pitchFamily="18" charset="0"/>
                <a:cs typeface="+mn-ea"/>
              </a:rPr>
              <a:t>H</a:t>
            </a:r>
            <a:r>
              <a:rPr lang="en-US" altLang="zh-CN" sz="2400" b="1" baseline="30000" dirty="0">
                <a:latin typeface="Times New Roman" panose="02020603050405020304" pitchFamily="18" charset="0"/>
                <a:cs typeface="+mn-ea"/>
              </a:rPr>
              <a:t>-</a:t>
            </a:r>
            <a:r>
              <a:rPr lang="en-US" altLang="zh-CN" sz="2400" b="1" dirty="0">
                <a:latin typeface="Times New Roman" panose="02020603050405020304" pitchFamily="18" charset="0"/>
                <a:cs typeface="+mn-ea"/>
              </a:rPr>
              <a:t> &gt; F</a:t>
            </a:r>
            <a:r>
              <a:rPr lang="en-US" altLang="zh-CN" sz="2400" b="1" baseline="30000" dirty="0">
                <a:latin typeface="Times New Roman" panose="02020603050405020304" pitchFamily="18" charset="0"/>
                <a:cs typeface="+mn-ea"/>
              </a:rPr>
              <a:t>-</a:t>
            </a:r>
            <a:r>
              <a:rPr lang="en-US" altLang="zh-CN" sz="2400" b="1" dirty="0">
                <a:latin typeface="Times New Roman" panose="02020603050405020304" pitchFamily="18" charset="0"/>
                <a:cs typeface="+mn-ea"/>
              </a:rPr>
              <a:t> (0.9) &gt; -</a:t>
            </a:r>
            <a:r>
              <a:rPr lang="en-US" altLang="zh-CN" sz="2400" b="1" dirty="0">
                <a:solidFill>
                  <a:srgbClr val="FF0000"/>
                </a:solidFill>
                <a:latin typeface="Times New Roman" panose="02020603050405020304" pitchFamily="18" charset="0"/>
                <a:cs typeface="+mn-ea"/>
              </a:rPr>
              <a:t>S</a:t>
            </a:r>
            <a:r>
              <a:rPr lang="en-US" altLang="zh-CN" sz="2400" b="1" dirty="0">
                <a:latin typeface="Times New Roman" panose="02020603050405020304" pitchFamily="18" charset="0"/>
                <a:cs typeface="+mn-ea"/>
              </a:rPr>
              <a:t>CN</a:t>
            </a:r>
            <a:r>
              <a:rPr lang="en-US" altLang="zh-CN" sz="2400" b="1" baseline="30000" dirty="0">
                <a:latin typeface="Times New Roman" panose="02020603050405020304" pitchFamily="18" charset="0"/>
                <a:cs typeface="+mn-ea"/>
              </a:rPr>
              <a:t>-</a:t>
            </a:r>
            <a:r>
              <a:rPr lang="en-US" altLang="zh-CN" sz="2400" b="1" dirty="0">
                <a:latin typeface="Times New Roman" panose="02020603050405020304" pitchFamily="18" charset="0"/>
                <a:cs typeface="+mn-ea"/>
              </a:rPr>
              <a:t>&gt; Cl</a:t>
            </a:r>
            <a:r>
              <a:rPr lang="en-US" altLang="zh-CN" sz="2400" b="1" baseline="30000" dirty="0">
                <a:latin typeface="Times New Roman" panose="02020603050405020304" pitchFamily="18" charset="0"/>
                <a:cs typeface="+mn-ea"/>
              </a:rPr>
              <a:t>-</a:t>
            </a:r>
            <a:r>
              <a:rPr lang="en-US" altLang="zh-CN" sz="2400" b="1" dirty="0">
                <a:latin typeface="Times New Roman" panose="02020603050405020304" pitchFamily="18" charset="0"/>
                <a:cs typeface="+mn-ea"/>
              </a:rPr>
              <a:t> (0.8) &gt; Br </a:t>
            </a:r>
            <a:r>
              <a:rPr lang="en-US" altLang="zh-CN" sz="2400" b="1" baseline="30000" dirty="0">
                <a:latin typeface="Times New Roman" panose="02020603050405020304" pitchFamily="18" charset="0"/>
                <a:cs typeface="+mn-ea"/>
              </a:rPr>
              <a:t>-</a:t>
            </a:r>
            <a:r>
              <a:rPr lang="en-US" altLang="zh-CN" sz="2400" b="1" dirty="0">
                <a:latin typeface="Times New Roman" panose="02020603050405020304" pitchFamily="18" charset="0"/>
                <a:cs typeface="+mn-ea"/>
              </a:rPr>
              <a:t>(0.76) &gt;I</a:t>
            </a:r>
            <a:r>
              <a:rPr lang="en-US" altLang="zh-CN" sz="2400" b="1" baseline="30000" dirty="0">
                <a:latin typeface="Times New Roman" panose="02020603050405020304" pitchFamily="18" charset="0"/>
                <a:cs typeface="+mn-ea"/>
              </a:rPr>
              <a:t>-</a:t>
            </a:r>
          </a:p>
          <a:p>
            <a:endParaRPr lang="zh-CN" altLang="en-US" sz="2400" b="1" dirty="0">
              <a:latin typeface="Times New Roman" panose="02020603050405020304" pitchFamily="18" charset="0"/>
              <a:cs typeface="+mn-ea"/>
            </a:endParaRPr>
          </a:p>
        </p:txBody>
      </p:sp>
      <p:sp>
        <p:nvSpPr>
          <p:cNvPr id="5" name="标题 1">
            <a:extLst>
              <a:ext uri="{FF2B5EF4-FFF2-40B4-BE49-F238E27FC236}">
                <a16:creationId xmlns:a16="http://schemas.microsoft.com/office/drawing/2014/main" id="{5B1B0AD1-8966-4D4E-8410-94B3C73FB538}"/>
              </a:ext>
            </a:extLst>
          </p:cNvPr>
          <p:cNvSpPr>
            <a:spLocks noGrp="1"/>
          </p:cNvSpPr>
          <p:nvPr>
            <p:ph type="title"/>
          </p:nvPr>
        </p:nvSpPr>
        <p:spPr>
          <a:xfrm>
            <a:off x="419100" y="599440"/>
            <a:ext cx="10515600" cy="499110"/>
          </a:xfrm>
        </p:spPr>
        <p:txBody>
          <a:bodyPr/>
          <a:lstStyle/>
          <a:p>
            <a:r>
              <a:rPr lang="zh-CN" altLang="en-US" dirty="0"/>
              <a:t>分裂能</a:t>
            </a:r>
            <a:r>
              <a:rPr lang="el-GR" altLang="zh-CN" dirty="0"/>
              <a:t>Δ</a:t>
            </a:r>
            <a:r>
              <a:rPr lang="zh-CN" altLang="en-US" dirty="0"/>
              <a:t>的</a:t>
            </a:r>
            <a:r>
              <a:rPr lang="zh-CN" altLang="en-US" dirty="0">
                <a:cs typeface="+mn-ea"/>
              </a:rPr>
              <a:t>影响因素</a:t>
            </a:r>
            <a:br>
              <a:rPr lang="zh-CN" altLang="en-US" dirty="0">
                <a:cs typeface="+mn-ea"/>
              </a:rPr>
            </a:br>
            <a:endParaRPr lang="zh-CN" altLang="en-US" dirty="0"/>
          </a:p>
        </p:txBody>
      </p:sp>
    </p:spTree>
    <p:extLst>
      <p:ext uri="{BB962C8B-B14F-4D97-AF65-F5344CB8AC3E}">
        <p14:creationId xmlns:p14="http://schemas.microsoft.com/office/powerpoint/2010/main" val="3382866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2BFA4E-D155-4F16-878D-859BC7683498}"/>
              </a:ext>
            </a:extLst>
          </p:cNvPr>
          <p:cNvSpPr>
            <a:spLocks noGrp="1"/>
          </p:cNvSpPr>
          <p:nvPr>
            <p:ph type="title"/>
          </p:nvPr>
        </p:nvSpPr>
        <p:spPr>
          <a:xfrm>
            <a:off x="0" y="313689"/>
            <a:ext cx="12192000" cy="720657"/>
          </a:xfrm>
          <a:solidFill>
            <a:schemeClr val="tx1"/>
          </a:solidFill>
        </p:spPr>
        <p:txBody>
          <a:bodyPr/>
          <a:lstStyle/>
          <a:p>
            <a:r>
              <a:rPr lang="en-US" altLang="zh-CN" sz="3600" dirty="0">
                <a:solidFill>
                  <a:schemeClr val="bg1"/>
                </a:solidFill>
                <a:latin typeface="Times New Roman" panose="02020603050405020304" pitchFamily="18" charset="0"/>
                <a:cs typeface="+mn-ea"/>
              </a:rPr>
              <a:t>      1-1 </a:t>
            </a:r>
            <a:r>
              <a:rPr lang="zh-CN" altLang="en-US" sz="3600" dirty="0">
                <a:solidFill>
                  <a:schemeClr val="bg1"/>
                </a:solidFill>
                <a:cs typeface="+mn-ea"/>
              </a:rPr>
              <a:t>定义和组成</a:t>
            </a:r>
            <a:endParaRPr lang="zh-CN" altLang="en-US" sz="3600" dirty="0">
              <a:solidFill>
                <a:schemeClr val="bg1"/>
              </a:solidFill>
            </a:endParaRPr>
          </a:p>
        </p:txBody>
      </p:sp>
      <p:sp>
        <p:nvSpPr>
          <p:cNvPr id="3" name="Rectangle 2">
            <a:extLst>
              <a:ext uri="{FF2B5EF4-FFF2-40B4-BE49-F238E27FC236}">
                <a16:creationId xmlns:a16="http://schemas.microsoft.com/office/drawing/2014/main" id="{96A96833-22AE-4C14-9144-A128820BC44F}"/>
              </a:ext>
            </a:extLst>
          </p:cNvPr>
          <p:cNvSpPr txBox="1">
            <a:spLocks noChangeArrowheads="1"/>
          </p:cNvSpPr>
          <p:nvPr/>
        </p:nvSpPr>
        <p:spPr>
          <a:xfrm>
            <a:off x="1524000" y="609600"/>
            <a:ext cx="7793038"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4800" dirty="0">
              <a:ea typeface="+mn-ea"/>
              <a:cs typeface="+mn-ea"/>
            </a:endParaRPr>
          </a:p>
        </p:txBody>
      </p:sp>
      <p:sp>
        <p:nvSpPr>
          <p:cNvPr id="4" name="Rectangle 3">
            <a:extLst>
              <a:ext uri="{FF2B5EF4-FFF2-40B4-BE49-F238E27FC236}">
                <a16:creationId xmlns:a16="http://schemas.microsoft.com/office/drawing/2014/main" id="{2E9F2191-99AE-4827-9409-2F8DA528526B}"/>
              </a:ext>
            </a:extLst>
          </p:cNvPr>
          <p:cNvSpPr txBox="1">
            <a:spLocks noChangeArrowheads="1"/>
          </p:cNvSpPr>
          <p:nvPr/>
        </p:nvSpPr>
        <p:spPr>
          <a:xfrm>
            <a:off x="370840" y="2294170"/>
            <a:ext cx="11065984"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0"/>
              </a:spcBef>
              <a:buFont typeface="Wingdings" panose="05000000000000000000" pitchFamily="2" charset="2"/>
              <a:buNone/>
            </a:pPr>
            <a:r>
              <a:rPr lang="zh-CN" altLang="en-US" sz="3600" b="1" dirty="0">
                <a:latin typeface="Times New Roman" panose="02020603050405020304" pitchFamily="18" charset="0"/>
                <a:cs typeface="+mn-ea"/>
              </a:rPr>
              <a:t>中心体</a:t>
            </a:r>
            <a:r>
              <a:rPr lang="en-US" altLang="zh-CN" sz="3600" b="1" dirty="0">
                <a:latin typeface="Times New Roman" panose="02020603050405020304" pitchFamily="18" charset="0"/>
                <a:cs typeface="+mn-ea"/>
              </a:rPr>
              <a:t>M</a:t>
            </a:r>
            <a:r>
              <a:rPr lang="zh-CN" altLang="en-US" sz="3600" b="1" dirty="0">
                <a:latin typeface="Times New Roman" panose="02020603050405020304" pitchFamily="18" charset="0"/>
                <a:cs typeface="+mn-ea"/>
              </a:rPr>
              <a:t>与配位体</a:t>
            </a:r>
            <a:r>
              <a:rPr lang="en-US" altLang="zh-CN" sz="3600" b="1" dirty="0">
                <a:latin typeface="Times New Roman" panose="02020603050405020304" pitchFamily="18" charset="0"/>
                <a:cs typeface="+mn-ea"/>
              </a:rPr>
              <a:t>L</a:t>
            </a:r>
            <a:r>
              <a:rPr lang="zh-CN" altLang="en-US" sz="3600" b="1" dirty="0">
                <a:latin typeface="Times New Roman" panose="02020603050405020304" pitchFamily="18" charset="0"/>
                <a:cs typeface="+mn-ea"/>
              </a:rPr>
              <a:t>以配位键结合，形成</a:t>
            </a:r>
            <a:r>
              <a:rPr lang="zh-CN" altLang="en-US" sz="3600" b="1" dirty="0">
                <a:solidFill>
                  <a:srgbClr val="FF0000"/>
                </a:solidFill>
                <a:latin typeface="Times New Roman" panose="02020603050405020304" pitchFamily="18" charset="0"/>
                <a:cs typeface="+mn-ea"/>
              </a:rPr>
              <a:t>具有一定组成和空间结构</a:t>
            </a:r>
            <a:r>
              <a:rPr lang="zh-CN" altLang="en-US" sz="3600" b="1" dirty="0">
                <a:latin typeface="Times New Roman" panose="02020603050405020304" pitchFamily="18" charset="0"/>
                <a:cs typeface="+mn-ea"/>
              </a:rPr>
              <a:t>的</a:t>
            </a:r>
            <a:r>
              <a:rPr lang="zh-CN" altLang="en-US" sz="3600" b="1" dirty="0">
                <a:solidFill>
                  <a:srgbClr val="FF0000"/>
                </a:solidFill>
                <a:latin typeface="Times New Roman" panose="02020603050405020304" pitchFamily="18" charset="0"/>
                <a:cs typeface="+mn-ea"/>
              </a:rPr>
              <a:t>配位单元</a:t>
            </a:r>
            <a:r>
              <a:rPr lang="en-US" altLang="zh-CN" sz="3600" b="1" dirty="0" err="1">
                <a:solidFill>
                  <a:srgbClr val="FF0000"/>
                </a:solidFill>
                <a:latin typeface="Times New Roman" panose="02020603050405020304" pitchFamily="18" charset="0"/>
                <a:cs typeface="+mn-ea"/>
              </a:rPr>
              <a:t>ML</a:t>
            </a:r>
            <a:r>
              <a:rPr lang="en-US" altLang="zh-CN" sz="3600" b="1" baseline="-25000" dirty="0" err="1">
                <a:solidFill>
                  <a:srgbClr val="FF0000"/>
                </a:solidFill>
                <a:latin typeface="Times New Roman" panose="02020603050405020304" pitchFamily="18" charset="0"/>
                <a:cs typeface="+mn-ea"/>
              </a:rPr>
              <a:t>n</a:t>
            </a:r>
            <a:r>
              <a:rPr lang="zh-CN" altLang="en-US" sz="3600" b="1" dirty="0">
                <a:latin typeface="Times New Roman" panose="02020603050405020304" pitchFamily="18" charset="0"/>
                <a:cs typeface="+mn-ea"/>
              </a:rPr>
              <a:t>，叫配位化合物。</a:t>
            </a:r>
            <a:endParaRPr lang="zh-CN" altLang="en-US" sz="3600" dirty="0">
              <a:latin typeface="Times New Roman" panose="02020603050405020304" pitchFamily="18" charset="0"/>
              <a:cs typeface="+mn-ea"/>
            </a:endParaRPr>
          </a:p>
          <a:p>
            <a:pPr marL="0" indent="0" algn="just">
              <a:lnSpc>
                <a:spcPct val="150000"/>
              </a:lnSpc>
              <a:spcBef>
                <a:spcPts val="0"/>
              </a:spcBef>
              <a:buFont typeface="Wingdings" panose="05000000000000000000" pitchFamily="2" charset="2"/>
              <a:buNone/>
            </a:pPr>
            <a:endParaRPr lang="zh-CN" altLang="en-US" dirty="0">
              <a:cs typeface="+mn-ea"/>
            </a:endParaRPr>
          </a:p>
        </p:txBody>
      </p:sp>
      <p:sp>
        <p:nvSpPr>
          <p:cNvPr id="5" name="Text Box 6">
            <a:extLst>
              <a:ext uri="{FF2B5EF4-FFF2-40B4-BE49-F238E27FC236}">
                <a16:creationId xmlns:a16="http://schemas.microsoft.com/office/drawing/2014/main" id="{D004E881-8E60-4D57-8FA8-37A69C8B9042}"/>
              </a:ext>
            </a:extLst>
          </p:cNvPr>
          <p:cNvSpPr txBox="1">
            <a:spLocks noChangeArrowheads="1"/>
          </p:cNvSpPr>
          <p:nvPr/>
        </p:nvSpPr>
        <p:spPr bwMode="auto">
          <a:xfrm>
            <a:off x="370839" y="1238555"/>
            <a:ext cx="88141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b="1" dirty="0">
                <a:latin typeface="Times New Roman" panose="02020603050405020304" pitchFamily="18" charset="0"/>
                <a:ea typeface="+mn-ea"/>
                <a:cs typeface="+mn-ea"/>
              </a:rPr>
              <a:t>[Ag(</a:t>
            </a:r>
            <a:r>
              <a:rPr lang="en-US" altLang="zh-CN" b="1" dirty="0">
                <a:solidFill>
                  <a:srgbClr val="FF0000"/>
                </a:solidFill>
                <a:latin typeface="Times New Roman" panose="02020603050405020304" pitchFamily="18" charset="0"/>
                <a:ea typeface="+mn-ea"/>
                <a:cs typeface="+mn-ea"/>
              </a:rPr>
              <a:t>N</a:t>
            </a:r>
            <a:r>
              <a:rPr lang="en-US" altLang="zh-CN" b="1" dirty="0">
                <a:latin typeface="Times New Roman" panose="02020603050405020304" pitchFamily="18" charset="0"/>
                <a:ea typeface="+mn-ea"/>
                <a:cs typeface="+mn-ea"/>
              </a:rPr>
              <a:t>H</a:t>
            </a:r>
            <a:r>
              <a:rPr lang="en-US" altLang="zh-CN" b="1" baseline="-25000" dirty="0">
                <a:latin typeface="Times New Roman" panose="02020603050405020304" pitchFamily="18" charset="0"/>
                <a:ea typeface="+mn-ea"/>
                <a:cs typeface="+mn-ea"/>
              </a:rPr>
              <a:t>3</a:t>
            </a:r>
            <a:r>
              <a:rPr lang="en-US" altLang="zh-CN" b="1" dirty="0">
                <a:latin typeface="Times New Roman" panose="02020603050405020304" pitchFamily="18" charset="0"/>
                <a:ea typeface="+mn-ea"/>
                <a:cs typeface="+mn-ea"/>
              </a:rPr>
              <a:t>)</a:t>
            </a:r>
            <a:r>
              <a:rPr lang="en-US" altLang="zh-CN" b="1" baseline="-25000" dirty="0">
                <a:latin typeface="Times New Roman" panose="02020603050405020304" pitchFamily="18" charset="0"/>
                <a:ea typeface="+mn-ea"/>
                <a:cs typeface="+mn-ea"/>
              </a:rPr>
              <a:t>2</a:t>
            </a:r>
            <a:r>
              <a:rPr lang="en-US" altLang="zh-CN" b="1" dirty="0">
                <a:latin typeface="Times New Roman" panose="02020603050405020304" pitchFamily="18" charset="0"/>
                <a:ea typeface="+mn-ea"/>
                <a:cs typeface="+mn-ea"/>
              </a:rPr>
              <a:t>]</a:t>
            </a:r>
            <a:r>
              <a:rPr lang="en-US" altLang="zh-CN" b="1" baseline="30000" dirty="0">
                <a:latin typeface="Times New Roman" panose="02020603050405020304" pitchFamily="18" charset="0"/>
                <a:ea typeface="+mn-ea"/>
                <a:cs typeface="+mn-ea"/>
              </a:rPr>
              <a:t>+</a:t>
            </a:r>
            <a:r>
              <a:rPr lang="en-US" altLang="zh-CN" b="1" dirty="0">
                <a:latin typeface="Times New Roman" panose="02020603050405020304" pitchFamily="18" charset="0"/>
                <a:ea typeface="+mn-ea"/>
                <a:cs typeface="+mn-ea"/>
              </a:rPr>
              <a:t>        [Fe(</a:t>
            </a:r>
            <a:r>
              <a:rPr lang="en-US" altLang="zh-CN" b="1" dirty="0">
                <a:solidFill>
                  <a:srgbClr val="FF0000"/>
                </a:solidFill>
                <a:latin typeface="Times New Roman" panose="02020603050405020304" pitchFamily="18" charset="0"/>
                <a:ea typeface="+mn-ea"/>
                <a:cs typeface="+mn-ea"/>
              </a:rPr>
              <a:t>S</a:t>
            </a:r>
            <a:r>
              <a:rPr lang="en-US" altLang="zh-CN" b="1" dirty="0">
                <a:latin typeface="Times New Roman" panose="02020603050405020304" pitchFamily="18" charset="0"/>
                <a:ea typeface="+mn-ea"/>
                <a:cs typeface="+mn-ea"/>
              </a:rPr>
              <a:t>CN)</a:t>
            </a:r>
            <a:r>
              <a:rPr lang="en-US" altLang="zh-CN" b="1" baseline="-30000" dirty="0">
                <a:latin typeface="Times New Roman" panose="02020603050405020304" pitchFamily="18" charset="0"/>
                <a:ea typeface="+mn-ea"/>
                <a:cs typeface="+mn-ea"/>
              </a:rPr>
              <a:t>6</a:t>
            </a:r>
            <a:r>
              <a:rPr lang="en-US" altLang="zh-CN" b="1" dirty="0">
                <a:latin typeface="Times New Roman" panose="02020603050405020304" pitchFamily="18" charset="0"/>
                <a:ea typeface="+mn-ea"/>
                <a:cs typeface="+mn-ea"/>
              </a:rPr>
              <a:t> ]</a:t>
            </a:r>
            <a:r>
              <a:rPr lang="en-US" altLang="zh-CN" b="1" baseline="30000" dirty="0">
                <a:latin typeface="Times New Roman" panose="02020603050405020304" pitchFamily="18" charset="0"/>
                <a:ea typeface="+mn-ea"/>
                <a:cs typeface="+mn-ea"/>
              </a:rPr>
              <a:t>3-</a:t>
            </a:r>
            <a:r>
              <a:rPr lang="en-US" altLang="zh-CN" b="1" dirty="0">
                <a:latin typeface="Times New Roman" panose="02020603050405020304" pitchFamily="18" charset="0"/>
                <a:ea typeface="+mn-ea"/>
                <a:cs typeface="+mn-ea"/>
              </a:rPr>
              <a:t>          [Fe(</a:t>
            </a:r>
            <a:r>
              <a:rPr lang="en-US" altLang="zh-CN" b="1" dirty="0">
                <a:solidFill>
                  <a:srgbClr val="FF0000"/>
                </a:solidFill>
                <a:latin typeface="Times New Roman" panose="02020603050405020304" pitchFamily="18" charset="0"/>
                <a:ea typeface="+mn-ea"/>
                <a:cs typeface="+mn-ea"/>
              </a:rPr>
              <a:t>C</a:t>
            </a:r>
            <a:r>
              <a:rPr lang="en-US" altLang="zh-CN" b="1" dirty="0">
                <a:latin typeface="Times New Roman" panose="02020603050405020304" pitchFamily="18" charset="0"/>
                <a:ea typeface="+mn-ea"/>
                <a:cs typeface="+mn-ea"/>
              </a:rPr>
              <a:t>O)</a:t>
            </a:r>
            <a:r>
              <a:rPr lang="en-US" altLang="zh-CN" b="1" baseline="-25000" dirty="0">
                <a:latin typeface="Times New Roman" panose="02020603050405020304" pitchFamily="18" charset="0"/>
                <a:ea typeface="+mn-ea"/>
                <a:cs typeface="+mn-ea"/>
              </a:rPr>
              <a:t>5</a:t>
            </a:r>
            <a:r>
              <a:rPr lang="en-US" altLang="zh-CN" b="1" dirty="0">
                <a:latin typeface="Times New Roman" panose="02020603050405020304" pitchFamily="18" charset="0"/>
                <a:ea typeface="+mn-ea"/>
                <a:cs typeface="+mn-ea"/>
              </a:rPr>
              <a:t>]</a:t>
            </a:r>
          </a:p>
        </p:txBody>
      </p:sp>
      <p:sp>
        <p:nvSpPr>
          <p:cNvPr id="6" name="灯片编号占位符 5">
            <a:extLst>
              <a:ext uri="{FF2B5EF4-FFF2-40B4-BE49-F238E27FC236}">
                <a16:creationId xmlns:a16="http://schemas.microsoft.com/office/drawing/2014/main" id="{CD15E22D-9B7D-4245-9E53-DB414F870937}"/>
              </a:ext>
            </a:extLst>
          </p:cNvPr>
          <p:cNvSpPr>
            <a:spLocks noGrp="1"/>
          </p:cNvSpPr>
          <p:nvPr>
            <p:ph type="sldNum" sz="quarter" idx="12"/>
          </p:nvPr>
        </p:nvSpPr>
        <p:spPr/>
        <p:txBody>
          <a:bodyPr/>
          <a:lstStyle/>
          <a:p>
            <a:fld id="{25F43C6C-6CC1-4831-8DEA-3206EFFA1157}" type="slidenum">
              <a:rPr lang="zh-CN" altLang="en-US" smtClean="0"/>
              <a:t>6</a:t>
            </a:fld>
            <a:endParaRPr lang="zh-CN" altLang="en-US"/>
          </a:p>
        </p:txBody>
      </p:sp>
    </p:spTree>
    <p:extLst>
      <p:ext uri="{BB962C8B-B14F-4D97-AF65-F5344CB8AC3E}">
        <p14:creationId xmlns:p14="http://schemas.microsoft.com/office/powerpoint/2010/main" val="7316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4E8A0-A692-44CB-AD38-06ACA05727A7}"/>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674812" y="402766"/>
            <a:ext cx="58324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D47606DE-066E-4048-BE83-F6A31067C96B}"/>
              </a:ext>
            </a:extLst>
          </p:cNvPr>
          <p:cNvSpPr txBox="1">
            <a:spLocks noChangeArrowheads="1"/>
          </p:cNvSpPr>
          <p:nvPr/>
        </p:nvSpPr>
        <p:spPr bwMode="auto">
          <a:xfrm>
            <a:off x="989012" y="5675794"/>
            <a:ext cx="7885112" cy="86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50000"/>
              </a:spcBef>
              <a:buClrTx/>
              <a:buSzTx/>
              <a:buFontTx/>
              <a:buNone/>
            </a:pPr>
            <a:r>
              <a:rPr lang="en-US" altLang="zh-CN" sz="1800" dirty="0">
                <a:solidFill>
                  <a:schemeClr val="folHlink"/>
                </a:solidFill>
                <a:ea typeface="+mn-ea"/>
                <a:cs typeface="+mn-ea"/>
              </a:rPr>
              <a:t>Figure 10-6  Possible electron arrangements in the split 3d orbitals in an octahedral complex of Co3+ (electron configuration 3d6) </a:t>
            </a:r>
          </a:p>
        </p:txBody>
      </p:sp>
      <p:sp>
        <p:nvSpPr>
          <p:cNvPr id="2" name="矩形 1">
            <a:extLst>
              <a:ext uri="{FF2B5EF4-FFF2-40B4-BE49-F238E27FC236}">
                <a16:creationId xmlns:a16="http://schemas.microsoft.com/office/drawing/2014/main" id="{8FE07B6F-79E4-4E5A-8AA9-80769CC39DC2}"/>
              </a:ext>
            </a:extLst>
          </p:cNvPr>
          <p:cNvSpPr/>
          <p:nvPr/>
        </p:nvSpPr>
        <p:spPr>
          <a:xfrm>
            <a:off x="8314370" y="4168142"/>
            <a:ext cx="2544286" cy="584775"/>
          </a:xfrm>
          <a:prstGeom prst="rect">
            <a:avLst/>
          </a:prstGeom>
        </p:spPr>
        <p:txBody>
          <a:bodyPr wrap="none">
            <a:spAutoFit/>
          </a:bodyPr>
          <a:lstStyle/>
          <a:p>
            <a:r>
              <a:rPr lang="zh-CN" altLang="en-US" sz="3200" b="1" dirty="0">
                <a:latin typeface="Times New Roman" panose="02020603050405020304" pitchFamily="18" charset="0"/>
                <a:cs typeface="+mn-ea"/>
              </a:rPr>
              <a:t>弱场   高自旋</a:t>
            </a:r>
            <a:endParaRPr lang="zh-CN" altLang="en-US" sz="3200" dirty="0"/>
          </a:p>
        </p:txBody>
      </p:sp>
      <p:sp>
        <p:nvSpPr>
          <p:cNvPr id="5" name="矩形 4">
            <a:extLst>
              <a:ext uri="{FF2B5EF4-FFF2-40B4-BE49-F238E27FC236}">
                <a16:creationId xmlns:a16="http://schemas.microsoft.com/office/drawing/2014/main" id="{9BC0B1B0-5834-42DC-BDF8-9235AFBC2473}"/>
              </a:ext>
            </a:extLst>
          </p:cNvPr>
          <p:cNvSpPr/>
          <p:nvPr/>
        </p:nvSpPr>
        <p:spPr>
          <a:xfrm>
            <a:off x="8314370" y="1529834"/>
            <a:ext cx="2544286" cy="584775"/>
          </a:xfrm>
          <a:prstGeom prst="rect">
            <a:avLst/>
          </a:prstGeom>
        </p:spPr>
        <p:txBody>
          <a:bodyPr wrap="square">
            <a:spAutoFit/>
          </a:bodyPr>
          <a:lstStyle/>
          <a:p>
            <a:r>
              <a:rPr lang="zh-CN" altLang="en-US" sz="3200" b="1" dirty="0">
                <a:latin typeface="Times New Roman" panose="02020603050405020304" pitchFamily="18" charset="0"/>
                <a:cs typeface="+mn-ea"/>
              </a:rPr>
              <a:t>强场</a:t>
            </a:r>
            <a:r>
              <a:rPr lang="en-US" altLang="zh-CN" sz="3200" b="1" dirty="0">
                <a:latin typeface="Times New Roman" panose="02020603050405020304" pitchFamily="18" charset="0"/>
                <a:cs typeface="+mn-ea"/>
              </a:rPr>
              <a:t>   </a:t>
            </a:r>
            <a:r>
              <a:rPr lang="zh-CN" altLang="en-US" sz="3200" b="1" dirty="0">
                <a:latin typeface="Times New Roman" panose="02020603050405020304" pitchFamily="18" charset="0"/>
                <a:cs typeface="+mn-ea"/>
              </a:rPr>
              <a:t>低自旋</a:t>
            </a:r>
            <a:endParaRPr lang="zh-CN" altLang="en-US" sz="3200" dirty="0"/>
          </a:p>
        </p:txBody>
      </p:sp>
      <p:sp>
        <p:nvSpPr>
          <p:cNvPr id="6" name="文本框 5">
            <a:extLst>
              <a:ext uri="{FF2B5EF4-FFF2-40B4-BE49-F238E27FC236}">
                <a16:creationId xmlns:a16="http://schemas.microsoft.com/office/drawing/2014/main" id="{3CA50655-D868-44B7-9980-6E8F1F5F0872}"/>
              </a:ext>
            </a:extLst>
          </p:cNvPr>
          <p:cNvSpPr txBox="1"/>
          <p:nvPr/>
        </p:nvSpPr>
        <p:spPr>
          <a:xfrm>
            <a:off x="8183301" y="402766"/>
            <a:ext cx="3067291" cy="707886"/>
          </a:xfrm>
          <a:prstGeom prst="rect">
            <a:avLst/>
          </a:prstGeom>
          <a:noFill/>
        </p:spPr>
        <p:txBody>
          <a:bodyPr wrap="square" rtlCol="0">
            <a:spAutoFit/>
          </a:bodyPr>
          <a:lstStyle/>
          <a:p>
            <a:r>
              <a:rPr lang="en-US" altLang="zh-CN" sz="4000" dirty="0"/>
              <a:t>d</a:t>
            </a:r>
            <a:r>
              <a:rPr lang="en-US" altLang="zh-CN" sz="4000" baseline="30000" dirty="0"/>
              <a:t>4</a:t>
            </a:r>
            <a:r>
              <a:rPr lang="en-US" altLang="zh-CN" sz="4000" dirty="0"/>
              <a:t>   d</a:t>
            </a:r>
            <a:r>
              <a:rPr lang="en-US" altLang="zh-CN" sz="4000" baseline="30000" dirty="0"/>
              <a:t>5</a:t>
            </a:r>
            <a:r>
              <a:rPr lang="en-US" altLang="zh-CN" sz="4000" dirty="0"/>
              <a:t>  d</a:t>
            </a:r>
            <a:r>
              <a:rPr lang="en-US" altLang="zh-CN" sz="4000" baseline="30000" dirty="0"/>
              <a:t>6</a:t>
            </a:r>
            <a:r>
              <a:rPr lang="en-US" altLang="zh-CN" sz="4000" dirty="0"/>
              <a:t>  d</a:t>
            </a:r>
            <a:r>
              <a:rPr lang="en-US" altLang="zh-CN" sz="4000" baseline="30000" dirty="0"/>
              <a:t>7</a:t>
            </a:r>
            <a:r>
              <a:rPr lang="en-US" altLang="zh-CN" sz="4000" dirty="0"/>
              <a:t> </a:t>
            </a:r>
            <a:endParaRPr lang="zh-CN" altLang="en-US" sz="4000" dirty="0"/>
          </a:p>
        </p:txBody>
      </p:sp>
    </p:spTree>
    <p:extLst>
      <p:ext uri="{BB962C8B-B14F-4D97-AF65-F5344CB8AC3E}">
        <p14:creationId xmlns:p14="http://schemas.microsoft.com/office/powerpoint/2010/main" val="41944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7CE592-9276-4145-AE6A-F35795FDF083}"/>
              </a:ext>
            </a:extLst>
          </p:cNvPr>
          <p:cNvSpPr>
            <a:spLocks noGrp="1"/>
          </p:cNvSpPr>
          <p:nvPr>
            <p:ph type="title"/>
          </p:nvPr>
        </p:nvSpPr>
        <p:spPr/>
        <p:txBody>
          <a:bodyPr/>
          <a:lstStyle/>
          <a:p>
            <a:r>
              <a:rPr lang="zh-CN" altLang="en-US" dirty="0"/>
              <a:t>影响分裂能 </a:t>
            </a:r>
            <a:r>
              <a:rPr lang="en-US" altLang="zh-CN" dirty="0"/>
              <a:t>Δ </a:t>
            </a:r>
            <a:r>
              <a:rPr lang="zh-CN" altLang="en-US" dirty="0"/>
              <a:t>的因素：</a:t>
            </a:r>
          </a:p>
        </p:txBody>
      </p:sp>
      <p:sp>
        <p:nvSpPr>
          <p:cNvPr id="3" name="Rectangle 2">
            <a:extLst>
              <a:ext uri="{FF2B5EF4-FFF2-40B4-BE49-F238E27FC236}">
                <a16:creationId xmlns:a16="http://schemas.microsoft.com/office/drawing/2014/main" id="{EA765E3F-8D0C-49C1-AD4F-373937D2A82C}"/>
              </a:ext>
            </a:extLst>
          </p:cNvPr>
          <p:cNvSpPr txBox="1">
            <a:spLocks noChangeArrowheads="1"/>
          </p:cNvSpPr>
          <p:nvPr/>
        </p:nvSpPr>
        <p:spPr>
          <a:xfrm>
            <a:off x="370840" y="899001"/>
            <a:ext cx="9288463" cy="499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2" indent="-342900">
              <a:lnSpc>
                <a:spcPct val="100000"/>
              </a:lnSpc>
              <a:spcBef>
                <a:spcPts val="0"/>
              </a:spcBef>
              <a:buSzPct val="80000"/>
              <a:buFont typeface="Wingdings" panose="05000000000000000000" pitchFamily="2" charset="2"/>
              <a:buChar char="Ø"/>
            </a:pPr>
            <a:r>
              <a:rPr lang="zh-CN" altLang="en-US" sz="2400" b="1" dirty="0">
                <a:cs typeface="+mn-ea"/>
              </a:rPr>
              <a:t>同配位体的种类有关</a:t>
            </a:r>
            <a:r>
              <a:rPr lang="en-US" altLang="zh-CN" sz="2400" b="1" dirty="0">
                <a:cs typeface="+mn-ea"/>
              </a:rPr>
              <a:t>: </a:t>
            </a:r>
            <a:r>
              <a:rPr lang="zh-CN" altLang="en-US" sz="2400" b="1" dirty="0">
                <a:cs typeface="+mn-ea"/>
              </a:rPr>
              <a:t>碳 </a:t>
            </a:r>
            <a:r>
              <a:rPr lang="en-US" altLang="zh-CN" sz="2400" b="1" dirty="0">
                <a:cs typeface="+mn-ea"/>
              </a:rPr>
              <a:t>&gt; </a:t>
            </a:r>
            <a:r>
              <a:rPr lang="zh-CN" altLang="en-US" sz="2400" b="1" dirty="0">
                <a:cs typeface="+mn-ea"/>
              </a:rPr>
              <a:t>氮 </a:t>
            </a:r>
            <a:r>
              <a:rPr lang="en-US" altLang="zh-CN" sz="2400" b="1" dirty="0">
                <a:cs typeface="+mn-ea"/>
              </a:rPr>
              <a:t>&gt; </a:t>
            </a:r>
            <a:r>
              <a:rPr lang="zh-CN" altLang="en-US" sz="2400" b="1" dirty="0">
                <a:cs typeface="+mn-ea"/>
              </a:rPr>
              <a:t>氧 </a:t>
            </a:r>
            <a:r>
              <a:rPr lang="en-US" altLang="zh-CN" sz="2400" b="1" dirty="0">
                <a:cs typeface="+mn-ea"/>
              </a:rPr>
              <a:t>&gt; </a:t>
            </a:r>
            <a:r>
              <a:rPr lang="zh-CN" altLang="en-US" sz="2400" b="1" dirty="0">
                <a:cs typeface="+mn-ea"/>
              </a:rPr>
              <a:t>卤素</a:t>
            </a:r>
          </a:p>
          <a:p>
            <a:pPr marL="0" indent="0">
              <a:lnSpc>
                <a:spcPct val="100000"/>
              </a:lnSpc>
              <a:spcBef>
                <a:spcPts val="0"/>
              </a:spcBef>
              <a:buNone/>
            </a:pPr>
            <a:endParaRPr lang="zh-CN" altLang="en-US" sz="2400" b="1" dirty="0">
              <a:latin typeface="Times New Roman" panose="02020603050405020304" pitchFamily="18" charset="0"/>
              <a:cs typeface="+mn-ea"/>
            </a:endParaRPr>
          </a:p>
        </p:txBody>
      </p:sp>
      <p:sp>
        <p:nvSpPr>
          <p:cNvPr id="4" name="Text Box 3">
            <a:extLst>
              <a:ext uri="{FF2B5EF4-FFF2-40B4-BE49-F238E27FC236}">
                <a16:creationId xmlns:a16="http://schemas.microsoft.com/office/drawing/2014/main" id="{44E0CFA3-E1AC-4672-8F81-1090AD90D330}"/>
              </a:ext>
            </a:extLst>
          </p:cNvPr>
          <p:cNvSpPr txBox="1">
            <a:spLocks noChangeArrowheads="1"/>
          </p:cNvSpPr>
          <p:nvPr/>
        </p:nvSpPr>
        <p:spPr bwMode="auto">
          <a:xfrm>
            <a:off x="370840" y="3765132"/>
            <a:ext cx="9887585" cy="197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342900" indent="-342900">
              <a:lnSpc>
                <a:spcPct val="150000"/>
              </a:lnSpc>
              <a:spcBef>
                <a:spcPct val="50000"/>
              </a:spcBef>
              <a:buSzTx/>
              <a:buFont typeface="Wingdings" panose="05000000000000000000" pitchFamily="2" charset="2"/>
              <a:buChar char="Ø"/>
            </a:pPr>
            <a:r>
              <a:rPr lang="zh-CN" altLang="en-US" sz="2400" b="1" dirty="0">
                <a:latin typeface="Times New Roman" panose="02020603050405020304" pitchFamily="18" charset="0"/>
                <a:ea typeface="+mn-ea"/>
                <a:cs typeface="+mn-ea"/>
              </a:rPr>
              <a:t>中心离子</a:t>
            </a:r>
            <a:r>
              <a:rPr lang="en-US" altLang="zh-CN" sz="2400" b="1" dirty="0">
                <a:latin typeface="Times New Roman" panose="02020603050405020304" pitchFamily="18" charset="0"/>
                <a:ea typeface="+mn-ea"/>
                <a:cs typeface="+mn-ea"/>
              </a:rPr>
              <a:t>d</a:t>
            </a:r>
            <a:r>
              <a:rPr lang="zh-CN" altLang="en-US" sz="2400" b="1" dirty="0">
                <a:latin typeface="Times New Roman" panose="02020603050405020304" pitchFamily="18" charset="0"/>
                <a:ea typeface="+mn-ea"/>
                <a:cs typeface="+mn-ea"/>
              </a:rPr>
              <a:t>轨道的主量子数</a:t>
            </a:r>
            <a:r>
              <a:rPr lang="en-US" altLang="zh-CN" sz="2400" b="1" i="1" dirty="0">
                <a:latin typeface="Times New Roman" panose="02020603050405020304" pitchFamily="18" charset="0"/>
                <a:ea typeface="+mn-ea"/>
                <a:cs typeface="+mn-ea"/>
              </a:rPr>
              <a:t>n</a:t>
            </a:r>
            <a:r>
              <a:rPr lang="en-US" altLang="zh-CN" sz="2400" b="1" dirty="0">
                <a:latin typeface="Times New Roman" panose="02020603050405020304" pitchFamily="18" charset="0"/>
                <a:ea typeface="+mn-ea"/>
                <a:cs typeface="+mn-ea"/>
              </a:rPr>
              <a:t> </a:t>
            </a:r>
            <a:r>
              <a:rPr lang="zh-CN" altLang="en-US" sz="2400" b="1" dirty="0">
                <a:latin typeface="Times New Roman" panose="02020603050405020304" pitchFamily="18" charset="0"/>
                <a:ea typeface="+mn-ea"/>
                <a:cs typeface="+mn-ea"/>
              </a:rPr>
              <a:t>越大</a:t>
            </a:r>
            <a:r>
              <a:rPr lang="zh-CN" altLang="en-US" sz="2400" b="1" dirty="0">
                <a:latin typeface="+mn-lt"/>
                <a:ea typeface="+mj-ea"/>
                <a:cs typeface="+mn-ea"/>
              </a:rPr>
              <a:t>，</a:t>
            </a:r>
            <a:r>
              <a:rPr lang="en-US" altLang="zh-CN" sz="2400" b="1" dirty="0">
                <a:solidFill>
                  <a:schemeClr val="hlink"/>
                </a:solidFill>
                <a:latin typeface="+mn-lt"/>
                <a:ea typeface="+mj-ea"/>
                <a:cs typeface="+mn-ea"/>
              </a:rPr>
              <a:t> Δ</a:t>
            </a:r>
            <a:r>
              <a:rPr lang="zh-CN" altLang="en-US" sz="2400" b="1" dirty="0">
                <a:solidFill>
                  <a:schemeClr val="hlink"/>
                </a:solidFill>
                <a:latin typeface="+mn-lt"/>
                <a:ea typeface="+mj-ea"/>
                <a:cs typeface="+mn-ea"/>
              </a:rPr>
              <a:t>越大</a:t>
            </a:r>
            <a:br>
              <a:rPr lang="en-US" altLang="zh-CN" sz="2800" b="1" dirty="0">
                <a:latin typeface="Times New Roman" panose="02020603050405020304" pitchFamily="18" charset="0"/>
                <a:ea typeface="+mn-ea"/>
                <a:cs typeface="+mn-ea"/>
              </a:rPr>
            </a:br>
            <a:r>
              <a:rPr lang="zh-CN" altLang="en-US" sz="2000" b="1" dirty="0">
                <a:latin typeface="Times New Roman" panose="02020603050405020304" pitchFamily="18" charset="0"/>
                <a:ea typeface="+mn-ea"/>
                <a:cs typeface="+mn-ea"/>
              </a:rPr>
              <a:t>同族过渡金属相同电荷的离子，在配体相同时，</a:t>
            </a:r>
            <a:r>
              <a:rPr lang="en-US" altLang="zh-CN" sz="2000" b="1" dirty="0">
                <a:latin typeface="Times New Roman" panose="02020603050405020304" pitchFamily="18" charset="0"/>
                <a:ea typeface="+mn-ea"/>
                <a:cs typeface="+mn-ea"/>
              </a:rPr>
              <a:t>Δ</a:t>
            </a:r>
            <a:r>
              <a:rPr lang="zh-CN" altLang="en-US" sz="2000" b="1" dirty="0">
                <a:latin typeface="Times New Roman" panose="02020603050405020304" pitchFamily="18" charset="0"/>
                <a:ea typeface="+mn-ea"/>
                <a:cs typeface="+mn-ea"/>
              </a:rPr>
              <a:t>的顺序一般为：</a:t>
            </a:r>
            <a:r>
              <a:rPr lang="en-US" altLang="zh-CN" sz="2000" b="1" dirty="0">
                <a:latin typeface="Times New Roman" panose="02020603050405020304" pitchFamily="18" charset="0"/>
                <a:ea typeface="+mn-ea"/>
                <a:cs typeface="+mn-ea"/>
              </a:rPr>
              <a:t>3d &lt; 4d &lt; 5d</a:t>
            </a:r>
            <a:br>
              <a:rPr lang="en-US" altLang="zh-CN" sz="2000" b="1" dirty="0">
                <a:latin typeface="Times New Roman" panose="02020603050405020304" pitchFamily="18" charset="0"/>
                <a:ea typeface="+mn-ea"/>
                <a:cs typeface="+mn-ea"/>
              </a:rPr>
            </a:br>
            <a:r>
              <a:rPr lang="en-US" altLang="zh-CN" sz="2000" b="1" dirty="0">
                <a:latin typeface="Times New Roman" panose="02020603050405020304" pitchFamily="18" charset="0"/>
                <a:ea typeface="+mn-ea"/>
                <a:cs typeface="+mn-ea"/>
              </a:rPr>
              <a:t>[CrCl</a:t>
            </a:r>
            <a:r>
              <a:rPr lang="en-US" altLang="zh-CN" sz="2000" b="1" baseline="-25000" dirty="0">
                <a:latin typeface="Times New Roman" panose="02020603050405020304" pitchFamily="18" charset="0"/>
                <a:ea typeface="+mn-ea"/>
                <a:cs typeface="+mn-ea"/>
              </a:rPr>
              <a:t>6</a:t>
            </a:r>
            <a:r>
              <a:rPr lang="en-US" altLang="zh-CN" sz="2000" b="1" dirty="0">
                <a:latin typeface="Times New Roman" panose="02020603050405020304" pitchFamily="18" charset="0"/>
                <a:ea typeface="+mn-ea"/>
                <a:cs typeface="+mn-ea"/>
              </a:rPr>
              <a:t>]</a:t>
            </a:r>
            <a:r>
              <a:rPr lang="en-US" altLang="zh-CN" sz="2000" b="1" baseline="30000" dirty="0">
                <a:latin typeface="Times New Roman" panose="02020603050405020304" pitchFamily="18" charset="0"/>
                <a:ea typeface="+mn-ea"/>
                <a:cs typeface="+mn-ea"/>
              </a:rPr>
              <a:t>3-</a:t>
            </a:r>
            <a:r>
              <a:rPr lang="en-US" altLang="zh-CN" sz="2000" b="1" dirty="0">
                <a:latin typeface="Times New Roman" panose="02020603050405020304" pitchFamily="18" charset="0"/>
                <a:ea typeface="+mn-ea"/>
                <a:cs typeface="+mn-ea"/>
              </a:rPr>
              <a:t> (</a:t>
            </a:r>
            <a:r>
              <a:rPr lang="en-US" altLang="zh-CN" sz="2000" b="1" dirty="0" err="1">
                <a:latin typeface="Times New Roman" panose="02020603050405020304" pitchFamily="18" charset="0"/>
                <a:ea typeface="+mn-ea"/>
                <a:cs typeface="+mn-ea"/>
              </a:rPr>
              <a:t>Δ</a:t>
            </a:r>
            <a:r>
              <a:rPr lang="en-US" altLang="zh-CN" sz="2000" b="1" baseline="-25000" dirty="0" err="1">
                <a:latin typeface="Times New Roman" panose="02020603050405020304" pitchFamily="18" charset="0"/>
                <a:ea typeface="+mn-ea"/>
                <a:cs typeface="+mn-ea"/>
              </a:rPr>
              <a:t>o</a:t>
            </a:r>
            <a:r>
              <a:rPr lang="en-US" altLang="zh-CN" sz="2000" b="1" dirty="0">
                <a:latin typeface="Times New Roman" panose="02020603050405020304" pitchFamily="18" charset="0"/>
                <a:ea typeface="+mn-ea"/>
                <a:cs typeface="+mn-ea"/>
              </a:rPr>
              <a:t> = 13600cm</a:t>
            </a:r>
            <a:r>
              <a:rPr lang="en-US" altLang="zh-CN" sz="2000" b="1" baseline="30000" dirty="0">
                <a:latin typeface="Times New Roman" panose="02020603050405020304" pitchFamily="18" charset="0"/>
                <a:ea typeface="+mn-ea"/>
                <a:cs typeface="+mn-ea"/>
              </a:rPr>
              <a:t>-1</a:t>
            </a:r>
            <a:r>
              <a:rPr lang="en-US" altLang="zh-CN" sz="2000" b="1" dirty="0">
                <a:latin typeface="Times New Roman" panose="02020603050405020304" pitchFamily="18" charset="0"/>
                <a:ea typeface="+mn-ea"/>
                <a:cs typeface="+mn-ea"/>
              </a:rPr>
              <a:t>) &lt; [MoCl</a:t>
            </a:r>
            <a:r>
              <a:rPr lang="en-US" altLang="zh-CN" sz="2000" b="1" baseline="-25000" dirty="0">
                <a:latin typeface="Times New Roman" panose="02020603050405020304" pitchFamily="18" charset="0"/>
                <a:ea typeface="+mn-ea"/>
                <a:cs typeface="+mn-ea"/>
              </a:rPr>
              <a:t>6</a:t>
            </a:r>
            <a:r>
              <a:rPr lang="en-US" altLang="zh-CN" sz="2000" b="1" dirty="0">
                <a:latin typeface="Times New Roman" panose="02020603050405020304" pitchFamily="18" charset="0"/>
                <a:ea typeface="+mn-ea"/>
                <a:cs typeface="+mn-ea"/>
              </a:rPr>
              <a:t>]</a:t>
            </a:r>
            <a:r>
              <a:rPr lang="en-US" altLang="zh-CN" sz="2000" b="1" baseline="30000" dirty="0">
                <a:latin typeface="Times New Roman" panose="02020603050405020304" pitchFamily="18" charset="0"/>
                <a:ea typeface="+mn-ea"/>
                <a:cs typeface="+mn-ea"/>
              </a:rPr>
              <a:t>3-</a:t>
            </a:r>
            <a:r>
              <a:rPr lang="en-US" altLang="zh-CN" sz="2000" b="1" dirty="0">
                <a:latin typeface="Times New Roman" panose="02020603050405020304" pitchFamily="18" charset="0"/>
                <a:ea typeface="+mn-ea"/>
                <a:cs typeface="+mn-ea"/>
              </a:rPr>
              <a:t> (</a:t>
            </a:r>
            <a:r>
              <a:rPr lang="en-US" altLang="zh-CN" sz="2000" b="1" dirty="0" err="1">
                <a:latin typeface="Times New Roman" panose="02020603050405020304" pitchFamily="18" charset="0"/>
                <a:ea typeface="+mn-ea"/>
                <a:cs typeface="+mn-ea"/>
              </a:rPr>
              <a:t>Δ</a:t>
            </a:r>
            <a:r>
              <a:rPr lang="en-US" altLang="zh-CN" sz="2000" b="1" baseline="-25000" dirty="0" err="1">
                <a:latin typeface="Times New Roman" panose="02020603050405020304" pitchFamily="18" charset="0"/>
                <a:ea typeface="+mn-ea"/>
                <a:cs typeface="+mn-ea"/>
              </a:rPr>
              <a:t>o</a:t>
            </a:r>
            <a:r>
              <a:rPr lang="en-US" altLang="zh-CN" sz="2000" b="1" dirty="0">
                <a:latin typeface="Times New Roman" panose="02020603050405020304" pitchFamily="18" charset="0"/>
                <a:ea typeface="+mn-ea"/>
                <a:cs typeface="+mn-ea"/>
              </a:rPr>
              <a:t> = 19200cm</a:t>
            </a:r>
            <a:r>
              <a:rPr lang="en-US" altLang="zh-CN" sz="2000" b="1" baseline="30000" dirty="0">
                <a:latin typeface="Times New Roman" panose="02020603050405020304" pitchFamily="18" charset="0"/>
                <a:ea typeface="+mn-ea"/>
                <a:cs typeface="+mn-ea"/>
              </a:rPr>
              <a:t>-1</a:t>
            </a:r>
            <a:r>
              <a:rPr lang="en-US" altLang="zh-CN" sz="2000" b="1" dirty="0">
                <a:latin typeface="Times New Roman" panose="02020603050405020304" pitchFamily="18" charset="0"/>
                <a:ea typeface="+mn-ea"/>
                <a:cs typeface="+mn-ea"/>
              </a:rPr>
              <a:t>)</a:t>
            </a:r>
            <a:br>
              <a:rPr lang="en-US" altLang="zh-CN" sz="2000" b="1" dirty="0">
                <a:latin typeface="Times New Roman" panose="02020603050405020304" pitchFamily="18" charset="0"/>
                <a:ea typeface="+mn-ea"/>
                <a:cs typeface="+mn-ea"/>
              </a:rPr>
            </a:br>
            <a:r>
              <a:rPr lang="en-US" altLang="zh-CN" sz="2000" b="1" dirty="0">
                <a:latin typeface="Times New Roman" panose="02020603050405020304" pitchFamily="18" charset="0"/>
                <a:ea typeface="+mn-ea"/>
                <a:cs typeface="+mn-ea"/>
              </a:rPr>
              <a:t>[RhCl</a:t>
            </a:r>
            <a:r>
              <a:rPr lang="en-US" altLang="zh-CN" sz="2000" b="1" baseline="-25000" dirty="0">
                <a:latin typeface="Times New Roman" panose="02020603050405020304" pitchFamily="18" charset="0"/>
                <a:ea typeface="+mn-ea"/>
                <a:cs typeface="+mn-ea"/>
              </a:rPr>
              <a:t>6</a:t>
            </a:r>
            <a:r>
              <a:rPr lang="en-US" altLang="zh-CN" sz="2000" b="1" dirty="0">
                <a:latin typeface="Times New Roman" panose="02020603050405020304" pitchFamily="18" charset="0"/>
                <a:ea typeface="+mn-ea"/>
                <a:cs typeface="+mn-ea"/>
              </a:rPr>
              <a:t>]</a:t>
            </a:r>
            <a:r>
              <a:rPr lang="en-US" altLang="zh-CN" sz="2000" b="1" baseline="30000" dirty="0">
                <a:latin typeface="Times New Roman" panose="02020603050405020304" pitchFamily="18" charset="0"/>
                <a:ea typeface="+mn-ea"/>
                <a:cs typeface="+mn-ea"/>
              </a:rPr>
              <a:t>3-</a:t>
            </a:r>
            <a:r>
              <a:rPr lang="en-US" altLang="zh-CN" sz="2000" b="1" dirty="0">
                <a:latin typeface="Times New Roman" panose="02020603050405020304" pitchFamily="18" charset="0"/>
                <a:ea typeface="+mn-ea"/>
                <a:cs typeface="+mn-ea"/>
              </a:rPr>
              <a:t> (</a:t>
            </a:r>
            <a:r>
              <a:rPr lang="en-US" altLang="zh-CN" sz="2000" b="1" dirty="0" err="1">
                <a:latin typeface="Times New Roman" panose="02020603050405020304" pitchFamily="18" charset="0"/>
                <a:ea typeface="+mn-ea"/>
                <a:cs typeface="+mn-ea"/>
              </a:rPr>
              <a:t>Δ</a:t>
            </a:r>
            <a:r>
              <a:rPr lang="en-US" altLang="zh-CN" sz="2000" b="1" baseline="-25000" dirty="0" err="1">
                <a:latin typeface="Times New Roman" panose="02020603050405020304" pitchFamily="18" charset="0"/>
                <a:ea typeface="+mn-ea"/>
                <a:cs typeface="+mn-ea"/>
              </a:rPr>
              <a:t>o</a:t>
            </a:r>
            <a:r>
              <a:rPr lang="en-US" altLang="zh-CN" sz="2000" b="1" dirty="0">
                <a:latin typeface="Times New Roman" panose="02020603050405020304" pitchFamily="18" charset="0"/>
                <a:ea typeface="+mn-ea"/>
                <a:cs typeface="+mn-ea"/>
              </a:rPr>
              <a:t> = 20300cm</a:t>
            </a:r>
            <a:r>
              <a:rPr lang="en-US" altLang="zh-CN" sz="2000" b="1" baseline="30000" dirty="0">
                <a:latin typeface="Times New Roman" panose="02020603050405020304" pitchFamily="18" charset="0"/>
                <a:ea typeface="+mn-ea"/>
                <a:cs typeface="+mn-ea"/>
              </a:rPr>
              <a:t>-1</a:t>
            </a:r>
            <a:r>
              <a:rPr lang="en-US" altLang="zh-CN" sz="2000" b="1" dirty="0">
                <a:latin typeface="Times New Roman" panose="02020603050405020304" pitchFamily="18" charset="0"/>
                <a:ea typeface="+mn-ea"/>
                <a:cs typeface="+mn-ea"/>
              </a:rPr>
              <a:t>) &lt; [IrCl</a:t>
            </a:r>
            <a:r>
              <a:rPr lang="en-US" altLang="zh-CN" sz="2000" b="1" baseline="-25000" dirty="0">
                <a:latin typeface="Times New Roman" panose="02020603050405020304" pitchFamily="18" charset="0"/>
                <a:ea typeface="+mn-ea"/>
                <a:cs typeface="+mn-ea"/>
              </a:rPr>
              <a:t>6</a:t>
            </a:r>
            <a:r>
              <a:rPr lang="en-US" altLang="zh-CN" sz="2000" b="1" dirty="0">
                <a:latin typeface="Times New Roman" panose="02020603050405020304" pitchFamily="18" charset="0"/>
                <a:ea typeface="+mn-ea"/>
                <a:cs typeface="+mn-ea"/>
              </a:rPr>
              <a:t>]</a:t>
            </a:r>
            <a:r>
              <a:rPr lang="en-US" altLang="zh-CN" sz="2000" b="1" baseline="30000" dirty="0">
                <a:latin typeface="Times New Roman" panose="02020603050405020304" pitchFamily="18" charset="0"/>
                <a:ea typeface="+mn-ea"/>
                <a:cs typeface="+mn-ea"/>
              </a:rPr>
              <a:t>3-</a:t>
            </a:r>
            <a:r>
              <a:rPr lang="en-US" altLang="zh-CN" sz="2000" b="1" dirty="0">
                <a:latin typeface="Times New Roman" panose="02020603050405020304" pitchFamily="18" charset="0"/>
                <a:ea typeface="+mn-ea"/>
                <a:cs typeface="+mn-ea"/>
              </a:rPr>
              <a:t>  (</a:t>
            </a:r>
            <a:r>
              <a:rPr lang="en-US" altLang="zh-CN" sz="2000" b="1" dirty="0" err="1">
                <a:latin typeface="Times New Roman" panose="02020603050405020304" pitchFamily="18" charset="0"/>
                <a:ea typeface="+mn-ea"/>
                <a:cs typeface="+mn-ea"/>
              </a:rPr>
              <a:t>Δ</a:t>
            </a:r>
            <a:r>
              <a:rPr lang="en-US" altLang="zh-CN" sz="2000" b="1" baseline="-25000" dirty="0" err="1">
                <a:latin typeface="Times New Roman" panose="02020603050405020304" pitchFamily="18" charset="0"/>
                <a:ea typeface="+mn-ea"/>
                <a:cs typeface="+mn-ea"/>
              </a:rPr>
              <a:t>o</a:t>
            </a:r>
            <a:r>
              <a:rPr lang="en-US" altLang="zh-CN" sz="2000" b="1" dirty="0">
                <a:latin typeface="Times New Roman" panose="02020603050405020304" pitchFamily="18" charset="0"/>
                <a:ea typeface="+mn-ea"/>
                <a:cs typeface="+mn-ea"/>
              </a:rPr>
              <a:t> = 24900cm</a:t>
            </a:r>
            <a:r>
              <a:rPr lang="en-US" altLang="zh-CN" sz="2000" b="1" baseline="30000" dirty="0">
                <a:latin typeface="Times New Roman" panose="02020603050405020304" pitchFamily="18" charset="0"/>
                <a:ea typeface="+mn-ea"/>
                <a:cs typeface="+mn-ea"/>
              </a:rPr>
              <a:t>-1</a:t>
            </a:r>
            <a:r>
              <a:rPr lang="en-US" altLang="zh-CN" sz="2000" b="1" dirty="0">
                <a:latin typeface="Times New Roman" panose="02020603050405020304" pitchFamily="18" charset="0"/>
                <a:ea typeface="+mn-ea"/>
                <a:cs typeface="+mn-ea"/>
              </a:rPr>
              <a:t>)</a:t>
            </a:r>
            <a:endParaRPr lang="en-US" altLang="zh-CN" sz="2400" dirty="0">
              <a:ea typeface="+mn-ea"/>
              <a:cs typeface="+mn-ea"/>
            </a:endParaRPr>
          </a:p>
        </p:txBody>
      </p:sp>
      <p:sp>
        <p:nvSpPr>
          <p:cNvPr id="5" name="Text Box 4">
            <a:extLst>
              <a:ext uri="{FF2B5EF4-FFF2-40B4-BE49-F238E27FC236}">
                <a16:creationId xmlns:a16="http://schemas.microsoft.com/office/drawing/2014/main" id="{02D18A31-FD1F-46FE-A4A3-F0C7529290C6}"/>
              </a:ext>
            </a:extLst>
          </p:cNvPr>
          <p:cNvSpPr txBox="1">
            <a:spLocks noChangeArrowheads="1"/>
          </p:cNvSpPr>
          <p:nvPr/>
        </p:nvSpPr>
        <p:spPr bwMode="auto">
          <a:xfrm>
            <a:off x="370840" y="5805646"/>
            <a:ext cx="77041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342900" indent="-342900" eaLnBrk="1" hangingPunct="1">
              <a:spcBef>
                <a:spcPct val="50000"/>
              </a:spcBef>
              <a:buSzPct val="80000"/>
              <a:buFont typeface="Wingdings" panose="05000000000000000000" pitchFamily="2" charset="2"/>
              <a:buChar char="Ø"/>
            </a:pPr>
            <a:r>
              <a:rPr lang="zh-CN" altLang="en-US" sz="2400" b="1" dirty="0">
                <a:ea typeface="+mn-ea"/>
                <a:cs typeface="+mn-ea"/>
              </a:rPr>
              <a:t>配合物的空间构型 </a:t>
            </a:r>
            <a:br>
              <a:rPr lang="zh-CN" altLang="en-US" sz="2400" b="1" dirty="0">
                <a:ea typeface="+mn-ea"/>
                <a:cs typeface="+mn-ea"/>
              </a:rPr>
            </a:br>
            <a:endParaRPr lang="zh-CN" altLang="en-US" sz="1800" b="1" dirty="0">
              <a:ea typeface="+mn-ea"/>
              <a:cs typeface="+mn-ea"/>
            </a:endParaRPr>
          </a:p>
        </p:txBody>
      </p:sp>
      <p:sp>
        <p:nvSpPr>
          <p:cNvPr id="6" name="Text Box 5">
            <a:extLst>
              <a:ext uri="{FF2B5EF4-FFF2-40B4-BE49-F238E27FC236}">
                <a16:creationId xmlns:a16="http://schemas.microsoft.com/office/drawing/2014/main" id="{E3C7F6B1-6DAF-47A7-8435-EB7674F48830}"/>
              </a:ext>
            </a:extLst>
          </p:cNvPr>
          <p:cNvSpPr txBox="1">
            <a:spLocks noChangeArrowheads="1"/>
          </p:cNvSpPr>
          <p:nvPr/>
        </p:nvSpPr>
        <p:spPr bwMode="auto">
          <a:xfrm>
            <a:off x="370840" y="1480596"/>
            <a:ext cx="11374120" cy="2160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342900" indent="-342900">
              <a:lnSpc>
                <a:spcPct val="150000"/>
              </a:lnSpc>
              <a:buSzPct val="85000"/>
              <a:buFont typeface="Wingdings" panose="05000000000000000000" pitchFamily="2" charset="2"/>
              <a:buChar char="Ø"/>
            </a:pPr>
            <a:r>
              <a:rPr lang="zh-CN" altLang="en-US" sz="2400" b="1" dirty="0">
                <a:latin typeface="Times New Roman" panose="02020603050405020304" pitchFamily="18" charset="0"/>
                <a:ea typeface="+mn-ea"/>
                <a:cs typeface="+mn-ea"/>
              </a:rPr>
              <a:t>中心离子的电荷越高</a:t>
            </a:r>
            <a:r>
              <a:rPr lang="en-US" altLang="zh-CN" sz="2400" b="1" dirty="0">
                <a:solidFill>
                  <a:schemeClr val="hlink"/>
                </a:solidFill>
                <a:latin typeface="Times New Roman" panose="02020603050405020304" pitchFamily="18" charset="0"/>
                <a:ea typeface="+mn-ea"/>
                <a:cs typeface="+mn-ea"/>
              </a:rPr>
              <a:t>Δ </a:t>
            </a:r>
            <a:r>
              <a:rPr lang="zh-CN" altLang="en-US" sz="2400" b="1" dirty="0">
                <a:solidFill>
                  <a:schemeClr val="hlink"/>
                </a:solidFill>
                <a:latin typeface="Times New Roman" panose="02020603050405020304" pitchFamily="18" charset="0"/>
                <a:ea typeface="+mn-ea"/>
                <a:cs typeface="+mn-ea"/>
              </a:rPr>
              <a:t>越大</a:t>
            </a:r>
            <a:endParaRPr lang="en-US" altLang="zh-CN" sz="2400" b="1" dirty="0">
              <a:latin typeface="Times New Roman" panose="02020603050405020304" pitchFamily="18" charset="0"/>
              <a:ea typeface="+mn-ea"/>
              <a:cs typeface="+mn-ea"/>
            </a:endParaRPr>
          </a:p>
          <a:p>
            <a:pPr>
              <a:lnSpc>
                <a:spcPct val="150000"/>
              </a:lnSpc>
              <a:buSzPct val="85000"/>
              <a:buNone/>
            </a:pPr>
            <a:r>
              <a:rPr lang="en-US" altLang="zh-CN" sz="2000" b="1" dirty="0">
                <a:latin typeface="Times New Roman" panose="02020603050405020304" pitchFamily="18" charset="0"/>
                <a:ea typeface="+mn-ea"/>
                <a:cs typeface="+mn-ea"/>
              </a:rPr>
              <a:t>   </a:t>
            </a:r>
            <a:r>
              <a:rPr lang="zh-CN" altLang="en-US" sz="2000" dirty="0">
                <a:latin typeface="Times New Roman" panose="02020603050405020304" pitchFamily="18" charset="0"/>
                <a:ea typeface="+mn-ea"/>
                <a:cs typeface="+mn-ea"/>
              </a:rPr>
              <a:t>对配体的引力越大，</a:t>
            </a:r>
            <a:r>
              <a:rPr lang="en-US" altLang="zh-CN" sz="2000" dirty="0">
                <a:latin typeface="Times New Roman" panose="02020603050405020304" pitchFamily="18" charset="0"/>
                <a:ea typeface="+mn-ea"/>
                <a:cs typeface="+mn-ea"/>
              </a:rPr>
              <a:t>M-L</a:t>
            </a:r>
            <a:r>
              <a:rPr lang="zh-CN" altLang="en-US" sz="2000" dirty="0">
                <a:latin typeface="Times New Roman" panose="02020603050405020304" pitchFamily="18" charset="0"/>
                <a:ea typeface="+mn-ea"/>
                <a:cs typeface="+mn-ea"/>
              </a:rPr>
              <a:t>的核间距越小，</a:t>
            </a:r>
            <a:r>
              <a:rPr lang="en-US" altLang="zh-CN" sz="2000" dirty="0">
                <a:solidFill>
                  <a:schemeClr val="hlink"/>
                </a:solidFill>
                <a:latin typeface="Times New Roman" panose="02020603050405020304" pitchFamily="18" charset="0"/>
                <a:ea typeface="+mn-ea"/>
                <a:cs typeface="+mn-ea"/>
              </a:rPr>
              <a:t>M</a:t>
            </a:r>
            <a:r>
              <a:rPr lang="zh-CN" altLang="en-US" sz="2000" dirty="0">
                <a:solidFill>
                  <a:schemeClr val="hlink"/>
                </a:solidFill>
                <a:latin typeface="Times New Roman" panose="02020603050405020304" pitchFamily="18" charset="0"/>
                <a:ea typeface="+mn-ea"/>
                <a:cs typeface="+mn-ea"/>
              </a:rPr>
              <a:t>外层电子与配体之间的斥力越大</a:t>
            </a:r>
            <a:endParaRPr lang="en-US" altLang="zh-CN" sz="2000" dirty="0">
              <a:latin typeface="Times New Roman" panose="02020603050405020304" pitchFamily="18" charset="0"/>
              <a:ea typeface="+mn-ea"/>
              <a:cs typeface="+mn-ea"/>
            </a:endParaRPr>
          </a:p>
          <a:p>
            <a:pPr eaLnBrk="1" hangingPunct="1">
              <a:lnSpc>
                <a:spcPct val="150000"/>
              </a:lnSpc>
              <a:buClrTx/>
              <a:buSzTx/>
              <a:buFontTx/>
              <a:buNone/>
            </a:pPr>
            <a:r>
              <a:rPr lang="zh-CN" altLang="en-US" sz="2000" dirty="0">
                <a:latin typeface="Times New Roman" panose="02020603050405020304" pitchFamily="18" charset="0"/>
                <a:ea typeface="+mn-ea"/>
                <a:cs typeface="+mn-ea"/>
              </a:rPr>
              <a:t>   第四周期过渡元素  </a:t>
            </a:r>
            <a:r>
              <a:rPr lang="en-US" altLang="zh-CN" sz="2000" b="1" dirty="0">
                <a:latin typeface="Times New Roman" panose="02020603050405020304" pitchFamily="18" charset="0"/>
                <a:ea typeface="+mn-ea"/>
                <a:cs typeface="+mn-ea"/>
              </a:rPr>
              <a:t>[M(H</a:t>
            </a:r>
            <a:r>
              <a:rPr lang="en-US" altLang="zh-CN" sz="2000" b="1" baseline="-25000" dirty="0">
                <a:latin typeface="Times New Roman" panose="02020603050405020304" pitchFamily="18" charset="0"/>
                <a:ea typeface="+mn-ea"/>
                <a:cs typeface="+mn-ea"/>
              </a:rPr>
              <a:t>2</a:t>
            </a:r>
            <a:r>
              <a:rPr lang="en-US" altLang="zh-CN" sz="2000" b="1" dirty="0">
                <a:latin typeface="Times New Roman" panose="02020603050405020304" pitchFamily="18" charset="0"/>
                <a:ea typeface="+mn-ea"/>
                <a:cs typeface="+mn-ea"/>
              </a:rPr>
              <a:t>O)</a:t>
            </a:r>
            <a:r>
              <a:rPr lang="en-US" altLang="zh-CN" sz="2000" b="1" baseline="-25000" dirty="0">
                <a:latin typeface="Times New Roman" panose="02020603050405020304" pitchFamily="18" charset="0"/>
                <a:ea typeface="+mn-ea"/>
                <a:cs typeface="+mn-ea"/>
              </a:rPr>
              <a:t>6</a:t>
            </a:r>
            <a:r>
              <a:rPr lang="en-US" altLang="zh-CN" sz="2000" b="1" dirty="0">
                <a:latin typeface="Times New Roman" panose="02020603050405020304" pitchFamily="18" charset="0"/>
                <a:ea typeface="+mn-ea"/>
                <a:cs typeface="+mn-ea"/>
              </a:rPr>
              <a:t>]</a:t>
            </a:r>
            <a:r>
              <a:rPr lang="en-US" altLang="zh-CN" sz="2000" b="1" baseline="30000" dirty="0">
                <a:latin typeface="Times New Roman" panose="02020603050405020304" pitchFamily="18" charset="0"/>
                <a:ea typeface="+mn-ea"/>
                <a:cs typeface="+mn-ea"/>
              </a:rPr>
              <a:t>2+</a:t>
            </a:r>
            <a:r>
              <a:rPr lang="zh-CN" altLang="en-US" sz="2000" b="1" dirty="0">
                <a:latin typeface="Times New Roman" panose="02020603050405020304" pitchFamily="18" charset="0"/>
                <a:ea typeface="+mn-ea"/>
                <a:cs typeface="+mn-ea"/>
              </a:rPr>
              <a:t>   </a:t>
            </a:r>
            <a:r>
              <a:rPr lang="en-US" altLang="zh-CN" sz="2000" b="1" dirty="0">
                <a:latin typeface="Times New Roman" panose="02020603050405020304" pitchFamily="18" charset="0"/>
                <a:ea typeface="+mn-ea"/>
                <a:cs typeface="+mn-ea"/>
              </a:rPr>
              <a:t>Δ</a:t>
            </a:r>
            <a:r>
              <a:rPr lang="en-US" altLang="zh-CN" sz="2000" b="1" baseline="-25000" dirty="0">
                <a:latin typeface="Times New Roman" panose="02020603050405020304" pitchFamily="18" charset="0"/>
                <a:ea typeface="+mn-ea"/>
                <a:cs typeface="+mn-ea"/>
              </a:rPr>
              <a:t>o</a:t>
            </a:r>
            <a:r>
              <a:rPr lang="en-US" altLang="zh-CN" sz="2000" b="1" dirty="0">
                <a:latin typeface="Times New Roman" panose="02020603050405020304" pitchFamily="18" charset="0"/>
                <a:ea typeface="+mn-ea"/>
                <a:cs typeface="+mn-ea"/>
              </a:rPr>
              <a:t>7500-14000 cm</a:t>
            </a:r>
            <a:r>
              <a:rPr lang="en-US" altLang="zh-CN" sz="2000" b="1" baseline="30000" dirty="0">
                <a:latin typeface="Times New Roman" panose="02020603050405020304" pitchFamily="18" charset="0"/>
                <a:ea typeface="+mn-ea"/>
                <a:cs typeface="+mn-ea"/>
              </a:rPr>
              <a:t>-1 </a:t>
            </a:r>
            <a:r>
              <a:rPr lang="zh-CN" altLang="en-US" sz="2000" b="1" dirty="0">
                <a:latin typeface="Times New Roman" panose="02020603050405020304" pitchFamily="18" charset="0"/>
                <a:ea typeface="+mn-ea"/>
                <a:cs typeface="+mn-ea"/>
              </a:rPr>
              <a:t> </a:t>
            </a:r>
            <a:endParaRPr lang="en-US" altLang="zh-CN" sz="2000" b="1" dirty="0">
              <a:latin typeface="Times New Roman" panose="02020603050405020304" pitchFamily="18" charset="0"/>
              <a:ea typeface="+mn-ea"/>
              <a:cs typeface="+mn-ea"/>
            </a:endParaRPr>
          </a:p>
          <a:p>
            <a:pPr>
              <a:lnSpc>
                <a:spcPct val="150000"/>
              </a:lnSpc>
              <a:buClrTx/>
              <a:buSzTx/>
              <a:buNone/>
            </a:pPr>
            <a:r>
              <a:rPr lang="en-US" altLang="zh-CN" sz="2000" b="1" dirty="0">
                <a:latin typeface="Times New Roman" panose="02020603050405020304" pitchFamily="18" charset="0"/>
                <a:ea typeface="+mn-ea"/>
                <a:cs typeface="+mn-ea"/>
              </a:rPr>
              <a:t>                                     </a:t>
            </a:r>
            <a:r>
              <a:rPr lang="en-US" altLang="zh-CN" sz="2000" b="1" dirty="0">
                <a:latin typeface="Times New Roman" panose="02020603050405020304" pitchFamily="18" charset="0"/>
                <a:cs typeface="+mn-ea"/>
              </a:rPr>
              <a:t>[M(H</a:t>
            </a:r>
            <a:r>
              <a:rPr lang="en-US" altLang="zh-CN" sz="2000" b="1" baseline="-25000" dirty="0">
                <a:latin typeface="Times New Roman" panose="02020603050405020304" pitchFamily="18" charset="0"/>
                <a:cs typeface="+mn-ea"/>
              </a:rPr>
              <a:t>2</a:t>
            </a:r>
            <a:r>
              <a:rPr lang="en-US" altLang="zh-CN" sz="2000" b="1" dirty="0">
                <a:latin typeface="Times New Roman" panose="02020603050405020304" pitchFamily="18" charset="0"/>
                <a:cs typeface="+mn-ea"/>
              </a:rPr>
              <a:t>O)</a:t>
            </a:r>
            <a:r>
              <a:rPr lang="en-US" altLang="zh-CN" sz="2000" b="1" baseline="-25000" dirty="0">
                <a:latin typeface="Times New Roman" panose="02020603050405020304" pitchFamily="18" charset="0"/>
                <a:cs typeface="+mn-ea"/>
              </a:rPr>
              <a:t>6</a:t>
            </a:r>
            <a:r>
              <a:rPr lang="en-US" altLang="zh-CN" sz="2000" b="1" dirty="0">
                <a:latin typeface="Times New Roman" panose="02020603050405020304" pitchFamily="18" charset="0"/>
                <a:cs typeface="+mn-ea"/>
              </a:rPr>
              <a:t>]</a:t>
            </a:r>
            <a:r>
              <a:rPr lang="en-US" altLang="zh-CN" sz="2000" b="1" baseline="30000" dirty="0">
                <a:latin typeface="Times New Roman" panose="02020603050405020304" pitchFamily="18" charset="0"/>
                <a:cs typeface="+mn-ea"/>
              </a:rPr>
              <a:t>3+</a:t>
            </a:r>
            <a:r>
              <a:rPr lang="zh-CN" altLang="en-US" sz="2000" b="1" dirty="0">
                <a:latin typeface="Times New Roman" panose="02020603050405020304" pitchFamily="18" charset="0"/>
                <a:cs typeface="+mn-ea"/>
              </a:rPr>
              <a:t>   </a:t>
            </a:r>
            <a:r>
              <a:rPr lang="en-US" altLang="zh-CN" sz="2000" b="1" dirty="0" err="1">
                <a:latin typeface="Times New Roman" panose="02020603050405020304" pitchFamily="18" charset="0"/>
                <a:ea typeface="+mn-ea"/>
                <a:cs typeface="+mn-ea"/>
              </a:rPr>
              <a:t>Δ</a:t>
            </a:r>
            <a:r>
              <a:rPr lang="en-US" altLang="zh-CN" sz="2000" b="1" baseline="-25000" dirty="0" err="1">
                <a:latin typeface="Times New Roman" panose="02020603050405020304" pitchFamily="18" charset="0"/>
                <a:ea typeface="+mn-ea"/>
                <a:cs typeface="+mn-ea"/>
              </a:rPr>
              <a:t>o</a:t>
            </a:r>
            <a:r>
              <a:rPr lang="en-US" altLang="zh-CN" sz="2000" b="1" baseline="-25000" dirty="0">
                <a:latin typeface="Times New Roman" panose="02020603050405020304" pitchFamily="18" charset="0"/>
                <a:ea typeface="+mn-ea"/>
                <a:cs typeface="+mn-ea"/>
              </a:rPr>
              <a:t>  </a:t>
            </a:r>
            <a:r>
              <a:rPr lang="en-US" altLang="zh-CN" sz="2000" b="1" dirty="0">
                <a:latin typeface="Times New Roman" panose="02020603050405020304" pitchFamily="18" charset="0"/>
                <a:ea typeface="+mn-ea"/>
                <a:cs typeface="+mn-ea"/>
              </a:rPr>
              <a:t>14000-21000 cm</a:t>
            </a:r>
            <a:r>
              <a:rPr lang="en-US" altLang="zh-CN" sz="2000" b="1" baseline="30000" dirty="0">
                <a:latin typeface="Times New Roman" panose="02020603050405020304" pitchFamily="18" charset="0"/>
                <a:ea typeface="+mn-ea"/>
                <a:cs typeface="+mn-ea"/>
              </a:rPr>
              <a:t>-1</a:t>
            </a:r>
            <a:endParaRPr lang="zh-CN" altLang="en-US" sz="2000" b="1" dirty="0">
              <a:latin typeface="Times New Roman" panose="02020603050405020304" pitchFamily="18" charset="0"/>
              <a:ea typeface="+mn-ea"/>
              <a:cs typeface="+mn-ea"/>
            </a:endParaRPr>
          </a:p>
        </p:txBody>
      </p:sp>
    </p:spTree>
    <p:extLst>
      <p:ext uri="{BB962C8B-B14F-4D97-AF65-F5344CB8AC3E}">
        <p14:creationId xmlns:p14="http://schemas.microsoft.com/office/powerpoint/2010/main" val="12126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85BA555C-3079-4848-ACF2-916F76C6CB62}"/>
              </a:ext>
            </a:extLst>
          </p:cNvPr>
          <p:cNvSpPr txBox="1">
            <a:spLocks noChangeArrowheads="1"/>
          </p:cNvSpPr>
          <p:nvPr/>
        </p:nvSpPr>
        <p:spPr bwMode="auto">
          <a:xfrm>
            <a:off x="4896645" y="5696903"/>
            <a:ext cx="6913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1800" dirty="0">
                <a:solidFill>
                  <a:schemeClr val="folHlink"/>
                </a:solidFill>
                <a:ea typeface="+mn-ea"/>
                <a:cs typeface="+mn-ea"/>
              </a:rPr>
              <a:t>         Fig. 10-7  Orbital splitting in tetrahedral geometry</a:t>
            </a:r>
            <a:r>
              <a:rPr lang="en-US" altLang="zh-CN" sz="2000" dirty="0">
                <a:solidFill>
                  <a:schemeClr val="folHlink"/>
                </a:solidFill>
                <a:ea typeface="+mn-ea"/>
                <a:cs typeface="+mn-ea"/>
              </a:rPr>
              <a:t> </a:t>
            </a:r>
          </a:p>
        </p:txBody>
      </p:sp>
      <p:pic>
        <p:nvPicPr>
          <p:cNvPr id="6" name="图片 5">
            <a:extLst>
              <a:ext uri="{FF2B5EF4-FFF2-40B4-BE49-F238E27FC236}">
                <a16:creationId xmlns:a16="http://schemas.microsoft.com/office/drawing/2014/main" id="{9A64DD04-09B8-443C-BFBD-889378538844}"/>
              </a:ext>
            </a:extLst>
          </p:cNvPr>
          <p:cNvPicPr>
            <a:picLocks noChangeAspect="1"/>
          </p:cNvPicPr>
          <p:nvPr/>
        </p:nvPicPr>
        <p:blipFill>
          <a:blip r:embed="rId2"/>
          <a:stretch>
            <a:fillRect/>
          </a:stretch>
        </p:blipFill>
        <p:spPr>
          <a:xfrm>
            <a:off x="5534024" y="1425575"/>
            <a:ext cx="5242725" cy="3542382"/>
          </a:xfrm>
          <a:prstGeom prst="rect">
            <a:avLst/>
          </a:prstGeom>
        </p:spPr>
      </p:pic>
      <p:pic>
        <p:nvPicPr>
          <p:cNvPr id="7" name="图片 6">
            <a:extLst>
              <a:ext uri="{FF2B5EF4-FFF2-40B4-BE49-F238E27FC236}">
                <a16:creationId xmlns:a16="http://schemas.microsoft.com/office/drawing/2014/main" id="{D7530A9F-45D1-45A4-AC9A-45F99AA70356}"/>
              </a:ext>
            </a:extLst>
          </p:cNvPr>
          <p:cNvPicPr>
            <a:picLocks noChangeAspect="1"/>
          </p:cNvPicPr>
          <p:nvPr/>
        </p:nvPicPr>
        <p:blipFill>
          <a:blip r:embed="rId3"/>
          <a:stretch>
            <a:fillRect/>
          </a:stretch>
        </p:blipFill>
        <p:spPr>
          <a:xfrm>
            <a:off x="509588" y="1425575"/>
            <a:ext cx="3748088" cy="3488405"/>
          </a:xfrm>
          <a:prstGeom prst="rect">
            <a:avLst/>
          </a:prstGeom>
        </p:spPr>
      </p:pic>
      <p:sp>
        <p:nvSpPr>
          <p:cNvPr id="8" name="文本框 7">
            <a:extLst>
              <a:ext uri="{FF2B5EF4-FFF2-40B4-BE49-F238E27FC236}">
                <a16:creationId xmlns:a16="http://schemas.microsoft.com/office/drawing/2014/main" id="{FCBBCA54-9880-41C1-943B-E7B1D09F7D43}"/>
              </a:ext>
            </a:extLst>
          </p:cNvPr>
          <p:cNvSpPr txBox="1"/>
          <p:nvPr/>
        </p:nvSpPr>
        <p:spPr>
          <a:xfrm>
            <a:off x="1295400" y="4953000"/>
            <a:ext cx="2543175" cy="738664"/>
          </a:xfrm>
          <a:prstGeom prst="rect">
            <a:avLst/>
          </a:prstGeom>
          <a:noFill/>
        </p:spPr>
        <p:txBody>
          <a:bodyPr wrap="square" rtlCol="0">
            <a:spAutoFit/>
          </a:bodyPr>
          <a:lstStyle/>
          <a:p>
            <a:r>
              <a:rPr lang="zh-CN" altLang="en-US" sz="2400" b="1" dirty="0"/>
              <a:t>四面体场</a:t>
            </a:r>
          </a:p>
          <a:p>
            <a:endParaRPr lang="zh-CN" altLang="en-US" dirty="0"/>
          </a:p>
        </p:txBody>
      </p:sp>
    </p:spTree>
    <p:extLst>
      <p:ext uri="{BB962C8B-B14F-4D97-AF65-F5344CB8AC3E}">
        <p14:creationId xmlns:p14="http://schemas.microsoft.com/office/powerpoint/2010/main" val="131607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8E65B35-6304-4698-BC8B-792C113AB66F}"/>
              </a:ext>
            </a:extLst>
          </p:cNvPr>
          <p:cNvSpPr>
            <a:spLocks noGrp="1"/>
          </p:cNvSpPr>
          <p:nvPr>
            <p:ph type="sldNum" sz="quarter" idx="12"/>
          </p:nvPr>
        </p:nvSpPr>
        <p:spPr/>
        <p:txBody>
          <a:bodyPr/>
          <a:lstStyle/>
          <a:p>
            <a:fld id="{25F43C6C-6CC1-4831-8DEA-3206EFFA1157}" type="slidenum">
              <a:rPr lang="zh-CN" altLang="en-US" smtClean="0"/>
              <a:t>63</a:t>
            </a:fld>
            <a:endParaRPr lang="zh-CN" altLang="en-US"/>
          </a:p>
        </p:txBody>
      </p:sp>
      <p:pic>
        <p:nvPicPr>
          <p:cNvPr id="4" name="图片 3">
            <a:extLst>
              <a:ext uri="{FF2B5EF4-FFF2-40B4-BE49-F238E27FC236}">
                <a16:creationId xmlns:a16="http://schemas.microsoft.com/office/drawing/2014/main" id="{45989475-7929-401F-98D3-F76E57E6D0B1}"/>
              </a:ext>
            </a:extLst>
          </p:cNvPr>
          <p:cNvPicPr>
            <a:picLocks noChangeAspect="1"/>
          </p:cNvPicPr>
          <p:nvPr/>
        </p:nvPicPr>
        <p:blipFill>
          <a:blip r:embed="rId2"/>
          <a:stretch>
            <a:fillRect/>
          </a:stretch>
        </p:blipFill>
        <p:spPr>
          <a:xfrm>
            <a:off x="4267200" y="676275"/>
            <a:ext cx="6915150" cy="5505450"/>
          </a:xfrm>
          <a:prstGeom prst="rect">
            <a:avLst/>
          </a:prstGeom>
        </p:spPr>
      </p:pic>
      <p:pic>
        <p:nvPicPr>
          <p:cNvPr id="5" name="图片 4">
            <a:extLst>
              <a:ext uri="{FF2B5EF4-FFF2-40B4-BE49-F238E27FC236}">
                <a16:creationId xmlns:a16="http://schemas.microsoft.com/office/drawing/2014/main" id="{B92123F1-450A-4D15-92D2-ED7000BE2369}"/>
              </a:ext>
            </a:extLst>
          </p:cNvPr>
          <p:cNvPicPr>
            <a:picLocks noChangeAspect="1"/>
          </p:cNvPicPr>
          <p:nvPr/>
        </p:nvPicPr>
        <p:blipFill>
          <a:blip r:embed="rId3"/>
          <a:stretch>
            <a:fillRect/>
          </a:stretch>
        </p:blipFill>
        <p:spPr>
          <a:xfrm>
            <a:off x="509588" y="1425575"/>
            <a:ext cx="3605800" cy="3355975"/>
          </a:xfrm>
          <a:prstGeom prst="rect">
            <a:avLst/>
          </a:prstGeom>
        </p:spPr>
      </p:pic>
      <p:sp>
        <p:nvSpPr>
          <p:cNvPr id="6" name="文本框 5">
            <a:extLst>
              <a:ext uri="{FF2B5EF4-FFF2-40B4-BE49-F238E27FC236}">
                <a16:creationId xmlns:a16="http://schemas.microsoft.com/office/drawing/2014/main" id="{7C94ACA5-AD9F-40B9-9F7A-9AC1984C9C55}"/>
              </a:ext>
            </a:extLst>
          </p:cNvPr>
          <p:cNvSpPr txBox="1"/>
          <p:nvPr/>
        </p:nvSpPr>
        <p:spPr>
          <a:xfrm>
            <a:off x="1295400" y="4953000"/>
            <a:ext cx="2543175" cy="738664"/>
          </a:xfrm>
          <a:prstGeom prst="rect">
            <a:avLst/>
          </a:prstGeom>
          <a:noFill/>
        </p:spPr>
        <p:txBody>
          <a:bodyPr wrap="square" rtlCol="0">
            <a:spAutoFit/>
          </a:bodyPr>
          <a:lstStyle/>
          <a:p>
            <a:r>
              <a:rPr lang="zh-CN" altLang="en-US" sz="2400" b="1" dirty="0"/>
              <a:t>四面体场</a:t>
            </a:r>
          </a:p>
          <a:p>
            <a:endParaRPr lang="zh-CN" altLang="en-US" dirty="0"/>
          </a:p>
        </p:txBody>
      </p:sp>
    </p:spTree>
    <p:extLst>
      <p:ext uri="{BB962C8B-B14F-4D97-AF65-F5344CB8AC3E}">
        <p14:creationId xmlns:p14="http://schemas.microsoft.com/office/powerpoint/2010/main" val="945517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934BF287-E9F9-49B3-A156-63F6431242B4}"/>
              </a:ext>
            </a:extLst>
          </p:cNvPr>
          <p:cNvSpPr txBox="1">
            <a:spLocks noChangeArrowheads="1"/>
          </p:cNvSpPr>
          <p:nvPr/>
        </p:nvSpPr>
        <p:spPr bwMode="auto">
          <a:xfrm>
            <a:off x="5078716" y="6267184"/>
            <a:ext cx="741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50000"/>
              </a:spcBef>
              <a:buClrTx/>
              <a:buSzTx/>
              <a:buNone/>
            </a:pPr>
            <a:r>
              <a:rPr lang="en-US" altLang="zh-CN" sz="1800" dirty="0">
                <a:solidFill>
                  <a:schemeClr val="folHlink"/>
                </a:solidFill>
                <a:ea typeface="+mn-ea"/>
                <a:cs typeface="+mn-ea"/>
              </a:rPr>
              <a:t> </a:t>
            </a:r>
            <a:r>
              <a:rPr lang="en-US" altLang="zh-CN" sz="1800" dirty="0">
                <a:solidFill>
                  <a:schemeClr val="folHlink"/>
                </a:solidFill>
                <a:cs typeface="+mn-ea"/>
              </a:rPr>
              <a:t>Fig. 10-8</a:t>
            </a:r>
            <a:r>
              <a:rPr lang="en-US" altLang="zh-CN" sz="1800" dirty="0">
                <a:solidFill>
                  <a:schemeClr val="folHlink"/>
                </a:solidFill>
                <a:ea typeface="+mn-ea"/>
                <a:cs typeface="+mn-ea"/>
              </a:rPr>
              <a:t> Orbital splitting in square planar geometry</a:t>
            </a:r>
            <a:r>
              <a:rPr lang="en-US" altLang="zh-CN" sz="1800" dirty="0">
                <a:ea typeface="+mn-ea"/>
                <a:cs typeface="+mn-ea"/>
              </a:rPr>
              <a:t> </a:t>
            </a:r>
            <a:endParaRPr lang="en-US" altLang="zh-CN" sz="2400" dirty="0">
              <a:ea typeface="+mn-ea"/>
              <a:cs typeface="+mn-ea"/>
            </a:endParaRPr>
          </a:p>
        </p:txBody>
      </p:sp>
      <p:pic>
        <p:nvPicPr>
          <p:cNvPr id="2" name="图片 1">
            <a:extLst>
              <a:ext uri="{FF2B5EF4-FFF2-40B4-BE49-F238E27FC236}">
                <a16:creationId xmlns:a16="http://schemas.microsoft.com/office/drawing/2014/main" id="{7D0E9BB4-57DA-4E99-AE43-ABF5526A57F9}"/>
              </a:ext>
            </a:extLst>
          </p:cNvPr>
          <p:cNvPicPr>
            <a:picLocks noChangeAspect="1"/>
          </p:cNvPicPr>
          <p:nvPr/>
        </p:nvPicPr>
        <p:blipFill>
          <a:blip r:embed="rId2"/>
          <a:stretch>
            <a:fillRect/>
          </a:stretch>
        </p:blipFill>
        <p:spPr>
          <a:xfrm>
            <a:off x="4040794" y="85459"/>
            <a:ext cx="7648575" cy="6181725"/>
          </a:xfrm>
          <a:prstGeom prst="rect">
            <a:avLst/>
          </a:prstGeom>
        </p:spPr>
      </p:pic>
      <p:pic>
        <p:nvPicPr>
          <p:cNvPr id="7" name="图片 6">
            <a:extLst>
              <a:ext uri="{FF2B5EF4-FFF2-40B4-BE49-F238E27FC236}">
                <a16:creationId xmlns:a16="http://schemas.microsoft.com/office/drawing/2014/main" id="{C3171478-9503-44B6-BF35-6F4900B7AE56}"/>
              </a:ext>
            </a:extLst>
          </p:cNvPr>
          <p:cNvPicPr>
            <a:picLocks noChangeAspect="1"/>
          </p:cNvPicPr>
          <p:nvPr/>
        </p:nvPicPr>
        <p:blipFill>
          <a:blip r:embed="rId3"/>
          <a:stretch>
            <a:fillRect/>
          </a:stretch>
        </p:blipFill>
        <p:spPr>
          <a:xfrm>
            <a:off x="742950" y="1676400"/>
            <a:ext cx="2686050" cy="2762250"/>
          </a:xfrm>
          <a:prstGeom prst="rect">
            <a:avLst/>
          </a:prstGeom>
        </p:spPr>
      </p:pic>
      <p:sp>
        <p:nvSpPr>
          <p:cNvPr id="8" name="文本框 7">
            <a:extLst>
              <a:ext uri="{FF2B5EF4-FFF2-40B4-BE49-F238E27FC236}">
                <a16:creationId xmlns:a16="http://schemas.microsoft.com/office/drawing/2014/main" id="{F8B5AD08-D02D-4DF3-8F04-B1B2C513159D}"/>
              </a:ext>
            </a:extLst>
          </p:cNvPr>
          <p:cNvSpPr txBox="1"/>
          <p:nvPr/>
        </p:nvSpPr>
        <p:spPr>
          <a:xfrm>
            <a:off x="1115522" y="4719935"/>
            <a:ext cx="2428875" cy="461665"/>
          </a:xfrm>
          <a:prstGeom prst="rect">
            <a:avLst/>
          </a:prstGeom>
          <a:noFill/>
        </p:spPr>
        <p:txBody>
          <a:bodyPr wrap="square" rtlCol="0">
            <a:spAutoFit/>
          </a:bodyPr>
          <a:lstStyle/>
          <a:p>
            <a:r>
              <a:rPr lang="zh-CN" altLang="en-US" sz="2400" b="1" dirty="0"/>
              <a:t>平面正方形场</a:t>
            </a:r>
          </a:p>
        </p:txBody>
      </p:sp>
    </p:spTree>
    <p:extLst>
      <p:ext uri="{BB962C8B-B14F-4D97-AF65-F5344CB8AC3E}">
        <p14:creationId xmlns:p14="http://schemas.microsoft.com/office/powerpoint/2010/main" val="128201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4388E806-199D-463F-AC6C-3EB112456493}"/>
              </a:ext>
            </a:extLst>
          </p:cNvPr>
          <p:cNvSpPr txBox="1">
            <a:spLocks noChangeArrowheads="1"/>
          </p:cNvSpPr>
          <p:nvPr/>
        </p:nvSpPr>
        <p:spPr bwMode="auto">
          <a:xfrm>
            <a:off x="1775618" y="6264730"/>
            <a:ext cx="86407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1800" dirty="0">
                <a:solidFill>
                  <a:schemeClr val="folHlink"/>
                </a:solidFill>
                <a:ea typeface="+mn-ea"/>
                <a:cs typeface="+mn-ea"/>
              </a:rPr>
              <a:t>Fig.</a:t>
            </a:r>
            <a:r>
              <a:rPr lang="zh-CN" altLang="en-US" sz="1800" dirty="0">
                <a:solidFill>
                  <a:schemeClr val="folHlink"/>
                </a:solidFill>
                <a:ea typeface="+mn-ea"/>
                <a:cs typeface="+mn-ea"/>
              </a:rPr>
              <a:t> </a:t>
            </a:r>
            <a:r>
              <a:rPr lang="en-US" altLang="zh-CN" sz="1800" dirty="0">
                <a:solidFill>
                  <a:schemeClr val="folHlink"/>
                </a:solidFill>
                <a:ea typeface="+mn-ea"/>
                <a:cs typeface="+mn-ea"/>
              </a:rPr>
              <a:t>10-9   Relative Δ in octahedral, tetrahedral and square planar crystal fields </a:t>
            </a:r>
          </a:p>
        </p:txBody>
      </p:sp>
      <p:pic>
        <p:nvPicPr>
          <p:cNvPr id="5" name="图片 4">
            <a:extLst>
              <a:ext uri="{FF2B5EF4-FFF2-40B4-BE49-F238E27FC236}">
                <a16:creationId xmlns:a16="http://schemas.microsoft.com/office/drawing/2014/main" id="{A071A2B9-AC82-43FB-9CDF-2E9D3FE8A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08" y="408604"/>
            <a:ext cx="10752152" cy="5630245"/>
          </a:xfrm>
          <a:prstGeom prst="rect">
            <a:avLst/>
          </a:prstGeom>
        </p:spPr>
      </p:pic>
    </p:spTree>
    <p:extLst>
      <p:ext uri="{BB962C8B-B14F-4D97-AF65-F5344CB8AC3E}">
        <p14:creationId xmlns:p14="http://schemas.microsoft.com/office/powerpoint/2010/main" val="3600406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872422-8DBA-4614-8C4B-343AB92F5A58}"/>
              </a:ext>
            </a:extLst>
          </p:cNvPr>
          <p:cNvSpPr>
            <a:spLocks noGrp="1"/>
          </p:cNvSpPr>
          <p:nvPr>
            <p:ph type="title"/>
          </p:nvPr>
        </p:nvSpPr>
        <p:spPr>
          <a:xfrm>
            <a:off x="656590" y="346960"/>
            <a:ext cx="10515600" cy="499110"/>
          </a:xfrm>
        </p:spPr>
        <p:txBody>
          <a:bodyPr/>
          <a:lstStyle/>
          <a:p>
            <a:r>
              <a:rPr lang="zh-CN" altLang="en-US" dirty="0"/>
              <a:t>影响分裂能</a:t>
            </a:r>
            <a:r>
              <a:rPr lang="en-US" altLang="zh-CN" dirty="0"/>
              <a:t>Δ</a:t>
            </a:r>
            <a:r>
              <a:rPr lang="zh-CN" altLang="en-US" dirty="0"/>
              <a:t>的大小的因素：</a:t>
            </a:r>
          </a:p>
        </p:txBody>
      </p:sp>
      <p:sp>
        <p:nvSpPr>
          <p:cNvPr id="3" name="Rectangle 2">
            <a:extLst>
              <a:ext uri="{FF2B5EF4-FFF2-40B4-BE49-F238E27FC236}">
                <a16:creationId xmlns:a16="http://schemas.microsoft.com/office/drawing/2014/main" id="{CFDA51E7-7D55-4D64-BAB0-2AF5B33AC457}"/>
              </a:ext>
            </a:extLst>
          </p:cNvPr>
          <p:cNvSpPr txBox="1">
            <a:spLocks noChangeArrowheads="1"/>
          </p:cNvSpPr>
          <p:nvPr/>
        </p:nvSpPr>
        <p:spPr>
          <a:xfrm>
            <a:off x="218440" y="987029"/>
            <a:ext cx="9288463" cy="453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0"/>
              </a:spcBef>
              <a:buSzPct val="80000"/>
              <a:buNone/>
            </a:pPr>
            <a:r>
              <a:rPr lang="zh-CN" altLang="en-US" sz="2800" b="1" dirty="0">
                <a:cs typeface="+mn-ea"/>
              </a:rPr>
              <a:t>       </a:t>
            </a:r>
            <a:r>
              <a:rPr lang="en-US" altLang="zh-CN" sz="2800" b="1" dirty="0">
                <a:cs typeface="+mn-ea"/>
              </a:rPr>
              <a:t>- </a:t>
            </a:r>
            <a:r>
              <a:rPr lang="zh-CN" altLang="en-US" sz="2800" b="1" dirty="0">
                <a:cs typeface="+mn-ea"/>
              </a:rPr>
              <a:t>同配位体的种类有关</a:t>
            </a:r>
            <a:r>
              <a:rPr lang="en-US" altLang="zh-CN" sz="2800" b="1" dirty="0">
                <a:cs typeface="+mn-ea"/>
              </a:rPr>
              <a:t>:</a:t>
            </a:r>
            <a:r>
              <a:rPr lang="zh-CN" altLang="en-US" sz="2800" b="1" dirty="0">
                <a:cs typeface="+mn-ea"/>
              </a:rPr>
              <a:t>碳 </a:t>
            </a:r>
            <a:r>
              <a:rPr lang="en-US" altLang="zh-CN" sz="2800" b="1" dirty="0">
                <a:cs typeface="+mn-ea"/>
              </a:rPr>
              <a:t>&gt; </a:t>
            </a:r>
            <a:r>
              <a:rPr lang="zh-CN" altLang="en-US" sz="2800" b="1" dirty="0">
                <a:cs typeface="+mn-ea"/>
              </a:rPr>
              <a:t>氮 </a:t>
            </a:r>
            <a:r>
              <a:rPr lang="en-US" altLang="zh-CN" sz="2800" b="1" dirty="0">
                <a:cs typeface="+mn-ea"/>
              </a:rPr>
              <a:t>&gt; </a:t>
            </a:r>
            <a:r>
              <a:rPr lang="zh-CN" altLang="en-US" sz="2800" b="1" dirty="0">
                <a:cs typeface="+mn-ea"/>
              </a:rPr>
              <a:t>氧 </a:t>
            </a:r>
            <a:r>
              <a:rPr lang="en-US" altLang="zh-CN" sz="2800" b="1" dirty="0">
                <a:cs typeface="+mn-ea"/>
              </a:rPr>
              <a:t>&gt; </a:t>
            </a:r>
            <a:r>
              <a:rPr lang="zh-CN" altLang="en-US" sz="2800" b="1" dirty="0">
                <a:cs typeface="+mn-ea"/>
              </a:rPr>
              <a:t>卤素</a:t>
            </a:r>
          </a:p>
          <a:p>
            <a:pPr marL="0">
              <a:lnSpc>
                <a:spcPct val="100000"/>
              </a:lnSpc>
              <a:spcBef>
                <a:spcPts val="0"/>
              </a:spcBef>
            </a:pPr>
            <a:endParaRPr lang="zh-CN" altLang="en-US" sz="2400" b="1" dirty="0">
              <a:latin typeface="Times New Roman" panose="02020603050405020304" pitchFamily="18" charset="0"/>
              <a:cs typeface="+mn-ea"/>
            </a:endParaRPr>
          </a:p>
        </p:txBody>
      </p:sp>
      <p:sp>
        <p:nvSpPr>
          <p:cNvPr id="4" name="Text Box 3">
            <a:extLst>
              <a:ext uri="{FF2B5EF4-FFF2-40B4-BE49-F238E27FC236}">
                <a16:creationId xmlns:a16="http://schemas.microsoft.com/office/drawing/2014/main" id="{3F31202E-80D2-4ABF-BAA4-6125BEBD409D}"/>
              </a:ext>
            </a:extLst>
          </p:cNvPr>
          <p:cNvSpPr txBox="1">
            <a:spLocks noChangeArrowheads="1"/>
          </p:cNvSpPr>
          <p:nvPr/>
        </p:nvSpPr>
        <p:spPr bwMode="auto">
          <a:xfrm>
            <a:off x="838358" y="2367094"/>
            <a:ext cx="10763091" cy="66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nSpc>
                <a:spcPct val="150000"/>
              </a:lnSpc>
              <a:spcBef>
                <a:spcPct val="50000"/>
              </a:spcBef>
              <a:buSzTx/>
              <a:buNone/>
            </a:pPr>
            <a:r>
              <a:rPr lang="en-US" altLang="zh-CN" sz="2800" b="1" dirty="0">
                <a:latin typeface="Times New Roman" panose="02020603050405020304" pitchFamily="18" charset="0"/>
                <a:ea typeface="+mn-ea"/>
                <a:cs typeface="+mn-ea"/>
              </a:rPr>
              <a:t>- </a:t>
            </a:r>
            <a:r>
              <a:rPr lang="zh-CN" altLang="en-US" sz="2800" b="1" dirty="0">
                <a:latin typeface="Times New Roman" panose="02020603050405020304" pitchFamily="18" charset="0"/>
                <a:ea typeface="+mn-ea"/>
                <a:cs typeface="+mn-ea"/>
              </a:rPr>
              <a:t>中心离子</a:t>
            </a:r>
            <a:r>
              <a:rPr lang="en-US" altLang="zh-CN" sz="2800" b="1" dirty="0">
                <a:latin typeface="Times New Roman" panose="02020603050405020304" pitchFamily="18" charset="0"/>
                <a:ea typeface="+mn-ea"/>
                <a:cs typeface="+mn-ea"/>
              </a:rPr>
              <a:t>d </a:t>
            </a:r>
            <a:r>
              <a:rPr lang="zh-CN" altLang="en-US" sz="2800" b="1" dirty="0">
                <a:latin typeface="Times New Roman" panose="02020603050405020304" pitchFamily="18" charset="0"/>
                <a:ea typeface="+mn-ea"/>
                <a:cs typeface="+mn-ea"/>
              </a:rPr>
              <a:t>轨道的主量子数 </a:t>
            </a:r>
            <a:r>
              <a:rPr lang="en-US" altLang="zh-CN" sz="2800" b="1" i="1" dirty="0">
                <a:latin typeface="Times New Roman" panose="02020603050405020304" pitchFamily="18" charset="0"/>
                <a:ea typeface="+mn-ea"/>
                <a:cs typeface="+mn-ea"/>
              </a:rPr>
              <a:t>n </a:t>
            </a:r>
            <a:r>
              <a:rPr lang="en-US" altLang="zh-CN" sz="2800" b="1" dirty="0">
                <a:latin typeface="Times New Roman" panose="02020603050405020304" pitchFamily="18" charset="0"/>
                <a:ea typeface="+mn-ea"/>
                <a:cs typeface="+mn-ea"/>
              </a:rPr>
              <a:t> </a:t>
            </a:r>
            <a:endParaRPr lang="en-US" altLang="zh-CN" sz="2000" dirty="0">
              <a:ea typeface="+mn-ea"/>
              <a:cs typeface="+mn-ea"/>
            </a:endParaRPr>
          </a:p>
        </p:txBody>
      </p:sp>
      <p:sp>
        <p:nvSpPr>
          <p:cNvPr id="5" name="Text Box 4">
            <a:extLst>
              <a:ext uri="{FF2B5EF4-FFF2-40B4-BE49-F238E27FC236}">
                <a16:creationId xmlns:a16="http://schemas.microsoft.com/office/drawing/2014/main" id="{77ED8280-7753-47E1-86CA-1FDAB2E4F66E}"/>
              </a:ext>
            </a:extLst>
          </p:cNvPr>
          <p:cNvSpPr txBox="1">
            <a:spLocks noChangeArrowheads="1"/>
          </p:cNvSpPr>
          <p:nvPr/>
        </p:nvSpPr>
        <p:spPr bwMode="auto">
          <a:xfrm>
            <a:off x="819229" y="3309321"/>
            <a:ext cx="1055354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50000"/>
              </a:spcBef>
              <a:buSzPct val="80000"/>
              <a:buNone/>
            </a:pPr>
            <a:r>
              <a:rPr lang="en-US" altLang="zh-CN" sz="2800" b="1" dirty="0">
                <a:ea typeface="+mn-ea"/>
                <a:cs typeface="+mn-ea"/>
              </a:rPr>
              <a:t>- </a:t>
            </a:r>
            <a:r>
              <a:rPr lang="zh-CN" altLang="en-US" sz="2800" b="1" dirty="0">
                <a:ea typeface="+mn-ea"/>
                <a:cs typeface="+mn-ea"/>
              </a:rPr>
              <a:t>配合物的几何构型 </a:t>
            </a:r>
            <a:r>
              <a:rPr lang="en-US" altLang="zh-CN" sz="2400" b="1" dirty="0">
                <a:ea typeface="+mn-ea"/>
                <a:cs typeface="+mn-ea"/>
              </a:rPr>
              <a:t>:   </a:t>
            </a:r>
            <a:r>
              <a:rPr lang="en-US" altLang="zh-CN" sz="2800" b="1" dirty="0" err="1">
                <a:solidFill>
                  <a:srgbClr val="C00000"/>
                </a:solidFill>
                <a:latin typeface="Times New Roman" panose="02020603050405020304" pitchFamily="18" charset="0"/>
                <a:ea typeface="+mn-ea"/>
                <a:cs typeface="+mn-ea"/>
              </a:rPr>
              <a:t>Δ</a:t>
            </a:r>
            <a:r>
              <a:rPr lang="en-US" altLang="zh-CN" sz="2800" b="1" baseline="-25000" dirty="0" err="1">
                <a:solidFill>
                  <a:srgbClr val="C00000"/>
                </a:solidFill>
                <a:latin typeface="Times New Roman" panose="02020603050405020304" pitchFamily="18" charset="0"/>
                <a:ea typeface="+mn-ea"/>
                <a:cs typeface="+mn-ea"/>
              </a:rPr>
              <a:t>s</a:t>
            </a:r>
            <a:r>
              <a:rPr lang="en-US" altLang="zh-CN" sz="2800" b="1" dirty="0">
                <a:solidFill>
                  <a:srgbClr val="C00000"/>
                </a:solidFill>
                <a:latin typeface="Times New Roman" panose="02020603050405020304" pitchFamily="18" charset="0"/>
                <a:ea typeface="+mn-ea"/>
                <a:cs typeface="+mn-ea"/>
              </a:rPr>
              <a:t> = 17.42Dq  </a:t>
            </a:r>
            <a:r>
              <a:rPr lang="en-US" altLang="zh-CN" sz="2800" b="1" dirty="0">
                <a:latin typeface="Times New Roman" panose="02020603050405020304" pitchFamily="18" charset="0"/>
                <a:ea typeface="+mn-ea"/>
                <a:cs typeface="+mn-ea"/>
              </a:rPr>
              <a:t>&gt;</a:t>
            </a:r>
            <a:r>
              <a:rPr lang="en-US" altLang="zh-CN" sz="2800" b="1" dirty="0">
                <a:solidFill>
                  <a:srgbClr val="C00000"/>
                </a:solidFill>
                <a:latin typeface="Times New Roman" panose="02020603050405020304" pitchFamily="18" charset="0"/>
                <a:ea typeface="+mn-ea"/>
                <a:cs typeface="+mn-ea"/>
              </a:rPr>
              <a:t> </a:t>
            </a:r>
            <a:r>
              <a:rPr lang="en-US" altLang="zh-CN" sz="2800" b="1" dirty="0" err="1">
                <a:solidFill>
                  <a:srgbClr val="C00000"/>
                </a:solidFill>
                <a:latin typeface="Times New Roman" panose="02020603050405020304" pitchFamily="18" charset="0"/>
                <a:ea typeface="+mn-ea"/>
                <a:cs typeface="+mn-ea"/>
              </a:rPr>
              <a:t>Δ</a:t>
            </a:r>
            <a:r>
              <a:rPr lang="en-US" altLang="zh-CN" sz="2800" b="1" baseline="-25000" dirty="0" err="1">
                <a:solidFill>
                  <a:srgbClr val="C00000"/>
                </a:solidFill>
                <a:latin typeface="Times New Roman" panose="02020603050405020304" pitchFamily="18" charset="0"/>
                <a:ea typeface="+mn-ea"/>
                <a:cs typeface="+mn-ea"/>
              </a:rPr>
              <a:t>o</a:t>
            </a:r>
            <a:r>
              <a:rPr lang="en-US" altLang="zh-CN" sz="2800" b="1" dirty="0">
                <a:solidFill>
                  <a:srgbClr val="C00000"/>
                </a:solidFill>
                <a:latin typeface="Times New Roman" panose="02020603050405020304" pitchFamily="18" charset="0"/>
                <a:ea typeface="+mn-ea"/>
                <a:cs typeface="+mn-ea"/>
              </a:rPr>
              <a:t> = 10Dq  </a:t>
            </a:r>
            <a:r>
              <a:rPr lang="en-US" altLang="zh-CN" sz="2800" b="1" dirty="0">
                <a:latin typeface="Times New Roman" panose="02020603050405020304" pitchFamily="18" charset="0"/>
                <a:ea typeface="+mn-ea"/>
                <a:cs typeface="+mn-ea"/>
              </a:rPr>
              <a:t>&gt;</a:t>
            </a:r>
            <a:r>
              <a:rPr lang="en-US" altLang="zh-CN" sz="2800" b="1" dirty="0">
                <a:solidFill>
                  <a:srgbClr val="C00000"/>
                </a:solidFill>
                <a:latin typeface="Times New Roman" panose="02020603050405020304" pitchFamily="18" charset="0"/>
                <a:ea typeface="+mn-ea"/>
                <a:cs typeface="+mn-ea"/>
              </a:rPr>
              <a:t>  </a:t>
            </a:r>
            <a:r>
              <a:rPr lang="en-US" altLang="zh-CN" sz="2800" b="1" dirty="0" err="1">
                <a:solidFill>
                  <a:srgbClr val="C00000"/>
                </a:solidFill>
                <a:latin typeface="Times New Roman" panose="02020603050405020304" pitchFamily="18" charset="0"/>
                <a:ea typeface="+mn-ea"/>
                <a:cs typeface="+mn-ea"/>
              </a:rPr>
              <a:t>Δ</a:t>
            </a:r>
            <a:r>
              <a:rPr lang="en-US" altLang="zh-CN" sz="2800" b="1" baseline="-25000" dirty="0" err="1">
                <a:solidFill>
                  <a:srgbClr val="C00000"/>
                </a:solidFill>
                <a:latin typeface="Times New Roman" panose="02020603050405020304" pitchFamily="18" charset="0"/>
                <a:ea typeface="+mn-ea"/>
                <a:cs typeface="+mn-ea"/>
              </a:rPr>
              <a:t>t</a:t>
            </a:r>
            <a:r>
              <a:rPr lang="en-US" altLang="zh-CN" sz="2800" b="1" dirty="0">
                <a:solidFill>
                  <a:srgbClr val="C00000"/>
                </a:solidFill>
                <a:latin typeface="Times New Roman" panose="02020603050405020304" pitchFamily="18" charset="0"/>
                <a:ea typeface="+mn-ea"/>
                <a:cs typeface="+mn-ea"/>
              </a:rPr>
              <a:t> = 4.45Dq</a:t>
            </a:r>
            <a:br>
              <a:rPr lang="en-US" altLang="zh-CN" sz="2400" b="1" dirty="0">
                <a:latin typeface="Times New Roman" panose="02020603050405020304" pitchFamily="18" charset="0"/>
                <a:ea typeface="+mn-ea"/>
                <a:cs typeface="+mn-ea"/>
              </a:rPr>
            </a:br>
            <a:endParaRPr lang="en-US" altLang="zh-CN" sz="2400" b="1" dirty="0">
              <a:latin typeface="Times New Roman" panose="02020603050405020304" pitchFamily="18" charset="0"/>
              <a:ea typeface="+mn-ea"/>
              <a:cs typeface="+mn-ea"/>
            </a:endParaRPr>
          </a:p>
        </p:txBody>
      </p:sp>
      <p:sp>
        <p:nvSpPr>
          <p:cNvPr id="6" name="Text Box 5">
            <a:extLst>
              <a:ext uri="{FF2B5EF4-FFF2-40B4-BE49-F238E27FC236}">
                <a16:creationId xmlns:a16="http://schemas.microsoft.com/office/drawing/2014/main" id="{2417B904-EE27-406D-854C-B58D655F389C}"/>
              </a:ext>
            </a:extLst>
          </p:cNvPr>
          <p:cNvSpPr txBox="1">
            <a:spLocks noChangeArrowheads="1"/>
          </p:cNvSpPr>
          <p:nvPr/>
        </p:nvSpPr>
        <p:spPr bwMode="auto">
          <a:xfrm>
            <a:off x="838358" y="170291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0" lvl="1" indent="0">
              <a:spcBef>
                <a:spcPts val="0"/>
              </a:spcBef>
              <a:buSzPct val="85000"/>
              <a:buNone/>
            </a:pPr>
            <a:r>
              <a:rPr lang="en-US" altLang="zh-CN" b="1" dirty="0">
                <a:latin typeface="Times New Roman" panose="02020603050405020304" pitchFamily="18" charset="0"/>
                <a:ea typeface="+mn-ea"/>
                <a:cs typeface="+mn-ea"/>
              </a:rPr>
              <a:t>- </a:t>
            </a:r>
            <a:r>
              <a:rPr lang="zh-CN" altLang="en-US" b="1" dirty="0">
                <a:latin typeface="Times New Roman" panose="02020603050405020304" pitchFamily="18" charset="0"/>
                <a:ea typeface="+mn-ea"/>
                <a:cs typeface="+mn-ea"/>
              </a:rPr>
              <a:t>中心离子的电荷 </a:t>
            </a:r>
          </a:p>
        </p:txBody>
      </p:sp>
    </p:spTree>
    <p:extLst>
      <p:ext uri="{BB962C8B-B14F-4D97-AF65-F5344CB8AC3E}">
        <p14:creationId xmlns:p14="http://schemas.microsoft.com/office/powerpoint/2010/main" val="2597976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2C3CF9-461F-4ED8-8D82-1D2F036C31F9}"/>
              </a:ext>
            </a:extLst>
          </p:cNvPr>
          <p:cNvSpPr>
            <a:spLocks noGrp="1"/>
          </p:cNvSpPr>
          <p:nvPr>
            <p:ph type="title"/>
          </p:nvPr>
        </p:nvSpPr>
        <p:spPr>
          <a:xfrm>
            <a:off x="305525" y="373916"/>
            <a:ext cx="10515600" cy="499110"/>
          </a:xfrm>
        </p:spPr>
        <p:txBody>
          <a:bodyPr/>
          <a:lstStyle/>
          <a:p>
            <a:pPr>
              <a:lnSpc>
                <a:spcPct val="150000"/>
              </a:lnSpc>
            </a:pPr>
            <a:r>
              <a:rPr lang="en-US" altLang="zh-CN" dirty="0">
                <a:solidFill>
                  <a:srgbClr val="C00000"/>
                </a:solidFill>
              </a:rPr>
              <a:t>(3)  </a:t>
            </a:r>
            <a:r>
              <a:rPr lang="zh-CN" altLang="en-US" dirty="0">
                <a:solidFill>
                  <a:srgbClr val="C00000"/>
                </a:solidFill>
              </a:rPr>
              <a:t>晶体场稳定化能  </a:t>
            </a:r>
            <a:r>
              <a:rPr lang="en-US" altLang="zh-CN" sz="2000" dirty="0"/>
              <a:t>Crystal Field Stabilization Energy</a:t>
            </a:r>
            <a:r>
              <a:rPr lang="en-US" altLang="zh-CN" dirty="0"/>
              <a:t> : </a:t>
            </a:r>
            <a:r>
              <a:rPr lang="en-US" altLang="zh-CN" dirty="0">
                <a:solidFill>
                  <a:srgbClr val="FF0000"/>
                </a:solidFill>
              </a:rPr>
              <a:t>CFSE</a:t>
            </a:r>
            <a:endParaRPr lang="zh-CN" altLang="en-US" dirty="0">
              <a:solidFill>
                <a:srgbClr val="FF0000"/>
              </a:solidFill>
            </a:endParaRPr>
          </a:p>
        </p:txBody>
      </p:sp>
      <p:sp>
        <p:nvSpPr>
          <p:cNvPr id="3" name="Rectangle 2">
            <a:extLst>
              <a:ext uri="{FF2B5EF4-FFF2-40B4-BE49-F238E27FC236}">
                <a16:creationId xmlns:a16="http://schemas.microsoft.com/office/drawing/2014/main" id="{56134EC1-0424-4767-8F00-7DA808BBD4E8}"/>
              </a:ext>
            </a:extLst>
          </p:cNvPr>
          <p:cNvSpPr txBox="1">
            <a:spLocks noChangeArrowheads="1"/>
          </p:cNvSpPr>
          <p:nvPr/>
        </p:nvSpPr>
        <p:spPr>
          <a:xfrm>
            <a:off x="827088" y="1125538"/>
            <a:ext cx="77724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en-US" altLang="zh-CN" sz="3600" dirty="0">
              <a:solidFill>
                <a:schemeClr val="folHlink"/>
              </a:solidFill>
              <a:latin typeface="Times New Roman" panose="02020603050405020304" pitchFamily="18" charset="0"/>
              <a:ea typeface="+mn-ea"/>
              <a:cs typeface="+mn-ea"/>
            </a:endParaRPr>
          </a:p>
        </p:txBody>
      </p:sp>
      <p:sp>
        <p:nvSpPr>
          <p:cNvPr id="4" name="Rectangle 3">
            <a:extLst>
              <a:ext uri="{FF2B5EF4-FFF2-40B4-BE49-F238E27FC236}">
                <a16:creationId xmlns:a16="http://schemas.microsoft.com/office/drawing/2014/main" id="{9791D021-5F0B-458B-AA7E-85807CE3D4C6}"/>
              </a:ext>
            </a:extLst>
          </p:cNvPr>
          <p:cNvSpPr txBox="1">
            <a:spLocks noChangeArrowheads="1"/>
          </p:cNvSpPr>
          <p:nvPr/>
        </p:nvSpPr>
        <p:spPr>
          <a:xfrm>
            <a:off x="-389375" y="1760635"/>
            <a:ext cx="12186087" cy="35147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lnSpc>
                <a:spcPct val="150000"/>
              </a:lnSpc>
              <a:buFont typeface="Wingdings" panose="05000000000000000000" pitchFamily="2" charset="2"/>
              <a:buNone/>
            </a:pPr>
            <a:r>
              <a:rPr lang="zh-CN" altLang="en-US" sz="2800" b="1" dirty="0">
                <a:latin typeface="Times New Roman" panose="02020603050405020304" pitchFamily="18" charset="0"/>
                <a:cs typeface="+mn-ea"/>
              </a:rPr>
              <a:t>八面体场</a:t>
            </a:r>
            <a:r>
              <a:rPr lang="en-US" altLang="zh-CN" sz="2800" b="1" dirty="0">
                <a:latin typeface="Times New Roman" panose="02020603050405020304" pitchFamily="18" charset="0"/>
                <a:cs typeface="+mn-ea"/>
              </a:rPr>
              <a:t>CFSE</a:t>
            </a:r>
            <a:r>
              <a:rPr lang="zh-CN" altLang="en-US" sz="2800" b="1" dirty="0">
                <a:latin typeface="Times New Roman" panose="02020603050405020304" pitchFamily="18" charset="0"/>
                <a:cs typeface="+mn-ea"/>
              </a:rPr>
              <a:t> </a:t>
            </a:r>
            <a:endParaRPr lang="en-US" altLang="zh-CN" sz="2800" b="1" dirty="0">
              <a:latin typeface="Times New Roman" panose="02020603050405020304" pitchFamily="18" charset="0"/>
              <a:cs typeface="+mn-ea"/>
            </a:endParaRPr>
          </a:p>
          <a:p>
            <a:pPr marL="914400" lvl="2" indent="0">
              <a:lnSpc>
                <a:spcPct val="150000"/>
              </a:lnSpc>
              <a:buFont typeface="Wingdings" panose="05000000000000000000" pitchFamily="2" charset="2"/>
              <a:buNone/>
            </a:pPr>
            <a:r>
              <a:rPr lang="en-US" altLang="zh-CN" sz="2800" b="1" dirty="0">
                <a:latin typeface="Times New Roman" panose="02020603050405020304" pitchFamily="18" charset="0"/>
                <a:cs typeface="+mn-ea"/>
              </a:rPr>
              <a:t>= -2/5Δ</a:t>
            </a:r>
            <a:r>
              <a:rPr lang="en-US" altLang="zh-CN" sz="2800" b="1" baseline="-25000" dirty="0">
                <a:latin typeface="Times New Roman" panose="02020603050405020304" pitchFamily="18" charset="0"/>
                <a:cs typeface="+mn-ea"/>
              </a:rPr>
              <a:t>o</a:t>
            </a:r>
            <a:r>
              <a:rPr lang="en-US" altLang="zh-CN" sz="2800" b="1" dirty="0">
                <a:latin typeface="Times New Roman" panose="02020603050405020304" pitchFamily="18" charset="0"/>
                <a:cs typeface="+mn-ea"/>
              </a:rPr>
              <a:t> × </a:t>
            </a:r>
            <a:r>
              <a:rPr lang="en-US" altLang="zh-CN" sz="2800" b="1" dirty="0" err="1">
                <a:latin typeface="Times New Roman" panose="02020603050405020304" pitchFamily="18" charset="0"/>
                <a:cs typeface="+mn-ea"/>
              </a:rPr>
              <a:t>n</a:t>
            </a:r>
            <a:r>
              <a:rPr lang="en-US" altLang="zh-CN" sz="2800" b="1" baseline="-25000" dirty="0" err="1">
                <a:latin typeface="Times New Roman" panose="02020603050405020304" pitchFamily="18" charset="0"/>
                <a:cs typeface="+mn-ea"/>
              </a:rPr>
              <a:t>ε</a:t>
            </a:r>
            <a:r>
              <a:rPr lang="en-US" altLang="zh-CN" sz="2800" b="1" dirty="0">
                <a:latin typeface="Times New Roman" panose="02020603050405020304" pitchFamily="18" charset="0"/>
                <a:cs typeface="+mn-ea"/>
              </a:rPr>
              <a:t> + 3/5Δ</a:t>
            </a:r>
            <a:r>
              <a:rPr lang="en-US" altLang="zh-CN" sz="2800" b="1" baseline="-25000" dirty="0">
                <a:latin typeface="Times New Roman" panose="02020603050405020304" pitchFamily="18" charset="0"/>
                <a:cs typeface="+mn-ea"/>
              </a:rPr>
              <a:t>o</a:t>
            </a:r>
            <a:r>
              <a:rPr lang="en-US" altLang="zh-CN" sz="2800" b="1" dirty="0">
                <a:latin typeface="Times New Roman" panose="02020603050405020304" pitchFamily="18" charset="0"/>
                <a:cs typeface="+mn-ea"/>
              </a:rPr>
              <a:t> ×</a:t>
            </a:r>
            <a:r>
              <a:rPr lang="en-US" altLang="zh-CN" sz="2800" b="1" dirty="0" err="1">
                <a:latin typeface="Times New Roman" panose="02020603050405020304" pitchFamily="18" charset="0"/>
                <a:cs typeface="+mn-ea"/>
              </a:rPr>
              <a:t>n</a:t>
            </a:r>
            <a:r>
              <a:rPr lang="en-US" altLang="zh-CN" sz="2800" b="1" baseline="-25000" dirty="0" err="1">
                <a:latin typeface="Times New Roman" panose="02020603050405020304" pitchFamily="18" charset="0"/>
                <a:cs typeface="+mn-ea"/>
              </a:rPr>
              <a:t>γ</a:t>
            </a:r>
            <a:r>
              <a:rPr lang="en-US" altLang="zh-CN" sz="2800" b="1" dirty="0">
                <a:latin typeface="Times New Roman" panose="02020603050405020304" pitchFamily="18" charset="0"/>
                <a:cs typeface="+mn-ea"/>
              </a:rPr>
              <a:t>               </a:t>
            </a:r>
          </a:p>
          <a:p>
            <a:pPr marL="914400" lvl="2" indent="0">
              <a:lnSpc>
                <a:spcPct val="150000"/>
              </a:lnSpc>
              <a:buFont typeface="Wingdings" panose="05000000000000000000" pitchFamily="2" charset="2"/>
              <a:buNone/>
            </a:pPr>
            <a:r>
              <a:rPr lang="en-US" altLang="zh-CN" sz="2800" b="1" dirty="0">
                <a:latin typeface="Times New Roman" panose="02020603050405020304" pitchFamily="18" charset="0"/>
                <a:cs typeface="+mn-ea"/>
              </a:rPr>
              <a:t>= (-4 </a:t>
            </a:r>
            <a:r>
              <a:rPr lang="en-US" altLang="zh-CN" sz="2800" b="1" dirty="0" err="1">
                <a:latin typeface="Times New Roman" panose="02020603050405020304" pitchFamily="18" charset="0"/>
                <a:cs typeface="+mn-ea"/>
              </a:rPr>
              <a:t>n</a:t>
            </a:r>
            <a:r>
              <a:rPr lang="en-US" altLang="zh-CN" sz="2800" b="1" baseline="-25000" dirty="0" err="1">
                <a:latin typeface="Times New Roman" panose="02020603050405020304" pitchFamily="18" charset="0"/>
                <a:cs typeface="+mn-ea"/>
              </a:rPr>
              <a:t>ε</a:t>
            </a:r>
            <a:r>
              <a:rPr lang="en-US" altLang="zh-CN" sz="2800" b="1" dirty="0">
                <a:latin typeface="Times New Roman" panose="02020603050405020304" pitchFamily="18" charset="0"/>
                <a:cs typeface="+mn-ea"/>
              </a:rPr>
              <a:t> + 6 </a:t>
            </a:r>
            <a:r>
              <a:rPr lang="en-US" altLang="zh-CN" sz="2800" b="1" dirty="0" err="1">
                <a:latin typeface="Times New Roman" panose="02020603050405020304" pitchFamily="18" charset="0"/>
                <a:cs typeface="+mn-ea"/>
              </a:rPr>
              <a:t>n</a:t>
            </a:r>
            <a:r>
              <a:rPr lang="en-US" altLang="zh-CN" sz="2800" b="1" baseline="-25000" dirty="0" err="1">
                <a:latin typeface="Times New Roman" panose="02020603050405020304" pitchFamily="18" charset="0"/>
                <a:cs typeface="+mn-ea"/>
              </a:rPr>
              <a:t>γ</a:t>
            </a:r>
            <a:r>
              <a:rPr lang="en-US" altLang="zh-CN" sz="2800" b="1" dirty="0">
                <a:latin typeface="Times New Roman" panose="02020603050405020304" pitchFamily="18" charset="0"/>
                <a:cs typeface="+mn-ea"/>
              </a:rPr>
              <a:t>)</a:t>
            </a:r>
            <a:r>
              <a:rPr lang="en-US" altLang="zh-CN" sz="2800" b="1" dirty="0" err="1">
                <a:latin typeface="Times New Roman" panose="02020603050405020304" pitchFamily="18" charset="0"/>
                <a:cs typeface="+mn-ea"/>
              </a:rPr>
              <a:t>Dq</a:t>
            </a:r>
            <a:endParaRPr lang="en-US" altLang="zh-CN" sz="2800" b="1" dirty="0">
              <a:latin typeface="Times New Roman" panose="02020603050405020304" pitchFamily="18" charset="0"/>
              <a:cs typeface="+mn-ea"/>
            </a:endParaRPr>
          </a:p>
          <a:p>
            <a:endParaRPr lang="zh-CN" altLang="en-US" b="1" dirty="0">
              <a:latin typeface="Times New Roman" panose="02020603050405020304" pitchFamily="18" charset="0"/>
              <a:cs typeface="+mn-ea"/>
            </a:endParaRPr>
          </a:p>
        </p:txBody>
      </p:sp>
      <p:pic>
        <p:nvPicPr>
          <p:cNvPr id="7" name="Picture 2">
            <a:extLst>
              <a:ext uri="{FF2B5EF4-FFF2-40B4-BE49-F238E27FC236}">
                <a16:creationId xmlns:a16="http://schemas.microsoft.com/office/drawing/2014/main" id="{7F64FC4D-8D28-448C-9E22-5915394D1EA9}"/>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4711873" y="1889245"/>
            <a:ext cx="4801359" cy="37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E7224628-3CE8-42D1-9E32-5DB302DE9A0A}"/>
              </a:ext>
            </a:extLst>
          </p:cNvPr>
          <p:cNvSpPr/>
          <p:nvPr/>
        </p:nvSpPr>
        <p:spPr>
          <a:xfrm>
            <a:off x="-323851" y="1114381"/>
            <a:ext cx="12392025" cy="523220"/>
          </a:xfrm>
          <a:prstGeom prst="rect">
            <a:avLst/>
          </a:prstGeom>
        </p:spPr>
        <p:txBody>
          <a:bodyPr wrap="square">
            <a:spAutoFit/>
          </a:bodyPr>
          <a:lstStyle/>
          <a:p>
            <a:pPr lvl="2"/>
            <a:r>
              <a:rPr lang="en-US" altLang="zh-CN" sz="2800" b="1" dirty="0">
                <a:latin typeface="Times New Roman" panose="02020603050405020304" pitchFamily="18" charset="0"/>
                <a:cs typeface="+mn-ea"/>
              </a:rPr>
              <a:t>d </a:t>
            </a:r>
            <a:r>
              <a:rPr lang="zh-CN" altLang="en-US" sz="2800" b="1" dirty="0">
                <a:latin typeface="Times New Roman" panose="02020603050405020304" pitchFamily="18" charset="0"/>
                <a:cs typeface="+mn-ea"/>
              </a:rPr>
              <a:t>电子从未分裂前的</a:t>
            </a:r>
            <a:r>
              <a:rPr lang="en-US" altLang="zh-CN" sz="2800" b="1" dirty="0">
                <a:latin typeface="Times New Roman" panose="02020603050405020304" pitchFamily="18" charset="0"/>
                <a:cs typeface="+mn-ea"/>
              </a:rPr>
              <a:t>d</a:t>
            </a:r>
            <a:r>
              <a:rPr lang="zh-CN" altLang="en-US" sz="2800" b="1" dirty="0">
                <a:latin typeface="Times New Roman" panose="02020603050405020304" pitchFamily="18" charset="0"/>
                <a:cs typeface="+mn-ea"/>
              </a:rPr>
              <a:t>轨道进入分裂后的</a:t>
            </a:r>
            <a:r>
              <a:rPr lang="en-US" altLang="zh-CN" sz="2800" b="1" dirty="0">
                <a:latin typeface="Times New Roman" panose="02020603050405020304" pitchFamily="18" charset="0"/>
                <a:cs typeface="+mn-ea"/>
              </a:rPr>
              <a:t>d </a:t>
            </a:r>
            <a:r>
              <a:rPr lang="zh-CN" altLang="en-US" sz="2800" b="1" dirty="0">
                <a:latin typeface="Times New Roman" panose="02020603050405020304" pitchFamily="18" charset="0"/>
                <a:cs typeface="+mn-ea"/>
              </a:rPr>
              <a:t>轨道所产生的总能量下降值</a:t>
            </a:r>
          </a:p>
        </p:txBody>
      </p:sp>
      <p:sp>
        <p:nvSpPr>
          <p:cNvPr id="6" name="文本框 5">
            <a:extLst>
              <a:ext uri="{FF2B5EF4-FFF2-40B4-BE49-F238E27FC236}">
                <a16:creationId xmlns:a16="http://schemas.microsoft.com/office/drawing/2014/main" id="{F9A61CB8-CCBD-4CFE-AA21-E73DBFCB49A6}"/>
              </a:ext>
            </a:extLst>
          </p:cNvPr>
          <p:cNvSpPr txBox="1"/>
          <p:nvPr/>
        </p:nvSpPr>
        <p:spPr>
          <a:xfrm>
            <a:off x="9772028" y="2469707"/>
            <a:ext cx="2419972" cy="707886"/>
          </a:xfrm>
          <a:prstGeom prst="rect">
            <a:avLst/>
          </a:prstGeom>
          <a:noFill/>
        </p:spPr>
        <p:txBody>
          <a:bodyPr wrap="square" rtlCol="0">
            <a:spAutoFit/>
          </a:bodyPr>
          <a:lstStyle/>
          <a:p>
            <a:r>
              <a:rPr lang="en-US" altLang="zh-CN" sz="2000" b="1" dirty="0">
                <a:latin typeface="Times New Roman" panose="02020603050405020304" pitchFamily="18" charset="0"/>
                <a:cs typeface="+mn-ea"/>
              </a:rPr>
              <a:t>CFSE= -12/5 </a:t>
            </a:r>
            <a:r>
              <a:rPr lang="en-US" altLang="zh-CN" sz="2000" b="1" dirty="0" err="1">
                <a:latin typeface="Times New Roman" panose="02020603050405020304" pitchFamily="18" charset="0"/>
                <a:cs typeface="+mn-ea"/>
              </a:rPr>
              <a:t>Δ</a:t>
            </a:r>
            <a:r>
              <a:rPr lang="en-US" altLang="zh-CN" sz="2000" b="1" baseline="-25000" dirty="0" err="1">
                <a:latin typeface="Times New Roman" panose="02020603050405020304" pitchFamily="18" charset="0"/>
                <a:cs typeface="+mn-ea"/>
              </a:rPr>
              <a:t>o</a:t>
            </a:r>
            <a:r>
              <a:rPr lang="en-US" altLang="zh-CN" sz="2000" b="1" dirty="0">
                <a:latin typeface="Times New Roman" panose="02020603050405020304" pitchFamily="18" charset="0"/>
                <a:cs typeface="+mn-ea"/>
              </a:rPr>
              <a:t> </a:t>
            </a:r>
          </a:p>
          <a:p>
            <a:r>
              <a:rPr lang="en-US" altLang="zh-CN" sz="2000" b="1" dirty="0">
                <a:latin typeface="Times New Roman" panose="02020603050405020304" pitchFamily="18" charset="0"/>
                <a:cs typeface="+mn-ea"/>
              </a:rPr>
              <a:t>           = -24Dq</a:t>
            </a:r>
            <a:endParaRPr lang="zh-CN" altLang="en-US" sz="2000" dirty="0"/>
          </a:p>
        </p:txBody>
      </p:sp>
      <p:sp>
        <p:nvSpPr>
          <p:cNvPr id="9" name="文本框 8">
            <a:extLst>
              <a:ext uri="{FF2B5EF4-FFF2-40B4-BE49-F238E27FC236}">
                <a16:creationId xmlns:a16="http://schemas.microsoft.com/office/drawing/2014/main" id="{6C7BB2D9-2DAA-4DFA-A3B2-AB88CF8EDC5C}"/>
              </a:ext>
            </a:extLst>
          </p:cNvPr>
          <p:cNvSpPr txBox="1"/>
          <p:nvPr/>
        </p:nvSpPr>
        <p:spPr>
          <a:xfrm>
            <a:off x="9648202" y="4403177"/>
            <a:ext cx="2419972" cy="707886"/>
          </a:xfrm>
          <a:prstGeom prst="rect">
            <a:avLst/>
          </a:prstGeom>
          <a:noFill/>
        </p:spPr>
        <p:txBody>
          <a:bodyPr wrap="square" rtlCol="0">
            <a:spAutoFit/>
          </a:bodyPr>
          <a:lstStyle/>
          <a:p>
            <a:r>
              <a:rPr lang="en-US" altLang="zh-CN" sz="2000" b="1" dirty="0">
                <a:latin typeface="Times New Roman" panose="02020603050405020304" pitchFamily="18" charset="0"/>
                <a:cs typeface="+mn-ea"/>
              </a:rPr>
              <a:t>CFSE= -2/5 </a:t>
            </a:r>
            <a:r>
              <a:rPr lang="en-US" altLang="zh-CN" sz="2000" b="1" dirty="0" err="1">
                <a:latin typeface="Times New Roman" panose="02020603050405020304" pitchFamily="18" charset="0"/>
                <a:cs typeface="+mn-ea"/>
              </a:rPr>
              <a:t>Δ</a:t>
            </a:r>
            <a:r>
              <a:rPr lang="en-US" altLang="zh-CN" sz="2000" b="1" baseline="-25000" dirty="0" err="1">
                <a:latin typeface="Times New Roman" panose="02020603050405020304" pitchFamily="18" charset="0"/>
                <a:cs typeface="+mn-ea"/>
              </a:rPr>
              <a:t>o</a:t>
            </a:r>
            <a:r>
              <a:rPr lang="en-US" altLang="zh-CN" sz="2000" b="1" dirty="0">
                <a:latin typeface="Times New Roman" panose="02020603050405020304" pitchFamily="18" charset="0"/>
                <a:cs typeface="+mn-ea"/>
              </a:rPr>
              <a:t> </a:t>
            </a:r>
          </a:p>
          <a:p>
            <a:r>
              <a:rPr lang="en-US" altLang="zh-CN" sz="2000" b="1" dirty="0">
                <a:latin typeface="Times New Roman" panose="02020603050405020304" pitchFamily="18" charset="0"/>
                <a:cs typeface="+mn-ea"/>
              </a:rPr>
              <a:t>           = - 4Dq</a:t>
            </a:r>
            <a:endParaRPr lang="zh-CN" altLang="en-US" sz="2000" dirty="0"/>
          </a:p>
        </p:txBody>
      </p:sp>
      <p:sp>
        <p:nvSpPr>
          <p:cNvPr id="10" name="AutoShape 63">
            <a:extLst>
              <a:ext uri="{FF2B5EF4-FFF2-40B4-BE49-F238E27FC236}">
                <a16:creationId xmlns:a16="http://schemas.microsoft.com/office/drawing/2014/main" id="{1013DCBF-71CE-4847-B3E6-AB8E988963B8}"/>
              </a:ext>
            </a:extLst>
          </p:cNvPr>
          <p:cNvSpPr>
            <a:spLocks noChangeArrowheads="1"/>
          </p:cNvSpPr>
          <p:nvPr/>
        </p:nvSpPr>
        <p:spPr bwMode="auto">
          <a:xfrm>
            <a:off x="7422253" y="5609554"/>
            <a:ext cx="3908355" cy="995822"/>
          </a:xfrm>
          <a:prstGeom prst="cloudCallout">
            <a:avLst>
              <a:gd name="adj1" fmla="val -23276"/>
              <a:gd name="adj2" fmla="val -204201"/>
            </a:avLst>
          </a:prstGeom>
          <a:solidFill>
            <a:schemeClr val="accent1"/>
          </a:solidFill>
          <a:ln w="9525">
            <a:solidFill>
              <a:schemeClr val="tx1"/>
            </a:solidFill>
            <a:round/>
            <a:headEnd/>
            <a:tailEnd/>
          </a:ln>
        </p:spPr>
        <p:txBody>
          <a:bodyPr/>
          <a:lstStyle>
            <a:lvl1pPr>
              <a:buFont typeface="Arial" panose="020B0604020202020204" pitchFamily="34" charset="0"/>
              <a:defRPr>
                <a:solidFill>
                  <a:schemeClr val="tx1"/>
                </a:solidFill>
                <a:latin typeface="Tahoma" panose="020B060403050404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Tahoma" panose="020B060403050404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Tahoma" panose="020B060403050404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Tahoma" panose="020B060403050404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ea typeface="宋体" panose="02010600030101010101" pitchFamily="2" charset="-122"/>
              </a:defRPr>
            </a:lvl9pPr>
          </a:lstStyle>
          <a:p>
            <a:pPr algn="ctr"/>
            <a:r>
              <a:rPr lang="zh-CN" altLang="en-US" sz="2400" dirty="0">
                <a:solidFill>
                  <a:schemeClr val="bg1"/>
                </a:solidFill>
              </a:rPr>
              <a:t>为何不都形成</a:t>
            </a:r>
            <a:r>
              <a:rPr lang="zh-CN" altLang="en-US" sz="2400" b="1" dirty="0">
                <a:solidFill>
                  <a:schemeClr val="bg1"/>
                </a:solidFill>
                <a:latin typeface="Times New Roman" panose="02020603050405020304" pitchFamily="18" charset="0"/>
                <a:cs typeface="+mn-ea"/>
              </a:rPr>
              <a:t>低自旋</a:t>
            </a:r>
            <a:r>
              <a:rPr lang="zh-CN" altLang="en-US" sz="2400" dirty="0">
                <a:solidFill>
                  <a:schemeClr val="bg1"/>
                </a:solidFill>
              </a:rPr>
              <a:t>配合物？</a:t>
            </a:r>
            <a:r>
              <a:rPr lang="zh-CN" altLang="en-US" sz="2400" dirty="0"/>
              <a:t>？</a:t>
            </a:r>
            <a:r>
              <a:rPr lang="zh-CN" altLang="en-US" dirty="0"/>
              <a:t> </a:t>
            </a:r>
          </a:p>
        </p:txBody>
      </p:sp>
      <p:sp>
        <p:nvSpPr>
          <p:cNvPr id="11" name="文本框 10">
            <a:extLst>
              <a:ext uri="{FF2B5EF4-FFF2-40B4-BE49-F238E27FC236}">
                <a16:creationId xmlns:a16="http://schemas.microsoft.com/office/drawing/2014/main" id="{B901E0D3-7E7D-45C2-9820-E3F00CEE14C2}"/>
              </a:ext>
            </a:extLst>
          </p:cNvPr>
          <p:cNvSpPr txBox="1"/>
          <p:nvPr/>
        </p:nvSpPr>
        <p:spPr>
          <a:xfrm>
            <a:off x="571156" y="5673819"/>
            <a:ext cx="6851097" cy="400110"/>
          </a:xfrm>
          <a:prstGeom prst="rect">
            <a:avLst/>
          </a:prstGeom>
          <a:noFill/>
        </p:spPr>
        <p:txBody>
          <a:bodyPr wrap="square" rtlCol="0">
            <a:spAutoFit/>
          </a:bodyPr>
          <a:lstStyle/>
          <a:p>
            <a:r>
              <a:rPr lang="en-US" altLang="zh-CN" sz="2000" b="1" dirty="0">
                <a:solidFill>
                  <a:srgbClr val="FF0000"/>
                </a:solidFill>
              </a:rPr>
              <a:t>CFSE</a:t>
            </a:r>
            <a:r>
              <a:rPr lang="zh-CN" altLang="en-US" sz="2000" b="1" dirty="0">
                <a:solidFill>
                  <a:srgbClr val="FF0000"/>
                </a:solidFill>
              </a:rPr>
              <a:t> （绝对值）</a:t>
            </a:r>
            <a:r>
              <a:rPr lang="zh-CN" altLang="en-US" sz="2000" dirty="0">
                <a:solidFill>
                  <a:srgbClr val="FF0000"/>
                </a:solidFill>
              </a:rPr>
              <a:t>：</a:t>
            </a:r>
            <a:r>
              <a:rPr lang="zh-CN" altLang="en-US" sz="2000" b="1" dirty="0">
                <a:solidFill>
                  <a:srgbClr val="FF0000"/>
                </a:solidFill>
              </a:rPr>
              <a:t>低自旋</a:t>
            </a:r>
            <a:r>
              <a:rPr lang="zh-CN" altLang="en-US" sz="2000" dirty="0">
                <a:solidFill>
                  <a:srgbClr val="FF0000"/>
                </a:solidFill>
              </a:rPr>
              <a:t>配合物　</a:t>
            </a:r>
            <a:r>
              <a:rPr lang="en-US" altLang="zh-CN" sz="2000" b="1" dirty="0">
                <a:solidFill>
                  <a:srgbClr val="FF0000"/>
                </a:solidFill>
                <a:latin typeface="Times New Roman" panose="02020603050405020304" pitchFamily="18" charset="0"/>
                <a:cs typeface="+mn-ea"/>
              </a:rPr>
              <a:t>&gt;  </a:t>
            </a:r>
            <a:r>
              <a:rPr lang="zh-CN" altLang="en-US" sz="2000" b="1" dirty="0">
                <a:solidFill>
                  <a:srgbClr val="FF0000"/>
                </a:solidFill>
                <a:latin typeface="Times New Roman" panose="02020603050405020304" pitchFamily="18" charset="0"/>
                <a:cs typeface="+mn-ea"/>
              </a:rPr>
              <a:t>高自旋</a:t>
            </a:r>
            <a:r>
              <a:rPr lang="zh-CN" altLang="en-US" sz="2000" dirty="0">
                <a:solidFill>
                  <a:srgbClr val="FF0000"/>
                </a:solidFill>
              </a:rPr>
              <a:t>配合物　</a:t>
            </a:r>
          </a:p>
        </p:txBody>
      </p:sp>
    </p:spTree>
    <p:extLst>
      <p:ext uri="{BB962C8B-B14F-4D97-AF65-F5344CB8AC3E}">
        <p14:creationId xmlns:p14="http://schemas.microsoft.com/office/powerpoint/2010/main" val="4662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animBg="1"/>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134EC1-0424-4767-8F00-7DA808BBD4E8}"/>
              </a:ext>
            </a:extLst>
          </p:cNvPr>
          <p:cNvSpPr txBox="1">
            <a:spLocks noChangeArrowheads="1"/>
          </p:cNvSpPr>
          <p:nvPr/>
        </p:nvSpPr>
        <p:spPr>
          <a:xfrm>
            <a:off x="827088" y="1125538"/>
            <a:ext cx="77724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en-US" altLang="zh-CN" sz="3600" dirty="0">
              <a:solidFill>
                <a:schemeClr val="folHlink"/>
              </a:solidFill>
              <a:latin typeface="Times New Roman" panose="02020603050405020304" pitchFamily="18" charset="0"/>
              <a:ea typeface="+mn-ea"/>
              <a:cs typeface="+mn-ea"/>
            </a:endParaRPr>
          </a:p>
        </p:txBody>
      </p:sp>
      <p:sp>
        <p:nvSpPr>
          <p:cNvPr id="5" name="矩形 4">
            <a:extLst>
              <a:ext uri="{FF2B5EF4-FFF2-40B4-BE49-F238E27FC236}">
                <a16:creationId xmlns:a16="http://schemas.microsoft.com/office/drawing/2014/main" id="{2969792A-440D-429D-9775-5E8F4FBB1620}"/>
              </a:ext>
            </a:extLst>
          </p:cNvPr>
          <p:cNvSpPr/>
          <p:nvPr/>
        </p:nvSpPr>
        <p:spPr>
          <a:xfrm>
            <a:off x="595594" y="630739"/>
            <a:ext cx="3515579" cy="523220"/>
          </a:xfrm>
          <a:prstGeom prst="rect">
            <a:avLst/>
          </a:prstGeom>
        </p:spPr>
        <p:txBody>
          <a:bodyPr wrap="square">
            <a:spAutoFit/>
          </a:bodyPr>
          <a:lstStyle/>
          <a:p>
            <a:r>
              <a:rPr lang="zh-CN" altLang="en-US" sz="2800" dirty="0">
                <a:solidFill>
                  <a:srgbClr val="C00000"/>
                </a:solidFill>
              </a:rPr>
              <a:t>电子成对能</a:t>
            </a:r>
            <a:r>
              <a:rPr lang="en-US" altLang="zh-CN" sz="2800" dirty="0">
                <a:solidFill>
                  <a:srgbClr val="C00000"/>
                </a:solidFill>
              </a:rPr>
              <a:t>(P)</a:t>
            </a:r>
            <a:endParaRPr lang="zh-CN" altLang="en-US" sz="2800" dirty="0">
              <a:solidFill>
                <a:srgbClr val="C00000"/>
              </a:solidFill>
            </a:endParaRPr>
          </a:p>
        </p:txBody>
      </p:sp>
      <p:sp>
        <p:nvSpPr>
          <p:cNvPr id="6" name="矩形 5">
            <a:extLst>
              <a:ext uri="{FF2B5EF4-FFF2-40B4-BE49-F238E27FC236}">
                <a16:creationId xmlns:a16="http://schemas.microsoft.com/office/drawing/2014/main" id="{885E4A33-A371-45A1-891E-06BF569A3E1D}"/>
              </a:ext>
            </a:extLst>
          </p:cNvPr>
          <p:cNvSpPr/>
          <p:nvPr/>
        </p:nvSpPr>
        <p:spPr>
          <a:xfrm>
            <a:off x="-571500" y="1306474"/>
            <a:ext cx="12915900" cy="2308324"/>
          </a:xfrm>
          <a:prstGeom prst="rect">
            <a:avLst/>
          </a:prstGeom>
        </p:spPr>
        <p:txBody>
          <a:bodyPr wrap="square">
            <a:spAutoFit/>
          </a:bodyPr>
          <a:lstStyle/>
          <a:p>
            <a:pPr lvl="2">
              <a:lnSpc>
                <a:spcPct val="150000"/>
              </a:lnSpc>
            </a:pPr>
            <a:r>
              <a:rPr lang="en-US" altLang="zh-CN" sz="2800" b="1" dirty="0">
                <a:latin typeface="Times New Roman" panose="02020603050405020304" pitchFamily="18" charset="0"/>
                <a:cs typeface="+mn-ea"/>
              </a:rPr>
              <a:t>[Fe(H</a:t>
            </a:r>
            <a:r>
              <a:rPr lang="en-US" altLang="zh-CN" sz="2800" b="1" baseline="-25000" dirty="0">
                <a:latin typeface="Times New Roman" panose="02020603050405020304" pitchFamily="18" charset="0"/>
                <a:cs typeface="+mn-ea"/>
              </a:rPr>
              <a:t>2</a:t>
            </a:r>
            <a:r>
              <a:rPr lang="en-US" altLang="zh-CN" sz="2800" b="1" dirty="0">
                <a:latin typeface="Times New Roman" panose="02020603050405020304" pitchFamily="18" charset="0"/>
                <a:cs typeface="+mn-ea"/>
              </a:rPr>
              <a:t>O)</a:t>
            </a:r>
            <a:r>
              <a:rPr lang="en-US" altLang="zh-CN" sz="2800" b="1" baseline="-25000" dirty="0">
                <a:latin typeface="Times New Roman" panose="02020603050405020304" pitchFamily="18" charset="0"/>
                <a:cs typeface="+mn-ea"/>
              </a:rPr>
              <a:t>6</a:t>
            </a:r>
            <a:r>
              <a:rPr lang="en-US" altLang="zh-CN" sz="2800" b="1" dirty="0">
                <a:latin typeface="Times New Roman" panose="02020603050405020304" pitchFamily="18" charset="0"/>
                <a:cs typeface="+mn-ea"/>
              </a:rPr>
              <a:t>]</a:t>
            </a:r>
            <a:r>
              <a:rPr lang="en-US" altLang="zh-CN" sz="2800" b="1" baseline="30000" dirty="0">
                <a:latin typeface="Times New Roman" panose="02020603050405020304" pitchFamily="18" charset="0"/>
                <a:cs typeface="+mn-ea"/>
              </a:rPr>
              <a:t>3+ </a:t>
            </a:r>
            <a:r>
              <a:rPr lang="en-US" altLang="zh-CN" sz="2800" b="1" dirty="0">
                <a:latin typeface="Times New Roman" panose="02020603050405020304" pitchFamily="18" charset="0"/>
                <a:cs typeface="+mn-ea"/>
              </a:rPr>
              <a:t> P = 30000cm</a:t>
            </a:r>
            <a:r>
              <a:rPr lang="en-US" altLang="zh-CN" sz="2800" b="1" baseline="30000" dirty="0">
                <a:latin typeface="Times New Roman" panose="02020603050405020304" pitchFamily="18" charset="0"/>
                <a:cs typeface="+mn-ea"/>
              </a:rPr>
              <a:t>-1</a:t>
            </a:r>
            <a:r>
              <a:rPr lang="en-US" altLang="zh-CN" sz="2800" b="1" dirty="0">
                <a:latin typeface="Times New Roman" panose="02020603050405020304" pitchFamily="18" charset="0"/>
                <a:cs typeface="+mn-ea"/>
              </a:rPr>
              <a:t> &gt;   </a:t>
            </a:r>
            <a:r>
              <a:rPr lang="en-US" altLang="zh-CN" sz="2800" b="1" dirty="0" err="1">
                <a:latin typeface="Times New Roman" panose="02020603050405020304" pitchFamily="18" charset="0"/>
                <a:cs typeface="+mn-ea"/>
              </a:rPr>
              <a:t>Δ</a:t>
            </a:r>
            <a:r>
              <a:rPr lang="en-US" altLang="zh-CN" sz="2800" b="1" baseline="-25000" dirty="0" err="1">
                <a:latin typeface="Times New Roman" panose="02020603050405020304" pitchFamily="18" charset="0"/>
                <a:cs typeface="+mn-ea"/>
              </a:rPr>
              <a:t>o</a:t>
            </a:r>
            <a:r>
              <a:rPr lang="en-US" altLang="zh-CN" sz="2800" b="1" dirty="0">
                <a:latin typeface="Times New Roman" panose="02020603050405020304" pitchFamily="18" charset="0"/>
                <a:cs typeface="+mn-ea"/>
              </a:rPr>
              <a:t> (H</a:t>
            </a:r>
            <a:r>
              <a:rPr lang="en-US" altLang="zh-CN" sz="2800" b="1" baseline="-25000" dirty="0">
                <a:latin typeface="Times New Roman" panose="02020603050405020304" pitchFamily="18" charset="0"/>
                <a:cs typeface="+mn-ea"/>
              </a:rPr>
              <a:t>2</a:t>
            </a:r>
            <a:r>
              <a:rPr lang="en-US" altLang="zh-CN" sz="2800" b="1" dirty="0">
                <a:latin typeface="Times New Roman" panose="02020603050405020304" pitchFamily="18" charset="0"/>
                <a:cs typeface="+mn-ea"/>
              </a:rPr>
              <a:t>O)= 13700cm</a:t>
            </a:r>
            <a:r>
              <a:rPr lang="en-US" altLang="zh-CN" sz="2800" b="1" baseline="30000" dirty="0">
                <a:latin typeface="Times New Roman" panose="02020603050405020304" pitchFamily="18" charset="0"/>
                <a:cs typeface="+mn-ea"/>
              </a:rPr>
              <a:t>-1</a:t>
            </a:r>
            <a:r>
              <a:rPr lang="en-US" altLang="zh-CN" sz="2800" b="1" dirty="0">
                <a:latin typeface="Times New Roman" panose="02020603050405020304" pitchFamily="18" charset="0"/>
                <a:cs typeface="+mn-ea"/>
              </a:rPr>
              <a:t>    </a:t>
            </a:r>
            <a:r>
              <a:rPr lang="zh-CN" altLang="en-US" sz="2800" b="1" dirty="0">
                <a:latin typeface="Times New Roman" panose="02020603050405020304" pitchFamily="18" charset="0"/>
                <a:cs typeface="+mn-ea"/>
              </a:rPr>
              <a:t>高自旋配合物</a:t>
            </a:r>
          </a:p>
          <a:p>
            <a:pPr lvl="2">
              <a:lnSpc>
                <a:spcPct val="150000"/>
              </a:lnSpc>
            </a:pPr>
            <a:r>
              <a:rPr lang="en-US" altLang="zh-CN" sz="2800" b="1" dirty="0">
                <a:latin typeface="Times New Roman" panose="02020603050405020304" pitchFamily="18" charset="0"/>
                <a:cs typeface="+mn-ea"/>
              </a:rPr>
              <a:t>[Fe(CN)</a:t>
            </a:r>
            <a:r>
              <a:rPr lang="en-US" altLang="zh-CN" sz="2800" b="1" baseline="-25000" dirty="0">
                <a:latin typeface="Times New Roman" panose="02020603050405020304" pitchFamily="18" charset="0"/>
                <a:cs typeface="+mn-ea"/>
              </a:rPr>
              <a:t>6</a:t>
            </a:r>
            <a:r>
              <a:rPr lang="en-US" altLang="zh-CN" sz="2800" b="1" dirty="0">
                <a:latin typeface="Times New Roman" panose="02020603050405020304" pitchFamily="18" charset="0"/>
                <a:cs typeface="+mn-ea"/>
              </a:rPr>
              <a:t>]</a:t>
            </a:r>
            <a:r>
              <a:rPr lang="en-US" altLang="zh-CN" sz="2800" b="1" baseline="30000" dirty="0">
                <a:latin typeface="Times New Roman" panose="02020603050405020304" pitchFamily="18" charset="0"/>
                <a:cs typeface="+mn-ea"/>
              </a:rPr>
              <a:t>3-  </a:t>
            </a:r>
            <a:r>
              <a:rPr lang="en-US" altLang="zh-CN" sz="2800" b="1" dirty="0">
                <a:latin typeface="Times New Roman" panose="02020603050405020304" pitchFamily="18" charset="0"/>
                <a:cs typeface="+mn-ea"/>
              </a:rPr>
              <a:t> P = 30000cm</a:t>
            </a:r>
            <a:r>
              <a:rPr lang="en-US" altLang="zh-CN" sz="2800" b="1" baseline="30000" dirty="0">
                <a:latin typeface="Times New Roman" panose="02020603050405020304" pitchFamily="18" charset="0"/>
                <a:cs typeface="+mn-ea"/>
              </a:rPr>
              <a:t>-1</a:t>
            </a:r>
            <a:r>
              <a:rPr lang="en-US" altLang="zh-CN" sz="2800" b="1" dirty="0">
                <a:latin typeface="Times New Roman" panose="02020603050405020304" pitchFamily="18" charset="0"/>
                <a:cs typeface="+mn-ea"/>
              </a:rPr>
              <a:t> &lt;   </a:t>
            </a:r>
            <a:r>
              <a:rPr lang="en-US" altLang="zh-CN" sz="2800" b="1" dirty="0" err="1">
                <a:latin typeface="Times New Roman" panose="02020603050405020304" pitchFamily="18" charset="0"/>
                <a:cs typeface="+mn-ea"/>
              </a:rPr>
              <a:t>Δ</a:t>
            </a:r>
            <a:r>
              <a:rPr lang="en-US" altLang="zh-CN" sz="2800" b="1" baseline="-25000" dirty="0" err="1">
                <a:latin typeface="Times New Roman" panose="02020603050405020304" pitchFamily="18" charset="0"/>
                <a:cs typeface="+mn-ea"/>
              </a:rPr>
              <a:t>o</a:t>
            </a:r>
            <a:r>
              <a:rPr lang="en-US" altLang="zh-CN" sz="2800" b="1" dirty="0">
                <a:latin typeface="Times New Roman" panose="02020603050405020304" pitchFamily="18" charset="0"/>
                <a:cs typeface="+mn-ea"/>
              </a:rPr>
              <a:t> (CN</a:t>
            </a:r>
            <a:r>
              <a:rPr lang="en-US" altLang="zh-CN" sz="2800" b="1" baseline="30000" dirty="0">
                <a:latin typeface="Times New Roman" panose="02020603050405020304" pitchFamily="18" charset="0"/>
                <a:cs typeface="+mn-ea"/>
              </a:rPr>
              <a:t>-</a:t>
            </a:r>
            <a:r>
              <a:rPr lang="en-US" altLang="zh-CN" sz="2800" b="1" dirty="0">
                <a:latin typeface="Times New Roman" panose="02020603050405020304" pitchFamily="18" charset="0"/>
                <a:cs typeface="+mn-ea"/>
              </a:rPr>
              <a:t>)= </a:t>
            </a:r>
            <a:r>
              <a:rPr lang="en-US" altLang="zh-CN" b="1" dirty="0">
                <a:latin typeface="Times New Roman" panose="02020603050405020304" pitchFamily="18" charset="0"/>
                <a:cs typeface="+mn-ea"/>
              </a:rPr>
              <a:t>13700cm</a:t>
            </a:r>
            <a:r>
              <a:rPr lang="en-US" altLang="zh-CN" b="1" baseline="30000" dirty="0">
                <a:latin typeface="Times New Roman" panose="02020603050405020304" pitchFamily="18" charset="0"/>
                <a:cs typeface="+mn-ea"/>
              </a:rPr>
              <a:t>-1</a:t>
            </a:r>
            <a:r>
              <a:rPr lang="en-US" altLang="zh-CN" b="1" dirty="0">
                <a:solidFill>
                  <a:srgbClr val="FF0000"/>
                </a:solidFill>
                <a:latin typeface="Times New Roman" panose="02020603050405020304" pitchFamily="18" charset="0"/>
                <a:cs typeface="+mn-ea"/>
              </a:rPr>
              <a:t>×2.5</a:t>
            </a:r>
            <a:r>
              <a:rPr lang="en-US" altLang="zh-CN" b="1" dirty="0">
                <a:latin typeface="Times New Roman" panose="02020603050405020304" pitchFamily="18" charset="0"/>
                <a:cs typeface="+mn-ea"/>
              </a:rPr>
              <a:t> = </a:t>
            </a:r>
            <a:r>
              <a:rPr lang="en-US" altLang="zh-CN" sz="2800" b="1" dirty="0">
                <a:latin typeface="Times New Roman" panose="02020603050405020304" pitchFamily="18" charset="0"/>
                <a:cs typeface="+mn-ea"/>
              </a:rPr>
              <a:t>34250cm</a:t>
            </a:r>
            <a:r>
              <a:rPr lang="en-US" altLang="zh-CN" sz="2800" b="1" baseline="30000" dirty="0">
                <a:latin typeface="Times New Roman" panose="02020603050405020304" pitchFamily="18" charset="0"/>
                <a:cs typeface="+mn-ea"/>
              </a:rPr>
              <a:t>-1 </a:t>
            </a:r>
            <a:r>
              <a:rPr lang="zh-CN" altLang="en-US" sz="2800" b="1" dirty="0">
                <a:latin typeface="Times New Roman" panose="02020603050405020304" pitchFamily="18" charset="0"/>
                <a:cs typeface="+mn-ea"/>
              </a:rPr>
              <a:t>低自旋配合物</a:t>
            </a:r>
          </a:p>
          <a:p>
            <a:pPr lvl="2" algn="ctr">
              <a:lnSpc>
                <a:spcPct val="150000"/>
              </a:lnSpc>
            </a:pPr>
            <a:endParaRPr lang="zh-CN" altLang="en-US" sz="2800" b="1" dirty="0">
              <a:latin typeface="Times New Roman" panose="02020603050405020304" pitchFamily="18" charset="0"/>
              <a:cs typeface="+mn-ea"/>
            </a:endParaRPr>
          </a:p>
          <a:p>
            <a:pPr lvl="2" algn="ctr"/>
            <a:endParaRPr lang="zh-CN" altLang="en-US" b="1" dirty="0">
              <a:cs typeface="+mn-ea"/>
            </a:endParaRPr>
          </a:p>
        </p:txBody>
      </p:sp>
    </p:spTree>
    <p:extLst>
      <p:ext uri="{BB962C8B-B14F-4D97-AF65-F5344CB8AC3E}">
        <p14:creationId xmlns:p14="http://schemas.microsoft.com/office/powerpoint/2010/main" val="2846267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C6BEED7-B461-4035-96DB-FC79FC1368F2}"/>
              </a:ext>
            </a:extLst>
          </p:cNvPr>
          <p:cNvSpPr>
            <a:spLocks noGrp="1"/>
          </p:cNvSpPr>
          <p:nvPr>
            <p:ph type="sldNum" sz="quarter" idx="12"/>
          </p:nvPr>
        </p:nvSpPr>
        <p:spPr/>
        <p:txBody>
          <a:bodyPr/>
          <a:lstStyle/>
          <a:p>
            <a:fld id="{25F43C6C-6CC1-4831-8DEA-3206EFFA1157}" type="slidenum">
              <a:rPr lang="zh-CN" altLang="en-US" smtClean="0"/>
              <a:t>69</a:t>
            </a:fld>
            <a:endParaRPr lang="zh-CN" altLang="en-US"/>
          </a:p>
        </p:txBody>
      </p:sp>
      <p:pic>
        <p:nvPicPr>
          <p:cNvPr id="4" name="图片 3">
            <a:extLst>
              <a:ext uri="{FF2B5EF4-FFF2-40B4-BE49-F238E27FC236}">
                <a16:creationId xmlns:a16="http://schemas.microsoft.com/office/drawing/2014/main" id="{2EF9A40F-F7E3-4552-8B24-46960DD3B714}"/>
              </a:ext>
            </a:extLst>
          </p:cNvPr>
          <p:cNvPicPr>
            <a:picLocks noChangeAspect="1"/>
          </p:cNvPicPr>
          <p:nvPr/>
        </p:nvPicPr>
        <p:blipFill>
          <a:blip r:embed="rId2"/>
          <a:stretch>
            <a:fillRect/>
          </a:stretch>
        </p:blipFill>
        <p:spPr>
          <a:xfrm>
            <a:off x="1400175" y="136525"/>
            <a:ext cx="9391650" cy="6584363"/>
          </a:xfrm>
          <a:prstGeom prst="rect">
            <a:avLst/>
          </a:prstGeom>
        </p:spPr>
      </p:pic>
    </p:spTree>
    <p:extLst>
      <p:ext uri="{BB962C8B-B14F-4D97-AF65-F5344CB8AC3E}">
        <p14:creationId xmlns:p14="http://schemas.microsoft.com/office/powerpoint/2010/main" val="3744032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505829-80BA-4CB1-978A-225218BF0E15}"/>
              </a:ext>
            </a:extLst>
          </p:cNvPr>
          <p:cNvSpPr>
            <a:spLocks noGrp="1"/>
          </p:cNvSpPr>
          <p:nvPr>
            <p:ph type="title"/>
          </p:nvPr>
        </p:nvSpPr>
        <p:spPr>
          <a:xfrm>
            <a:off x="0" y="113269"/>
            <a:ext cx="12192000" cy="776803"/>
          </a:xfrm>
          <a:solidFill>
            <a:schemeClr val="tx1"/>
          </a:solidFill>
        </p:spPr>
        <p:txBody>
          <a:bodyPr/>
          <a:lstStyle/>
          <a:p>
            <a:r>
              <a:rPr lang="en-US" altLang="zh-CN" dirty="0">
                <a:solidFill>
                  <a:schemeClr val="bg1"/>
                </a:solidFill>
              </a:rPr>
              <a:t>    1-1  </a:t>
            </a:r>
            <a:r>
              <a:rPr lang="zh-CN" altLang="en-US" dirty="0">
                <a:solidFill>
                  <a:schemeClr val="bg1"/>
                </a:solidFill>
              </a:rPr>
              <a:t>定义和组成</a:t>
            </a:r>
          </a:p>
        </p:txBody>
      </p:sp>
      <p:grpSp>
        <p:nvGrpSpPr>
          <p:cNvPr id="4" name="Group 3">
            <a:extLst>
              <a:ext uri="{FF2B5EF4-FFF2-40B4-BE49-F238E27FC236}">
                <a16:creationId xmlns:a16="http://schemas.microsoft.com/office/drawing/2014/main" id="{318BA229-F3AF-40F8-B2CB-BBD96564E9FF}"/>
              </a:ext>
            </a:extLst>
          </p:cNvPr>
          <p:cNvGrpSpPr>
            <a:grpSpLocks/>
          </p:cNvGrpSpPr>
          <p:nvPr/>
        </p:nvGrpSpPr>
        <p:grpSpPr bwMode="auto">
          <a:xfrm>
            <a:off x="1124626" y="1975569"/>
            <a:ext cx="4027552" cy="2420865"/>
            <a:chOff x="57" y="290"/>
            <a:chExt cx="2027" cy="1344"/>
          </a:xfrm>
        </p:grpSpPr>
        <p:sp>
          <p:nvSpPr>
            <p:cNvPr id="6" name="Text Box 5">
              <a:extLst>
                <a:ext uri="{FF2B5EF4-FFF2-40B4-BE49-F238E27FC236}">
                  <a16:creationId xmlns:a16="http://schemas.microsoft.com/office/drawing/2014/main" id="{169F9E4D-E74F-41B2-BAAB-E75038DF0D22}"/>
                </a:ext>
              </a:extLst>
            </p:cNvPr>
            <p:cNvSpPr txBox="1">
              <a:spLocks noChangeArrowheads="1"/>
            </p:cNvSpPr>
            <p:nvPr/>
          </p:nvSpPr>
          <p:spPr bwMode="auto">
            <a:xfrm>
              <a:off x="57" y="290"/>
              <a:ext cx="279"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←中心离子</a:t>
              </a:r>
            </a:p>
          </p:txBody>
        </p:sp>
        <p:sp>
          <p:nvSpPr>
            <p:cNvPr id="7" name="Text Box 6">
              <a:extLst>
                <a:ext uri="{FF2B5EF4-FFF2-40B4-BE49-F238E27FC236}">
                  <a16:creationId xmlns:a16="http://schemas.microsoft.com/office/drawing/2014/main" id="{458F37E4-DC23-48CB-9298-6B7CECB52B00}"/>
                </a:ext>
              </a:extLst>
            </p:cNvPr>
            <p:cNvSpPr txBox="1">
              <a:spLocks noChangeArrowheads="1"/>
            </p:cNvSpPr>
            <p:nvPr/>
          </p:nvSpPr>
          <p:spPr bwMode="auto">
            <a:xfrm>
              <a:off x="1545" y="290"/>
              <a:ext cx="279"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←中心原子</a:t>
              </a:r>
            </a:p>
          </p:txBody>
        </p:sp>
        <p:sp>
          <p:nvSpPr>
            <p:cNvPr id="8" name="Text Box 7">
              <a:extLst>
                <a:ext uri="{FF2B5EF4-FFF2-40B4-BE49-F238E27FC236}">
                  <a16:creationId xmlns:a16="http://schemas.microsoft.com/office/drawing/2014/main" id="{34AFD5E8-7469-4CC2-914F-A355C0BE8738}"/>
                </a:ext>
              </a:extLst>
            </p:cNvPr>
            <p:cNvSpPr txBox="1">
              <a:spLocks noChangeArrowheads="1"/>
            </p:cNvSpPr>
            <p:nvPr/>
          </p:nvSpPr>
          <p:spPr bwMode="auto">
            <a:xfrm>
              <a:off x="365" y="290"/>
              <a:ext cx="279"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←配位体</a:t>
              </a:r>
            </a:p>
          </p:txBody>
        </p:sp>
        <p:sp>
          <p:nvSpPr>
            <p:cNvPr id="9" name="Text Box 8">
              <a:extLst>
                <a:ext uri="{FF2B5EF4-FFF2-40B4-BE49-F238E27FC236}">
                  <a16:creationId xmlns:a16="http://schemas.microsoft.com/office/drawing/2014/main" id="{7472FE2F-C0E9-4477-8EF2-67C8D5CB3AD5}"/>
                </a:ext>
              </a:extLst>
            </p:cNvPr>
            <p:cNvSpPr txBox="1">
              <a:spLocks noChangeArrowheads="1"/>
            </p:cNvSpPr>
            <p:nvPr/>
          </p:nvSpPr>
          <p:spPr bwMode="auto">
            <a:xfrm>
              <a:off x="873" y="290"/>
              <a:ext cx="279"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←外界</a:t>
              </a:r>
            </a:p>
          </p:txBody>
        </p:sp>
        <p:sp>
          <p:nvSpPr>
            <p:cNvPr id="10" name="Text Box 9">
              <a:extLst>
                <a:ext uri="{FF2B5EF4-FFF2-40B4-BE49-F238E27FC236}">
                  <a16:creationId xmlns:a16="http://schemas.microsoft.com/office/drawing/2014/main" id="{57E9C7C7-1E42-4B8E-B1D1-365BA1E3EEAA}"/>
                </a:ext>
              </a:extLst>
            </p:cNvPr>
            <p:cNvSpPr txBox="1">
              <a:spLocks noChangeArrowheads="1"/>
            </p:cNvSpPr>
            <p:nvPr/>
          </p:nvSpPr>
          <p:spPr bwMode="auto">
            <a:xfrm>
              <a:off x="1805" y="290"/>
              <a:ext cx="279"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←配位体</a:t>
              </a:r>
            </a:p>
          </p:txBody>
        </p:sp>
      </p:grpSp>
      <p:graphicFrame>
        <p:nvGraphicFramePr>
          <p:cNvPr id="12" name="Object 11">
            <a:extLst>
              <a:ext uri="{FF2B5EF4-FFF2-40B4-BE49-F238E27FC236}">
                <a16:creationId xmlns:a16="http://schemas.microsoft.com/office/drawing/2014/main" id="{F8D41CB8-0F2D-40DA-B9E5-24E8ABA0FCB1}"/>
              </a:ext>
            </a:extLst>
          </p:cNvPr>
          <p:cNvGraphicFramePr>
            <a:graphicFrameLocks noChangeAspect="1"/>
          </p:cNvGraphicFramePr>
          <p:nvPr>
            <p:extLst>
              <p:ext uri="{D42A27DB-BD31-4B8C-83A1-F6EECF244321}">
                <p14:modId xmlns:p14="http://schemas.microsoft.com/office/powerpoint/2010/main" val="294088226"/>
              </p:ext>
            </p:extLst>
          </p:nvPr>
        </p:nvGraphicFramePr>
        <p:xfrm>
          <a:off x="1942460" y="4541123"/>
          <a:ext cx="750887" cy="1371600"/>
        </p:xfrm>
        <a:graphic>
          <a:graphicData uri="http://schemas.openxmlformats.org/presentationml/2006/ole">
            <mc:AlternateContent xmlns:mc="http://schemas.openxmlformats.org/markup-compatibility/2006">
              <mc:Choice xmlns:v="urn:schemas-microsoft-com:vml" Requires="v">
                <p:oleObj spid="_x0000_s1228" r:id="rId3" imgW="165387" imgH="216275" progId="Equation.3">
                  <p:embed/>
                </p:oleObj>
              </mc:Choice>
              <mc:Fallback>
                <p:oleObj r:id="rId3" imgW="165387" imgH="216275" progId="Equation.3">
                  <p:embed/>
                  <p:pic>
                    <p:nvPicPr>
                      <p:cNvPr id="10246" name="Object 11">
                        <a:extLst>
                          <a:ext uri="{FF2B5EF4-FFF2-40B4-BE49-F238E27FC236}">
                            <a16:creationId xmlns:a16="http://schemas.microsoft.com/office/drawing/2014/main" id="{EC5BB6B4-2788-4F09-A341-36D8DCA8B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2460" y="4541123"/>
                        <a:ext cx="750887"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 Box 12">
            <a:extLst>
              <a:ext uri="{FF2B5EF4-FFF2-40B4-BE49-F238E27FC236}">
                <a16:creationId xmlns:a16="http://schemas.microsoft.com/office/drawing/2014/main" id="{C12EEE42-2559-47CC-9BD5-175000B26E2C}"/>
              </a:ext>
            </a:extLst>
          </p:cNvPr>
          <p:cNvSpPr txBox="1">
            <a:spLocks noChangeArrowheads="1"/>
          </p:cNvSpPr>
          <p:nvPr/>
        </p:nvSpPr>
        <p:spPr bwMode="auto">
          <a:xfrm>
            <a:off x="327054" y="4365784"/>
            <a:ext cx="179069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solidFill>
                  <a:srgbClr val="FFFF00"/>
                </a:solidFill>
                <a:latin typeface="Times New Roman" panose="02020603050405020304" pitchFamily="18" charset="0"/>
                <a:ea typeface="+mn-ea"/>
                <a:cs typeface="+mn-ea"/>
              </a:rPr>
              <a:t>  </a:t>
            </a:r>
            <a:r>
              <a:rPr lang="zh-CN" altLang="en-US" sz="2400" b="1" dirty="0">
                <a:solidFill>
                  <a:srgbClr val="FF0000"/>
                </a:solidFill>
                <a:latin typeface="Times New Roman" panose="02020603050405020304" pitchFamily="18" charset="0"/>
                <a:ea typeface="+mn-ea"/>
                <a:cs typeface="+mn-ea"/>
              </a:rPr>
              <a:t> </a:t>
            </a:r>
            <a:r>
              <a:rPr lang="zh-CN" altLang="en-US" sz="2400" b="1" dirty="0">
                <a:latin typeface="Times New Roman" panose="02020603050405020304" pitchFamily="18" charset="0"/>
                <a:ea typeface="+mn-ea"/>
                <a:cs typeface="+mn-ea"/>
              </a:rPr>
              <a:t>内界 </a:t>
            </a:r>
            <a:endParaRPr lang="en-US" altLang="zh-CN" sz="2400" b="1" dirty="0">
              <a:latin typeface="Times New Roman" panose="02020603050405020304" pitchFamily="18" charset="0"/>
              <a:ea typeface="+mn-ea"/>
              <a:cs typeface="+mn-ea"/>
            </a:endParaRPr>
          </a:p>
          <a:p>
            <a:pPr eaLnBrk="1" hangingPunct="1">
              <a:spcBef>
                <a:spcPct val="50000"/>
              </a:spcBef>
              <a:buClrTx/>
              <a:buSzTx/>
              <a:buFontTx/>
              <a:buNone/>
            </a:pPr>
            <a:r>
              <a:rPr lang="en-US" altLang="zh-CN" sz="2400" b="1" dirty="0">
                <a:latin typeface="Times New Roman" panose="02020603050405020304" pitchFamily="18" charset="0"/>
                <a:ea typeface="+mn-ea"/>
                <a:cs typeface="+mn-ea"/>
              </a:rPr>
              <a:t>= </a:t>
            </a:r>
            <a:r>
              <a:rPr lang="zh-CN" altLang="en-US" sz="2400" b="1" dirty="0">
                <a:solidFill>
                  <a:srgbClr val="FF0000"/>
                </a:solidFill>
                <a:latin typeface="Times New Roman" panose="02020603050405020304" pitchFamily="18" charset="0"/>
                <a:ea typeface="+mn-ea"/>
                <a:cs typeface="+mn-ea"/>
              </a:rPr>
              <a:t>配位单元</a:t>
            </a:r>
            <a:endParaRPr lang="en-US" altLang="zh-CN" sz="2400" b="1" dirty="0">
              <a:solidFill>
                <a:srgbClr val="FF0000"/>
              </a:solidFill>
              <a:latin typeface="Times New Roman" panose="02020603050405020304" pitchFamily="18" charset="0"/>
              <a:ea typeface="+mn-ea"/>
              <a:cs typeface="+mn-ea"/>
            </a:endParaRPr>
          </a:p>
          <a:p>
            <a:pPr eaLnBrk="1" hangingPunct="1">
              <a:spcBef>
                <a:spcPct val="50000"/>
              </a:spcBef>
              <a:buClrTx/>
              <a:buSzTx/>
              <a:buFontTx/>
              <a:buNone/>
            </a:pPr>
            <a:r>
              <a:rPr lang="en-US" altLang="zh-CN" sz="2400" b="1" dirty="0">
                <a:latin typeface="Times New Roman" panose="02020603050405020304" pitchFamily="18" charset="0"/>
                <a:ea typeface="+mn-ea"/>
                <a:cs typeface="+mn-ea"/>
              </a:rPr>
              <a:t>   </a:t>
            </a:r>
            <a:r>
              <a:rPr lang="zh-CN" altLang="en-US" sz="2400" b="1" dirty="0">
                <a:latin typeface="Times New Roman" panose="02020603050405020304" pitchFamily="18" charset="0"/>
                <a:ea typeface="+mn-ea"/>
                <a:cs typeface="+mn-ea"/>
              </a:rPr>
              <a:t>配离子</a:t>
            </a:r>
          </a:p>
          <a:p>
            <a:pPr eaLnBrk="1" hangingPunct="1">
              <a:spcBef>
                <a:spcPct val="50000"/>
              </a:spcBef>
              <a:buClrTx/>
              <a:buSzTx/>
              <a:buFontTx/>
              <a:buNone/>
            </a:pPr>
            <a:endParaRPr lang="zh-CN" altLang="en-US" sz="2400" b="1" dirty="0">
              <a:latin typeface="Times New Roman" panose="02020603050405020304" pitchFamily="18" charset="0"/>
              <a:ea typeface="+mn-ea"/>
              <a:cs typeface="+mn-ea"/>
            </a:endParaRPr>
          </a:p>
        </p:txBody>
      </p:sp>
      <p:sp>
        <p:nvSpPr>
          <p:cNvPr id="14" name="Text Box 13">
            <a:extLst>
              <a:ext uri="{FF2B5EF4-FFF2-40B4-BE49-F238E27FC236}">
                <a16:creationId xmlns:a16="http://schemas.microsoft.com/office/drawing/2014/main" id="{74E128E6-C6BD-4B19-823E-68DE14C31916}"/>
              </a:ext>
            </a:extLst>
          </p:cNvPr>
          <p:cNvSpPr txBox="1">
            <a:spLocks noChangeArrowheads="1"/>
          </p:cNvSpPr>
          <p:nvPr/>
        </p:nvSpPr>
        <p:spPr bwMode="auto">
          <a:xfrm>
            <a:off x="2394848" y="4616220"/>
            <a:ext cx="9797152" cy="1134862"/>
          </a:xfrm>
          <a:prstGeom prst="rect">
            <a:avLst/>
          </a:prstGeom>
          <a:solidFill>
            <a:schemeClr val="accent2"/>
          </a:solidFill>
          <a:ln w="12700" cap="sq">
            <a:solidFill>
              <a:schemeClr val="accent1"/>
            </a:solidFill>
            <a:miter lim="800000"/>
            <a:headEnd/>
            <a:tailEnd/>
          </a:ln>
          <a:effec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nSpc>
                <a:spcPct val="150000"/>
              </a:lnSpc>
              <a:spcBef>
                <a:spcPct val="0"/>
              </a:spcBef>
              <a:buClrTx/>
              <a:buSzTx/>
              <a:buNone/>
            </a:pPr>
            <a:r>
              <a:rPr lang="zh-CN" altLang="en-US" sz="2400" b="1" dirty="0">
                <a:solidFill>
                  <a:schemeClr val="bg1"/>
                </a:solidFill>
                <a:latin typeface="Times New Roman" panose="02020603050405020304" pitchFamily="18" charset="0"/>
                <a:ea typeface="+mn-ea"/>
                <a:cs typeface="+mn-ea"/>
              </a:rPr>
              <a:t>中心体 </a:t>
            </a:r>
            <a:r>
              <a:rPr lang="en-US" altLang="zh-CN" sz="2400" b="1" dirty="0">
                <a:solidFill>
                  <a:schemeClr val="bg1"/>
                </a:solidFill>
                <a:latin typeface="Times New Roman" panose="02020603050405020304" pitchFamily="18" charset="0"/>
                <a:ea typeface="+mn-ea"/>
                <a:cs typeface="+mn-ea"/>
              </a:rPr>
              <a:t>——</a:t>
            </a:r>
            <a:r>
              <a:rPr lang="zh-CN" altLang="en-US" sz="2400" b="1" dirty="0">
                <a:solidFill>
                  <a:schemeClr val="bg1"/>
                </a:solidFill>
                <a:latin typeface="+mn-ea"/>
                <a:ea typeface="+mn-ea"/>
                <a:cs typeface="+mn-ea"/>
              </a:rPr>
              <a:t>中心离子或原子，</a:t>
            </a:r>
            <a:r>
              <a:rPr lang="zh-CN" altLang="en-US" sz="2400" b="1" dirty="0">
                <a:solidFill>
                  <a:schemeClr val="bg1"/>
                </a:solidFill>
                <a:latin typeface="Times New Roman" panose="02020603050405020304" pitchFamily="18" charset="0"/>
                <a:ea typeface="+mn-ea"/>
                <a:cs typeface="+mn-ea"/>
              </a:rPr>
              <a:t>提供空轨道</a:t>
            </a:r>
            <a:r>
              <a:rPr lang="en-US" altLang="zh-CN" sz="2400" b="1" dirty="0">
                <a:solidFill>
                  <a:schemeClr val="bg1"/>
                </a:solidFill>
                <a:latin typeface="Times New Roman" panose="02020603050405020304" pitchFamily="18" charset="0"/>
                <a:ea typeface="+mn-ea"/>
                <a:cs typeface="+mn-ea"/>
              </a:rPr>
              <a:t>,  </a:t>
            </a:r>
            <a:r>
              <a:rPr lang="zh-CN" altLang="en-US" sz="2400" b="1" dirty="0">
                <a:solidFill>
                  <a:schemeClr val="bg1"/>
                </a:solidFill>
                <a:latin typeface="Times New Roman" panose="02020603050405020304" pitchFamily="18" charset="0"/>
                <a:ea typeface="+mn-ea"/>
                <a:cs typeface="+mn-ea"/>
              </a:rPr>
              <a:t>电子对接受体  </a:t>
            </a:r>
            <a:r>
              <a:rPr lang="en-US" altLang="zh-CN" sz="2400" b="1" dirty="0">
                <a:solidFill>
                  <a:schemeClr val="bg1"/>
                </a:solidFill>
                <a:latin typeface="Times New Roman" panose="02020603050405020304" pitchFamily="18" charset="0"/>
                <a:ea typeface="+mn-ea"/>
                <a:cs typeface="+mn-ea"/>
              </a:rPr>
              <a:t>Lewis</a:t>
            </a:r>
            <a:r>
              <a:rPr lang="zh-CN" altLang="en-US" sz="2400" b="1" dirty="0">
                <a:solidFill>
                  <a:schemeClr val="bg1"/>
                </a:solidFill>
                <a:latin typeface="Times New Roman" panose="02020603050405020304" pitchFamily="18" charset="0"/>
                <a:ea typeface="+mn-ea"/>
                <a:cs typeface="+mn-ea"/>
              </a:rPr>
              <a:t>酸</a:t>
            </a:r>
          </a:p>
          <a:p>
            <a:pPr>
              <a:lnSpc>
                <a:spcPct val="150000"/>
              </a:lnSpc>
              <a:spcBef>
                <a:spcPct val="0"/>
              </a:spcBef>
              <a:buClrTx/>
              <a:buSzTx/>
              <a:buNone/>
            </a:pPr>
            <a:r>
              <a:rPr lang="zh-CN" altLang="en-US" sz="2400" b="1" dirty="0">
                <a:solidFill>
                  <a:schemeClr val="bg1"/>
                </a:solidFill>
                <a:latin typeface="Times New Roman" panose="02020603050405020304" pitchFamily="18" charset="0"/>
                <a:ea typeface="+mn-ea"/>
                <a:cs typeface="+mn-ea"/>
              </a:rPr>
              <a:t>配位体 </a:t>
            </a:r>
            <a:r>
              <a:rPr lang="en-US" altLang="zh-CN" sz="2400" b="1" dirty="0">
                <a:solidFill>
                  <a:schemeClr val="bg1"/>
                </a:solidFill>
                <a:latin typeface="Times New Roman" panose="02020603050405020304" pitchFamily="18" charset="0"/>
                <a:ea typeface="+mn-ea"/>
                <a:cs typeface="+mn-ea"/>
              </a:rPr>
              <a:t>——</a:t>
            </a:r>
            <a:r>
              <a:rPr lang="zh-CN" altLang="en-US" sz="2400" b="1" dirty="0">
                <a:solidFill>
                  <a:schemeClr val="bg1"/>
                </a:solidFill>
                <a:latin typeface="+mn-ea"/>
                <a:ea typeface="+mn-ea"/>
                <a:cs typeface="+mn-ea"/>
              </a:rPr>
              <a:t>中性分子或阴离子，</a:t>
            </a:r>
            <a:r>
              <a:rPr lang="zh-CN" altLang="en-US" sz="2400" b="1" dirty="0">
                <a:solidFill>
                  <a:schemeClr val="bg1"/>
                </a:solidFill>
                <a:latin typeface="Times New Roman" panose="02020603050405020304" pitchFamily="18" charset="0"/>
                <a:ea typeface="+mn-ea"/>
                <a:cs typeface="+mn-ea"/>
              </a:rPr>
              <a:t>提供孤对电子</a:t>
            </a:r>
            <a:r>
              <a:rPr lang="en-US" altLang="zh-CN" sz="2400" b="1" dirty="0">
                <a:solidFill>
                  <a:schemeClr val="bg1"/>
                </a:solidFill>
                <a:latin typeface="Times New Roman" panose="02020603050405020304" pitchFamily="18" charset="0"/>
                <a:ea typeface="+mn-ea"/>
                <a:cs typeface="+mn-ea"/>
              </a:rPr>
              <a:t>,   </a:t>
            </a:r>
            <a:r>
              <a:rPr lang="zh-CN" altLang="en-US" sz="2400" b="1" dirty="0">
                <a:solidFill>
                  <a:schemeClr val="bg1"/>
                </a:solidFill>
                <a:latin typeface="Times New Roman" panose="02020603050405020304" pitchFamily="18" charset="0"/>
                <a:ea typeface="+mn-ea"/>
                <a:cs typeface="+mn-ea"/>
              </a:rPr>
              <a:t>电子对给予体  </a:t>
            </a:r>
            <a:r>
              <a:rPr lang="en-US" altLang="zh-CN" sz="2400" b="1" dirty="0">
                <a:solidFill>
                  <a:schemeClr val="bg1"/>
                </a:solidFill>
                <a:latin typeface="Times New Roman" panose="02020603050405020304" pitchFamily="18" charset="0"/>
                <a:ea typeface="+mn-ea"/>
                <a:cs typeface="+mn-ea"/>
              </a:rPr>
              <a:t>Lewis</a:t>
            </a:r>
            <a:r>
              <a:rPr lang="zh-CN" altLang="en-US" sz="2400" b="1" dirty="0">
                <a:solidFill>
                  <a:schemeClr val="bg1"/>
                </a:solidFill>
                <a:latin typeface="Times New Roman" panose="02020603050405020304" pitchFamily="18" charset="0"/>
                <a:ea typeface="+mn-ea"/>
                <a:cs typeface="+mn-ea"/>
              </a:rPr>
              <a:t>碱</a:t>
            </a:r>
          </a:p>
        </p:txBody>
      </p:sp>
      <p:sp>
        <p:nvSpPr>
          <p:cNvPr id="15" name="Rectangle 14">
            <a:extLst>
              <a:ext uri="{FF2B5EF4-FFF2-40B4-BE49-F238E27FC236}">
                <a16:creationId xmlns:a16="http://schemas.microsoft.com/office/drawing/2014/main" id="{4C2BB1CA-D268-4BDF-B586-DB09EE05D113}"/>
              </a:ext>
            </a:extLst>
          </p:cNvPr>
          <p:cNvSpPr>
            <a:spLocks noChangeArrowheads="1"/>
          </p:cNvSpPr>
          <p:nvPr/>
        </p:nvSpPr>
        <p:spPr bwMode="auto">
          <a:xfrm>
            <a:off x="370840" y="890072"/>
            <a:ext cx="4495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b="1" dirty="0">
                <a:ea typeface="+mn-ea"/>
                <a:cs typeface="+mn-ea"/>
              </a:rPr>
              <a:t>(1) </a:t>
            </a:r>
            <a:r>
              <a:rPr lang="zh-CN" altLang="en-US" b="1" dirty="0">
                <a:ea typeface="+mn-ea"/>
                <a:cs typeface="+mn-ea"/>
              </a:rPr>
              <a:t>内界与外界</a:t>
            </a:r>
          </a:p>
        </p:txBody>
      </p:sp>
      <p:sp>
        <p:nvSpPr>
          <p:cNvPr id="16" name="矩形 15">
            <a:extLst>
              <a:ext uri="{FF2B5EF4-FFF2-40B4-BE49-F238E27FC236}">
                <a16:creationId xmlns:a16="http://schemas.microsoft.com/office/drawing/2014/main" id="{55EF0D91-51F5-4DD2-8A3A-17A60CFAC585}"/>
              </a:ext>
            </a:extLst>
          </p:cNvPr>
          <p:cNvSpPr/>
          <p:nvPr/>
        </p:nvSpPr>
        <p:spPr>
          <a:xfrm>
            <a:off x="1003740" y="1505158"/>
            <a:ext cx="8235509" cy="523220"/>
          </a:xfrm>
          <a:prstGeom prst="rect">
            <a:avLst/>
          </a:prstGeom>
        </p:spPr>
        <p:txBody>
          <a:bodyPr wrap="square">
            <a:spAutoFit/>
          </a:bodyPr>
          <a:lstStyle/>
          <a:p>
            <a:r>
              <a:rPr lang="en-US" altLang="zh-CN" sz="2800" b="1" dirty="0">
                <a:latin typeface="Times New Roman" panose="02020603050405020304" pitchFamily="18" charset="0"/>
                <a:cs typeface="+mn-ea"/>
              </a:rPr>
              <a:t>[Ag(</a:t>
            </a:r>
            <a:r>
              <a:rPr lang="en-US" altLang="zh-CN" sz="2800" b="1" dirty="0">
                <a:solidFill>
                  <a:srgbClr val="FF0000"/>
                </a:solidFill>
                <a:latin typeface="Times New Roman" panose="02020603050405020304" pitchFamily="18" charset="0"/>
                <a:cs typeface="+mn-ea"/>
              </a:rPr>
              <a:t>N</a:t>
            </a:r>
            <a:r>
              <a:rPr lang="en-US" altLang="zh-CN" sz="2800" b="1" dirty="0">
                <a:latin typeface="Times New Roman" panose="02020603050405020304" pitchFamily="18" charset="0"/>
                <a:cs typeface="+mn-ea"/>
              </a:rPr>
              <a:t>H</a:t>
            </a:r>
            <a:r>
              <a:rPr lang="en-US" altLang="zh-CN" sz="2800" b="1" baseline="-25000" dirty="0">
                <a:latin typeface="Times New Roman" panose="02020603050405020304" pitchFamily="18" charset="0"/>
                <a:cs typeface="+mn-ea"/>
              </a:rPr>
              <a:t>3</a:t>
            </a:r>
            <a:r>
              <a:rPr lang="en-US" altLang="zh-CN" sz="2800" b="1" dirty="0">
                <a:latin typeface="Times New Roman" panose="02020603050405020304" pitchFamily="18" charset="0"/>
                <a:cs typeface="+mn-ea"/>
              </a:rPr>
              <a:t>)</a:t>
            </a:r>
            <a:r>
              <a:rPr lang="en-US" altLang="zh-CN" sz="2800" b="1" baseline="-25000" dirty="0">
                <a:latin typeface="Times New Roman" panose="02020603050405020304" pitchFamily="18" charset="0"/>
                <a:cs typeface="+mn-ea"/>
              </a:rPr>
              <a:t>2</a:t>
            </a:r>
            <a:r>
              <a:rPr lang="en-US" altLang="zh-CN" sz="2800" b="1" dirty="0">
                <a:latin typeface="Times New Roman" panose="02020603050405020304" pitchFamily="18" charset="0"/>
                <a:cs typeface="+mn-ea"/>
              </a:rPr>
              <a:t>]Cl      K</a:t>
            </a:r>
            <a:r>
              <a:rPr lang="en-US" altLang="zh-CN" sz="2800" b="1" baseline="-25000" dirty="0">
                <a:latin typeface="Times New Roman" panose="02020603050405020304" pitchFamily="18" charset="0"/>
                <a:cs typeface="+mn-ea"/>
              </a:rPr>
              <a:t>3</a:t>
            </a:r>
            <a:r>
              <a:rPr lang="en-US" altLang="zh-CN" sz="2800" b="1" dirty="0">
                <a:latin typeface="Times New Roman" panose="02020603050405020304" pitchFamily="18" charset="0"/>
                <a:cs typeface="+mn-ea"/>
              </a:rPr>
              <a:t>[Fe(</a:t>
            </a:r>
            <a:r>
              <a:rPr lang="en-US" altLang="zh-CN" sz="2800" b="1" dirty="0">
                <a:solidFill>
                  <a:srgbClr val="FF0000"/>
                </a:solidFill>
                <a:latin typeface="Times New Roman" panose="02020603050405020304" pitchFamily="18" charset="0"/>
                <a:cs typeface="+mn-ea"/>
              </a:rPr>
              <a:t>S</a:t>
            </a:r>
            <a:r>
              <a:rPr lang="en-US" altLang="zh-CN" sz="2800" b="1" dirty="0">
                <a:latin typeface="Times New Roman" panose="02020603050405020304" pitchFamily="18" charset="0"/>
                <a:cs typeface="+mn-ea"/>
              </a:rPr>
              <a:t>CN)</a:t>
            </a:r>
            <a:r>
              <a:rPr lang="en-US" altLang="zh-CN" sz="2800" b="1" baseline="-30000" dirty="0">
                <a:latin typeface="Times New Roman" panose="02020603050405020304" pitchFamily="18" charset="0"/>
                <a:cs typeface="+mn-ea"/>
              </a:rPr>
              <a:t>6</a:t>
            </a:r>
            <a:r>
              <a:rPr lang="en-US" altLang="zh-CN" sz="2800" b="1" dirty="0">
                <a:latin typeface="Times New Roman" panose="02020603050405020304" pitchFamily="18" charset="0"/>
                <a:cs typeface="+mn-ea"/>
              </a:rPr>
              <a:t>]               [Fe(</a:t>
            </a:r>
            <a:r>
              <a:rPr lang="en-US" altLang="zh-CN" sz="2800" b="1" dirty="0">
                <a:solidFill>
                  <a:srgbClr val="FF0000"/>
                </a:solidFill>
                <a:latin typeface="Times New Roman" panose="02020603050405020304" pitchFamily="18" charset="0"/>
                <a:cs typeface="+mn-ea"/>
              </a:rPr>
              <a:t>C</a:t>
            </a:r>
            <a:r>
              <a:rPr lang="en-US" altLang="zh-CN" sz="2800" b="1" dirty="0">
                <a:latin typeface="Times New Roman" panose="02020603050405020304" pitchFamily="18" charset="0"/>
                <a:cs typeface="+mn-ea"/>
              </a:rPr>
              <a:t>O)</a:t>
            </a:r>
            <a:r>
              <a:rPr lang="en-US" altLang="zh-CN" sz="2800" b="1" baseline="-25000" dirty="0">
                <a:latin typeface="Times New Roman" panose="02020603050405020304" pitchFamily="18" charset="0"/>
                <a:cs typeface="+mn-ea"/>
              </a:rPr>
              <a:t>5</a:t>
            </a:r>
            <a:r>
              <a:rPr lang="en-US" altLang="zh-CN" sz="2800" b="1" dirty="0">
                <a:latin typeface="Times New Roman" panose="02020603050405020304" pitchFamily="18" charset="0"/>
                <a:cs typeface="+mn-ea"/>
              </a:rPr>
              <a:t>]  </a:t>
            </a:r>
            <a:endParaRPr lang="zh-CN" altLang="en-US" sz="2800" dirty="0"/>
          </a:p>
        </p:txBody>
      </p:sp>
      <p:sp>
        <p:nvSpPr>
          <p:cNvPr id="19" name="矩形 18">
            <a:extLst>
              <a:ext uri="{FF2B5EF4-FFF2-40B4-BE49-F238E27FC236}">
                <a16:creationId xmlns:a16="http://schemas.microsoft.com/office/drawing/2014/main" id="{D8BDDB04-F8E5-4E61-B964-17587117A193}"/>
              </a:ext>
            </a:extLst>
          </p:cNvPr>
          <p:cNvSpPr/>
          <p:nvPr/>
        </p:nvSpPr>
        <p:spPr>
          <a:xfrm>
            <a:off x="7134225" y="2413337"/>
            <a:ext cx="45719" cy="1569660"/>
          </a:xfrm>
          <a:prstGeom prst="rect">
            <a:avLst/>
          </a:prstGeom>
        </p:spPr>
        <p:txBody>
          <a:bodyPr wrap="square">
            <a:spAutoFit/>
          </a:bodyPr>
          <a:lstStyle/>
          <a:p>
            <a:pPr>
              <a:spcBef>
                <a:spcPct val="50000"/>
              </a:spcBef>
            </a:pPr>
            <a:r>
              <a:rPr lang="zh-CN" altLang="en-US" sz="2400" b="1" dirty="0">
                <a:latin typeface="Times New Roman" panose="02020603050405020304" pitchFamily="18" charset="0"/>
                <a:cs typeface="+mn-ea"/>
              </a:rPr>
              <a:t>中心原子</a:t>
            </a:r>
          </a:p>
        </p:txBody>
      </p:sp>
      <p:sp>
        <p:nvSpPr>
          <p:cNvPr id="22" name="矩形 21">
            <a:extLst>
              <a:ext uri="{FF2B5EF4-FFF2-40B4-BE49-F238E27FC236}">
                <a16:creationId xmlns:a16="http://schemas.microsoft.com/office/drawing/2014/main" id="{F0817768-74D5-4AF6-9C47-0492CBE389A1}"/>
              </a:ext>
            </a:extLst>
          </p:cNvPr>
          <p:cNvSpPr/>
          <p:nvPr/>
        </p:nvSpPr>
        <p:spPr>
          <a:xfrm rot="10800000" flipV="1">
            <a:off x="7610474" y="2419943"/>
            <a:ext cx="117765" cy="1200329"/>
          </a:xfrm>
          <a:prstGeom prst="rect">
            <a:avLst/>
          </a:prstGeom>
        </p:spPr>
        <p:txBody>
          <a:bodyPr wrap="square">
            <a:spAutoFit/>
          </a:bodyPr>
          <a:lstStyle/>
          <a:p>
            <a:pPr>
              <a:spcBef>
                <a:spcPct val="50000"/>
              </a:spcBef>
            </a:pPr>
            <a:r>
              <a:rPr lang="zh-CN" altLang="en-US" sz="2400" b="1" dirty="0">
                <a:latin typeface="Times New Roman" panose="02020603050405020304" pitchFamily="18" charset="0"/>
                <a:cs typeface="+mn-ea"/>
              </a:rPr>
              <a:t>配位体</a:t>
            </a:r>
          </a:p>
        </p:txBody>
      </p:sp>
      <p:sp>
        <p:nvSpPr>
          <p:cNvPr id="23" name="Text Box 8">
            <a:extLst>
              <a:ext uri="{FF2B5EF4-FFF2-40B4-BE49-F238E27FC236}">
                <a16:creationId xmlns:a16="http://schemas.microsoft.com/office/drawing/2014/main" id="{BF0B202C-6D8D-4513-929B-07727B0596D5}"/>
              </a:ext>
            </a:extLst>
          </p:cNvPr>
          <p:cNvSpPr txBox="1">
            <a:spLocks noChangeArrowheads="1"/>
          </p:cNvSpPr>
          <p:nvPr/>
        </p:nvSpPr>
        <p:spPr bwMode="auto">
          <a:xfrm>
            <a:off x="3612928" y="1995783"/>
            <a:ext cx="554360" cy="242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400" b="1" dirty="0">
                <a:latin typeface="Times New Roman" panose="02020603050405020304" pitchFamily="18" charset="0"/>
                <a:ea typeface="+mn-ea"/>
                <a:cs typeface="+mn-ea"/>
              </a:rPr>
              <a:t>←外界</a:t>
            </a:r>
          </a:p>
        </p:txBody>
      </p:sp>
      <p:cxnSp>
        <p:nvCxnSpPr>
          <p:cNvPr id="27" name="直接箭头连接符 26">
            <a:extLst>
              <a:ext uri="{FF2B5EF4-FFF2-40B4-BE49-F238E27FC236}">
                <a16:creationId xmlns:a16="http://schemas.microsoft.com/office/drawing/2014/main" id="{F7E38019-CF3D-44C0-BCA3-885879FBAFE1}"/>
              </a:ext>
            </a:extLst>
          </p:cNvPr>
          <p:cNvCxnSpPr/>
          <p:nvPr/>
        </p:nvCxnSpPr>
        <p:spPr>
          <a:xfrm flipV="1">
            <a:off x="7296150" y="2178080"/>
            <a:ext cx="0" cy="235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E4AEDF59-8FE5-4871-8104-BA2D5F7A02F0}"/>
              </a:ext>
            </a:extLst>
          </p:cNvPr>
          <p:cNvCxnSpPr/>
          <p:nvPr/>
        </p:nvCxnSpPr>
        <p:spPr>
          <a:xfrm flipV="1">
            <a:off x="7820025" y="2168555"/>
            <a:ext cx="0" cy="235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灯片编号占位符 28">
            <a:extLst>
              <a:ext uri="{FF2B5EF4-FFF2-40B4-BE49-F238E27FC236}">
                <a16:creationId xmlns:a16="http://schemas.microsoft.com/office/drawing/2014/main" id="{AF4AA764-6F9C-4693-B1A1-3E292EB3E44B}"/>
              </a:ext>
            </a:extLst>
          </p:cNvPr>
          <p:cNvSpPr>
            <a:spLocks noGrp="1"/>
          </p:cNvSpPr>
          <p:nvPr>
            <p:ph type="sldNum" sz="quarter" idx="12"/>
          </p:nvPr>
        </p:nvSpPr>
        <p:spPr/>
        <p:txBody>
          <a:bodyPr/>
          <a:lstStyle/>
          <a:p>
            <a:fld id="{25F43C6C-6CC1-4831-8DEA-3206EFFA1157}" type="slidenum">
              <a:rPr lang="zh-CN" altLang="en-US" smtClean="0"/>
              <a:t>7</a:t>
            </a:fld>
            <a:endParaRPr lang="zh-CN" altLang="en-US"/>
          </a:p>
        </p:txBody>
      </p:sp>
    </p:spTree>
    <p:extLst>
      <p:ext uri="{BB962C8B-B14F-4D97-AF65-F5344CB8AC3E}">
        <p14:creationId xmlns:p14="http://schemas.microsoft.com/office/powerpoint/2010/main" val="194285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C424788-75A0-4370-8D95-862F7955F4A1}"/>
              </a:ext>
            </a:extLst>
          </p:cNvPr>
          <p:cNvSpPr>
            <a:spLocks noGrp="1"/>
          </p:cNvSpPr>
          <p:nvPr>
            <p:ph type="sldNum" sz="quarter" idx="12"/>
          </p:nvPr>
        </p:nvSpPr>
        <p:spPr/>
        <p:txBody>
          <a:bodyPr/>
          <a:lstStyle/>
          <a:p>
            <a:fld id="{25F43C6C-6CC1-4831-8DEA-3206EFFA1157}" type="slidenum">
              <a:rPr lang="zh-CN" altLang="en-US" smtClean="0"/>
              <a:t>70</a:t>
            </a:fld>
            <a:endParaRPr lang="zh-CN" altLang="en-US"/>
          </a:p>
        </p:txBody>
      </p:sp>
      <p:sp>
        <p:nvSpPr>
          <p:cNvPr id="4" name="矩形 3">
            <a:extLst>
              <a:ext uri="{FF2B5EF4-FFF2-40B4-BE49-F238E27FC236}">
                <a16:creationId xmlns:a16="http://schemas.microsoft.com/office/drawing/2014/main" id="{CC08C894-F3D2-41BF-9CAE-F510081CDA72}"/>
              </a:ext>
            </a:extLst>
          </p:cNvPr>
          <p:cNvSpPr/>
          <p:nvPr/>
        </p:nvSpPr>
        <p:spPr>
          <a:xfrm>
            <a:off x="526952" y="630639"/>
            <a:ext cx="11532242" cy="3350854"/>
          </a:xfrm>
          <a:prstGeom prst="rect">
            <a:avLst/>
          </a:prstGeom>
        </p:spPr>
        <p:txBody>
          <a:bodyPr wrap="square">
            <a:spAutoFit/>
          </a:bodyPr>
          <a:lstStyle/>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mn-ea"/>
              </a:rPr>
              <a:t>d</a:t>
            </a:r>
            <a:r>
              <a:rPr lang="en-US" altLang="zh-CN" sz="2400" baseline="30000" dirty="0">
                <a:latin typeface="Times New Roman" panose="02020603050405020304" pitchFamily="18" charset="0"/>
                <a:cs typeface="+mn-ea"/>
              </a:rPr>
              <a:t>0</a:t>
            </a:r>
            <a:r>
              <a:rPr lang="en-US" altLang="zh-CN" sz="2400" dirty="0">
                <a:latin typeface="Times New Roman" panose="02020603050405020304" pitchFamily="18" charset="0"/>
                <a:cs typeface="+mn-ea"/>
              </a:rPr>
              <a:t>, d</a:t>
            </a:r>
            <a:r>
              <a:rPr lang="en-US" altLang="zh-CN" sz="2400" baseline="30000" dirty="0">
                <a:latin typeface="Times New Roman" panose="02020603050405020304" pitchFamily="18" charset="0"/>
                <a:cs typeface="+mn-ea"/>
              </a:rPr>
              <a:t>10 </a:t>
            </a:r>
            <a:r>
              <a:rPr lang="en-US" altLang="zh-CN" sz="2400" dirty="0">
                <a:latin typeface="Times New Roman" panose="02020603050405020304" pitchFamily="18" charset="0"/>
                <a:cs typeface="+mn-ea"/>
              </a:rPr>
              <a:t>, d</a:t>
            </a:r>
            <a:r>
              <a:rPr lang="en-US" altLang="zh-CN" sz="2400" baseline="30000" dirty="0">
                <a:latin typeface="Times New Roman" panose="02020603050405020304" pitchFamily="18" charset="0"/>
                <a:cs typeface="+mn-ea"/>
              </a:rPr>
              <a:t>5</a:t>
            </a:r>
            <a:r>
              <a:rPr lang="zh-CN" altLang="en-US" sz="2400" dirty="0">
                <a:latin typeface="Times New Roman" panose="02020603050405020304" pitchFamily="18" charset="0"/>
                <a:cs typeface="+mn-ea"/>
              </a:rPr>
              <a:t>（弱场）</a:t>
            </a:r>
            <a:r>
              <a:rPr lang="en-US" altLang="zh-CN" sz="2400" dirty="0">
                <a:latin typeface="Times New Roman" panose="02020603050405020304" pitchFamily="18" charset="0"/>
                <a:cs typeface="+mn-ea"/>
              </a:rPr>
              <a:t> CFSE</a:t>
            </a:r>
            <a:r>
              <a:rPr lang="zh-CN" altLang="en-US" sz="2400" dirty="0">
                <a:latin typeface="Times New Roman" panose="02020603050405020304" pitchFamily="18" charset="0"/>
                <a:cs typeface="+mn-ea"/>
              </a:rPr>
              <a:t> </a:t>
            </a:r>
            <a:r>
              <a:rPr lang="en-US" altLang="zh-CN" sz="2400" dirty="0">
                <a:latin typeface="Times New Roman" panose="02020603050405020304" pitchFamily="18" charset="0"/>
                <a:cs typeface="+mn-ea"/>
              </a:rPr>
              <a:t>=0</a:t>
            </a:r>
          </a:p>
          <a:p>
            <a:pPr marL="342900" indent="-342900">
              <a:lnSpc>
                <a:spcPct val="150000"/>
              </a:lnSpc>
              <a:buFont typeface="Wingdings" panose="05000000000000000000" pitchFamily="2" charset="2"/>
              <a:buChar char="ü"/>
            </a:pPr>
            <a:endParaRPr lang="en-US" altLang="zh-CN" sz="2400" dirty="0">
              <a:latin typeface="Times New Roman" panose="02020603050405020304" pitchFamily="18" charset="0"/>
              <a:cs typeface="+mn-ea"/>
            </a:endParaRPr>
          </a:p>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mn-ea"/>
              </a:rPr>
              <a:t>d</a:t>
            </a:r>
            <a:r>
              <a:rPr lang="en-US" altLang="zh-CN" sz="2400" baseline="30000" dirty="0">
                <a:latin typeface="Times New Roman" panose="02020603050405020304" pitchFamily="18" charset="0"/>
                <a:cs typeface="+mn-ea"/>
              </a:rPr>
              <a:t>0</a:t>
            </a:r>
            <a:r>
              <a:rPr lang="en-US" altLang="zh-CN" sz="2400" dirty="0">
                <a:latin typeface="Times New Roman" panose="02020603050405020304" pitchFamily="18" charset="0"/>
                <a:cs typeface="+mn-ea"/>
              </a:rPr>
              <a:t>, d</a:t>
            </a:r>
            <a:r>
              <a:rPr lang="en-US" altLang="zh-CN" sz="2400" baseline="30000" dirty="0">
                <a:latin typeface="Times New Roman" panose="02020603050405020304" pitchFamily="18" charset="0"/>
                <a:cs typeface="+mn-ea"/>
              </a:rPr>
              <a:t>10 </a:t>
            </a:r>
            <a:r>
              <a:rPr lang="en-US" altLang="zh-CN" sz="2400" dirty="0">
                <a:latin typeface="Times New Roman" panose="02020603050405020304" pitchFamily="18" charset="0"/>
                <a:cs typeface="+mn-ea"/>
              </a:rPr>
              <a:t>, d</a:t>
            </a:r>
            <a:r>
              <a:rPr lang="en-US" altLang="zh-CN" sz="2400" baseline="30000" dirty="0">
                <a:latin typeface="Times New Roman" panose="02020603050405020304" pitchFamily="18" charset="0"/>
                <a:cs typeface="+mn-ea"/>
              </a:rPr>
              <a:t>5</a:t>
            </a:r>
            <a:r>
              <a:rPr lang="zh-CN" altLang="en-US" sz="2400" dirty="0">
                <a:latin typeface="Times New Roman" panose="02020603050405020304" pitchFamily="18" charset="0"/>
                <a:cs typeface="+mn-ea"/>
              </a:rPr>
              <a:t>（弱场）外</a:t>
            </a:r>
            <a:r>
              <a:rPr lang="en-US" altLang="zh-CN" sz="2400" dirty="0">
                <a:latin typeface="Times New Roman" panose="02020603050405020304" pitchFamily="18" charset="0"/>
                <a:cs typeface="+mn-ea"/>
              </a:rPr>
              <a:t>,</a:t>
            </a:r>
            <a:r>
              <a:rPr lang="zh-CN" altLang="en-US" sz="2400" dirty="0">
                <a:latin typeface="Times New Roman" panose="02020603050405020304" pitchFamily="18" charset="0"/>
                <a:cs typeface="+mn-ea"/>
              </a:rPr>
              <a:t> </a:t>
            </a:r>
            <a:r>
              <a:rPr lang="en-US" altLang="zh-CN" sz="2400" dirty="0">
                <a:latin typeface="Times New Roman" panose="02020603050405020304" pitchFamily="18" charset="0"/>
                <a:cs typeface="+mn-ea"/>
              </a:rPr>
              <a:t>CFSE</a:t>
            </a:r>
            <a:r>
              <a:rPr lang="zh-CN" altLang="en-US" sz="2400" dirty="0">
                <a:latin typeface="Times New Roman" panose="02020603050405020304" pitchFamily="18" charset="0"/>
                <a:cs typeface="+mn-ea"/>
              </a:rPr>
              <a:t> 顺序为</a:t>
            </a:r>
            <a:r>
              <a:rPr lang="en-US" altLang="zh-CN" sz="2400" dirty="0">
                <a:latin typeface="Times New Roman" panose="02020603050405020304" pitchFamily="18" charset="0"/>
                <a:cs typeface="+mn-ea"/>
              </a:rPr>
              <a:t>: </a:t>
            </a:r>
            <a:r>
              <a:rPr lang="zh-CN" altLang="en-US" sz="2400" dirty="0">
                <a:latin typeface="Times New Roman" panose="02020603050405020304" pitchFamily="18" charset="0"/>
                <a:cs typeface="+mn-ea"/>
              </a:rPr>
              <a:t>平面正方形</a:t>
            </a:r>
            <a:r>
              <a:rPr lang="en-US" altLang="zh-CN" sz="2400" dirty="0">
                <a:latin typeface="Times New Roman" panose="02020603050405020304" pitchFamily="18" charset="0"/>
                <a:cs typeface="+mn-ea"/>
              </a:rPr>
              <a:t>&gt; </a:t>
            </a:r>
            <a:r>
              <a:rPr lang="zh-CN" altLang="en-US" sz="2400" dirty="0">
                <a:latin typeface="Times New Roman" panose="02020603050405020304" pitchFamily="18" charset="0"/>
                <a:cs typeface="+mn-ea"/>
              </a:rPr>
              <a:t>八面体</a:t>
            </a:r>
            <a:r>
              <a:rPr lang="en-US" altLang="zh-CN" sz="2400" dirty="0">
                <a:latin typeface="Times New Roman" panose="02020603050405020304" pitchFamily="18" charset="0"/>
                <a:cs typeface="+mn-ea"/>
              </a:rPr>
              <a:t>&gt; </a:t>
            </a:r>
            <a:r>
              <a:rPr lang="zh-CN" altLang="en-US" sz="2400" dirty="0">
                <a:latin typeface="Times New Roman" panose="02020603050405020304" pitchFamily="18" charset="0"/>
                <a:cs typeface="+mn-ea"/>
              </a:rPr>
              <a:t>四面体</a:t>
            </a:r>
            <a:endParaRPr lang="en-US" altLang="zh-CN" sz="2400" dirty="0">
              <a:latin typeface="Times New Roman" panose="02020603050405020304" pitchFamily="18" charset="0"/>
              <a:cs typeface="+mn-ea"/>
            </a:endParaRPr>
          </a:p>
          <a:p>
            <a:pPr marL="342900" indent="-342900">
              <a:lnSpc>
                <a:spcPct val="150000"/>
              </a:lnSpc>
              <a:buFont typeface="Wingdings" panose="05000000000000000000" pitchFamily="2" charset="2"/>
              <a:buChar char="ü"/>
            </a:pPr>
            <a:endParaRPr lang="en-US" altLang="zh-CN" sz="2400" dirty="0">
              <a:latin typeface="Times New Roman" panose="02020603050405020304" pitchFamily="18" charset="0"/>
              <a:cs typeface="+mn-ea"/>
            </a:endParaRPr>
          </a:p>
          <a:p>
            <a:pPr marL="342900" indent="-342900">
              <a:lnSpc>
                <a:spcPct val="150000"/>
              </a:lnSpc>
              <a:buFont typeface="Wingdings" panose="05000000000000000000" pitchFamily="2" charset="2"/>
              <a:buChar char="ü"/>
            </a:pPr>
            <a:r>
              <a:rPr lang="en-US" altLang="zh-CN" sz="2400" dirty="0">
                <a:solidFill>
                  <a:srgbClr val="C00000"/>
                </a:solidFill>
                <a:latin typeface="Times New Roman" panose="02020603050405020304" pitchFamily="18" charset="0"/>
                <a:cs typeface="+mn-ea"/>
              </a:rPr>
              <a:t>d</a:t>
            </a:r>
            <a:r>
              <a:rPr lang="en-US" altLang="zh-CN" sz="2400" baseline="30000" dirty="0">
                <a:solidFill>
                  <a:srgbClr val="C00000"/>
                </a:solidFill>
                <a:latin typeface="Times New Roman" panose="02020603050405020304" pitchFamily="18" charset="0"/>
                <a:cs typeface="+mn-ea"/>
              </a:rPr>
              <a:t>8</a:t>
            </a:r>
            <a:r>
              <a:rPr lang="zh-CN" altLang="en-US" sz="2400" dirty="0">
                <a:solidFill>
                  <a:srgbClr val="C00000"/>
                </a:solidFill>
                <a:latin typeface="Times New Roman" panose="02020603050405020304" pitchFamily="18" charset="0"/>
                <a:cs typeface="+mn-ea"/>
              </a:rPr>
              <a:t>（强场）</a:t>
            </a:r>
            <a:r>
              <a:rPr lang="zh-CN" altLang="en-US" sz="2400" dirty="0">
                <a:latin typeface="Times New Roman" panose="02020603050405020304" pitchFamily="18" charset="0"/>
                <a:cs typeface="+mn-ea"/>
              </a:rPr>
              <a:t>平面正方形与八面体的</a:t>
            </a:r>
            <a:r>
              <a:rPr lang="en-US" altLang="zh-CN" sz="2400" dirty="0">
                <a:latin typeface="Times New Roman" panose="02020603050405020304" pitchFamily="18" charset="0"/>
                <a:cs typeface="+mn-ea"/>
              </a:rPr>
              <a:t>CFSE</a:t>
            </a:r>
            <a:r>
              <a:rPr lang="zh-CN" altLang="en-US" sz="2400" dirty="0">
                <a:latin typeface="Times New Roman" panose="02020603050405020304" pitchFamily="18" charset="0"/>
                <a:cs typeface="+mn-ea"/>
              </a:rPr>
              <a:t>差值最大，为</a:t>
            </a:r>
            <a:r>
              <a:rPr lang="en-US" altLang="zh-CN" sz="2400" dirty="0">
                <a:latin typeface="Times New Roman" panose="02020603050405020304" pitchFamily="18" charset="0"/>
                <a:cs typeface="+mn-ea"/>
              </a:rPr>
              <a:t>12.56Dq</a:t>
            </a:r>
            <a:r>
              <a:rPr lang="zh-CN" altLang="en-US" sz="2400" dirty="0">
                <a:latin typeface="Times New Roman" panose="02020603050405020304" pitchFamily="18" charset="0"/>
                <a:cs typeface="+mn-ea"/>
              </a:rPr>
              <a:t>；</a:t>
            </a:r>
            <a:endParaRPr lang="en-US" altLang="zh-CN" sz="2400" dirty="0">
              <a:latin typeface="Times New Roman" panose="02020603050405020304" pitchFamily="18" charset="0"/>
              <a:cs typeface="+mn-ea"/>
            </a:endParaRPr>
          </a:p>
          <a:p>
            <a:pPr>
              <a:lnSpc>
                <a:spcPct val="150000"/>
              </a:lnSpc>
            </a:pPr>
            <a:r>
              <a:rPr lang="en-US" altLang="zh-CN" sz="2400" dirty="0">
                <a:solidFill>
                  <a:srgbClr val="C00000"/>
                </a:solidFill>
                <a:latin typeface="Times New Roman" panose="02020603050405020304" pitchFamily="18" charset="0"/>
                <a:cs typeface="+mn-ea"/>
              </a:rPr>
              <a:t>    d</a:t>
            </a:r>
            <a:r>
              <a:rPr lang="en-US" altLang="zh-CN" sz="2400" baseline="30000" dirty="0">
                <a:solidFill>
                  <a:srgbClr val="C00000"/>
                </a:solidFill>
                <a:latin typeface="Times New Roman" panose="02020603050405020304" pitchFamily="18" charset="0"/>
                <a:cs typeface="+mn-ea"/>
              </a:rPr>
              <a:t>4</a:t>
            </a:r>
            <a:r>
              <a:rPr lang="en-US" altLang="zh-CN" sz="2400" dirty="0">
                <a:solidFill>
                  <a:srgbClr val="C00000"/>
                </a:solidFill>
                <a:latin typeface="Times New Roman" panose="02020603050405020304" pitchFamily="18" charset="0"/>
                <a:cs typeface="+mn-ea"/>
              </a:rPr>
              <a:t> </a:t>
            </a:r>
            <a:r>
              <a:rPr lang="zh-CN" altLang="en-US" sz="2400" dirty="0">
                <a:solidFill>
                  <a:srgbClr val="C00000"/>
                </a:solidFill>
                <a:latin typeface="Times New Roman" panose="02020603050405020304" pitchFamily="18" charset="0"/>
                <a:cs typeface="+mn-ea"/>
              </a:rPr>
              <a:t>和</a:t>
            </a:r>
            <a:r>
              <a:rPr lang="en-US" altLang="zh-CN" sz="2400" dirty="0">
                <a:solidFill>
                  <a:srgbClr val="C00000"/>
                </a:solidFill>
                <a:latin typeface="Times New Roman" panose="02020603050405020304" pitchFamily="18" charset="0"/>
                <a:cs typeface="+mn-ea"/>
              </a:rPr>
              <a:t> d</a:t>
            </a:r>
            <a:r>
              <a:rPr lang="en-US" altLang="zh-CN" sz="2400" baseline="30000" dirty="0">
                <a:solidFill>
                  <a:srgbClr val="C00000"/>
                </a:solidFill>
                <a:latin typeface="Times New Roman" panose="02020603050405020304" pitchFamily="18" charset="0"/>
                <a:cs typeface="+mn-ea"/>
              </a:rPr>
              <a:t>9</a:t>
            </a:r>
            <a:r>
              <a:rPr lang="zh-CN" altLang="en-US" sz="2400" dirty="0">
                <a:solidFill>
                  <a:srgbClr val="C00000"/>
                </a:solidFill>
                <a:latin typeface="Times New Roman" panose="02020603050405020304" pitchFamily="18" charset="0"/>
                <a:cs typeface="+mn-ea"/>
              </a:rPr>
              <a:t>（弱场</a:t>
            </a:r>
            <a:r>
              <a:rPr lang="zh-CN" altLang="en-US" sz="2400" dirty="0">
                <a:latin typeface="Times New Roman" panose="02020603050405020304" pitchFamily="18" charset="0"/>
                <a:cs typeface="+mn-ea"/>
              </a:rPr>
              <a:t>）平面正方形与八面体的</a:t>
            </a:r>
            <a:r>
              <a:rPr lang="en-US" altLang="zh-CN" sz="2400" dirty="0">
                <a:latin typeface="Times New Roman" panose="02020603050405020304" pitchFamily="18" charset="0"/>
                <a:cs typeface="+mn-ea"/>
              </a:rPr>
              <a:t>CFSE</a:t>
            </a:r>
            <a:r>
              <a:rPr lang="zh-CN" altLang="en-US" sz="2400" dirty="0">
                <a:latin typeface="Times New Roman" panose="02020603050405020304" pitchFamily="18" charset="0"/>
                <a:cs typeface="+mn-ea"/>
              </a:rPr>
              <a:t>差值最大，为</a:t>
            </a:r>
            <a:r>
              <a:rPr lang="en-US" altLang="zh-CN" sz="2400" dirty="0">
                <a:latin typeface="Times New Roman" panose="02020603050405020304" pitchFamily="18" charset="0"/>
                <a:cs typeface="+mn-ea"/>
              </a:rPr>
              <a:t>6.28Dq</a:t>
            </a:r>
            <a:endParaRPr lang="zh-CN" altLang="en-US" sz="2400" dirty="0"/>
          </a:p>
        </p:txBody>
      </p:sp>
      <p:sp>
        <p:nvSpPr>
          <p:cNvPr id="5" name="文本框 4">
            <a:extLst>
              <a:ext uri="{FF2B5EF4-FFF2-40B4-BE49-F238E27FC236}">
                <a16:creationId xmlns:a16="http://schemas.microsoft.com/office/drawing/2014/main" id="{00AD441A-F1B6-4D62-B846-4701B412A813}"/>
              </a:ext>
            </a:extLst>
          </p:cNvPr>
          <p:cNvSpPr txBox="1"/>
          <p:nvPr/>
        </p:nvSpPr>
        <p:spPr>
          <a:xfrm>
            <a:off x="526952" y="4421186"/>
            <a:ext cx="10752881" cy="461665"/>
          </a:xfrm>
          <a:prstGeom prst="rect">
            <a:avLst/>
          </a:prstGeom>
          <a:noFill/>
        </p:spPr>
        <p:txBody>
          <a:bodyPr wrap="square" rtlCol="0">
            <a:spAutoFit/>
          </a:bodyPr>
          <a:lstStyle/>
          <a:p>
            <a:pPr marL="457200" indent="-457200">
              <a:buFont typeface="Wingdings" panose="05000000000000000000" pitchFamily="2" charset="2"/>
              <a:buChar char="ü"/>
            </a:pPr>
            <a:r>
              <a:rPr lang="zh-CN" altLang="en-US" sz="2400" dirty="0">
                <a:latin typeface="Times New Roman" panose="02020603050405020304" pitchFamily="18" charset="0"/>
                <a:cs typeface="+mn-ea"/>
              </a:rPr>
              <a:t>八面体弱场的</a:t>
            </a:r>
            <a:r>
              <a:rPr lang="en-US" altLang="zh-CN" sz="2400" dirty="0">
                <a:latin typeface="Times New Roman" panose="02020603050405020304" pitchFamily="18" charset="0"/>
                <a:cs typeface="+mn-ea"/>
              </a:rPr>
              <a:t>CFSE</a:t>
            </a:r>
            <a:r>
              <a:rPr lang="zh-CN" altLang="en-US" sz="2400" dirty="0">
                <a:latin typeface="Times New Roman" panose="02020603050405020304" pitchFamily="18" charset="0"/>
                <a:cs typeface="+mn-ea"/>
              </a:rPr>
              <a:t> 顺序为</a:t>
            </a:r>
            <a:endParaRPr lang="zh-CN" altLang="en-US" sz="2400" dirty="0"/>
          </a:p>
        </p:txBody>
      </p:sp>
      <p:sp>
        <p:nvSpPr>
          <p:cNvPr id="3" name="矩形 2">
            <a:extLst>
              <a:ext uri="{FF2B5EF4-FFF2-40B4-BE49-F238E27FC236}">
                <a16:creationId xmlns:a16="http://schemas.microsoft.com/office/drawing/2014/main" id="{FFB7F43A-BAC9-4D4F-8EDD-F9309801F5C9}"/>
              </a:ext>
            </a:extLst>
          </p:cNvPr>
          <p:cNvSpPr/>
          <p:nvPr/>
        </p:nvSpPr>
        <p:spPr>
          <a:xfrm>
            <a:off x="942975" y="5162604"/>
            <a:ext cx="11249025" cy="584775"/>
          </a:xfrm>
          <a:prstGeom prst="rect">
            <a:avLst/>
          </a:prstGeom>
        </p:spPr>
        <p:txBody>
          <a:bodyPr wrap="square">
            <a:spAutoFit/>
          </a:bodyPr>
          <a:lstStyle/>
          <a:p>
            <a:r>
              <a:rPr lang="en-US" altLang="zh-CN" sz="3200" b="1" kern="100" dirty="0">
                <a:latin typeface="Times New Roman" panose="02020603050405020304" pitchFamily="18" charset="0"/>
                <a:ea typeface="宋体" panose="02010600030101010101" pitchFamily="2" charset="-122"/>
              </a:rPr>
              <a:t>d</a:t>
            </a:r>
            <a:r>
              <a:rPr lang="en-US" altLang="zh-CN" sz="3200" b="1" kern="100" baseline="30000" dirty="0">
                <a:latin typeface="Times New Roman" panose="02020603050405020304" pitchFamily="18" charset="0"/>
                <a:ea typeface="宋体" panose="02010600030101010101" pitchFamily="2" charset="-122"/>
              </a:rPr>
              <a:t>0</a:t>
            </a:r>
            <a:r>
              <a:rPr lang="en-US" altLang="zh-CN" sz="3200" b="1" kern="100" dirty="0">
                <a:latin typeface="Times New Roman" panose="02020603050405020304" pitchFamily="18" charset="0"/>
                <a:ea typeface="宋体" panose="02010600030101010101" pitchFamily="2" charset="-122"/>
              </a:rPr>
              <a:t>  &lt;  d</a:t>
            </a:r>
            <a:r>
              <a:rPr lang="en-US" altLang="zh-CN" sz="3200" b="1" kern="100" baseline="30000" dirty="0">
                <a:latin typeface="Times New Roman" panose="02020603050405020304" pitchFamily="18" charset="0"/>
                <a:ea typeface="宋体" panose="02010600030101010101" pitchFamily="2" charset="-122"/>
              </a:rPr>
              <a:t>1</a:t>
            </a:r>
            <a:r>
              <a:rPr lang="en-US" altLang="zh-CN" sz="3200" b="1" kern="100" dirty="0">
                <a:latin typeface="Times New Roman" panose="02020603050405020304" pitchFamily="18" charset="0"/>
                <a:ea typeface="宋体" panose="02010600030101010101" pitchFamily="2" charset="-122"/>
              </a:rPr>
              <a:t>  &lt;  d</a:t>
            </a:r>
            <a:r>
              <a:rPr lang="en-US" altLang="zh-CN" sz="3200" b="1" kern="100" baseline="30000" dirty="0">
                <a:latin typeface="Times New Roman" panose="02020603050405020304" pitchFamily="18" charset="0"/>
                <a:ea typeface="宋体" panose="02010600030101010101" pitchFamily="2" charset="-122"/>
              </a:rPr>
              <a:t>2 </a:t>
            </a:r>
            <a:r>
              <a:rPr lang="en-US" altLang="zh-CN" sz="3200" b="1" kern="100" dirty="0">
                <a:latin typeface="Times New Roman" panose="02020603050405020304" pitchFamily="18" charset="0"/>
                <a:ea typeface="宋体" panose="02010600030101010101" pitchFamily="2" charset="-122"/>
              </a:rPr>
              <a:t> &lt;  d</a:t>
            </a:r>
            <a:r>
              <a:rPr lang="en-US" altLang="zh-CN" sz="3200" b="1" kern="100" baseline="30000" dirty="0">
                <a:latin typeface="Times New Roman" panose="02020603050405020304" pitchFamily="18" charset="0"/>
                <a:ea typeface="宋体" panose="02010600030101010101" pitchFamily="2" charset="-122"/>
              </a:rPr>
              <a:t>3</a:t>
            </a:r>
            <a:r>
              <a:rPr lang="en-US" altLang="zh-CN" sz="3200" b="1" kern="100" dirty="0">
                <a:latin typeface="Times New Roman" panose="02020603050405020304" pitchFamily="18" charset="0"/>
                <a:ea typeface="宋体" panose="02010600030101010101" pitchFamily="2" charset="-122"/>
              </a:rPr>
              <a:t>  </a:t>
            </a:r>
            <a:r>
              <a:rPr lang="en-US" altLang="zh-CN" sz="3200" b="1" kern="100" dirty="0">
                <a:solidFill>
                  <a:srgbClr val="FF0000"/>
                </a:solidFill>
                <a:latin typeface="Times New Roman" panose="02020603050405020304" pitchFamily="18" charset="0"/>
                <a:ea typeface="宋体" panose="02010600030101010101" pitchFamily="2" charset="-122"/>
              </a:rPr>
              <a:t>&gt;</a:t>
            </a:r>
            <a:r>
              <a:rPr lang="en-US" altLang="zh-CN" sz="3200" b="1" kern="100" dirty="0">
                <a:latin typeface="Times New Roman" panose="02020603050405020304" pitchFamily="18" charset="0"/>
                <a:ea typeface="宋体" panose="02010600030101010101" pitchFamily="2" charset="-122"/>
              </a:rPr>
              <a:t>  d</a:t>
            </a:r>
            <a:r>
              <a:rPr lang="en-US" altLang="zh-CN" sz="3200" b="1" kern="100" baseline="30000" dirty="0">
                <a:latin typeface="Times New Roman" panose="02020603050405020304" pitchFamily="18" charset="0"/>
                <a:ea typeface="宋体" panose="02010600030101010101" pitchFamily="2" charset="-122"/>
              </a:rPr>
              <a:t>4</a:t>
            </a:r>
            <a:r>
              <a:rPr lang="en-US" altLang="zh-CN" sz="3200" b="1" kern="100" baseline="30000" dirty="0">
                <a:solidFill>
                  <a:srgbClr val="FF0000"/>
                </a:solidFill>
                <a:latin typeface="Times New Roman" panose="02020603050405020304" pitchFamily="18" charset="0"/>
                <a:ea typeface="宋体" panose="02010600030101010101" pitchFamily="2" charset="-122"/>
              </a:rPr>
              <a:t> </a:t>
            </a:r>
            <a:r>
              <a:rPr lang="en-US" altLang="zh-CN" sz="3200" b="1" kern="100" baseline="30000" dirty="0">
                <a:latin typeface="Times New Roman" panose="02020603050405020304" pitchFamily="18" charset="0"/>
                <a:ea typeface="宋体" panose="02010600030101010101" pitchFamily="2" charset="-122"/>
              </a:rPr>
              <a:t> </a:t>
            </a:r>
            <a:r>
              <a:rPr lang="en-US" altLang="zh-CN" sz="3200" b="1" kern="100" dirty="0">
                <a:solidFill>
                  <a:srgbClr val="FF0000"/>
                </a:solidFill>
                <a:latin typeface="Times New Roman" panose="02020603050405020304" pitchFamily="18" charset="0"/>
                <a:ea typeface="宋体" panose="02010600030101010101" pitchFamily="2" charset="-122"/>
              </a:rPr>
              <a:t>&gt;</a:t>
            </a:r>
            <a:r>
              <a:rPr lang="en-US" altLang="zh-CN" sz="3200" b="1" kern="100" dirty="0">
                <a:latin typeface="Times New Roman" panose="02020603050405020304" pitchFamily="18" charset="0"/>
                <a:ea typeface="宋体" panose="02010600030101010101" pitchFamily="2" charset="-122"/>
              </a:rPr>
              <a:t>  d</a:t>
            </a:r>
            <a:r>
              <a:rPr lang="en-US" altLang="zh-CN" sz="3200" b="1" kern="100" baseline="30000" dirty="0">
                <a:latin typeface="Times New Roman" panose="02020603050405020304" pitchFamily="18" charset="0"/>
                <a:ea typeface="宋体" panose="02010600030101010101" pitchFamily="2" charset="-122"/>
              </a:rPr>
              <a:t>5</a:t>
            </a:r>
            <a:r>
              <a:rPr lang="en-US" altLang="zh-CN" sz="3200" b="1" kern="100" dirty="0">
                <a:solidFill>
                  <a:srgbClr val="FF0000"/>
                </a:solidFill>
                <a:latin typeface="Times New Roman" panose="02020603050405020304" pitchFamily="18" charset="0"/>
                <a:ea typeface="宋体" panose="02010600030101010101" pitchFamily="2" charset="-122"/>
              </a:rPr>
              <a:t>  </a:t>
            </a:r>
            <a:r>
              <a:rPr lang="en-US" altLang="zh-CN" sz="3200" b="1" kern="100" dirty="0">
                <a:latin typeface="Times New Roman" panose="02020603050405020304" pitchFamily="18" charset="0"/>
                <a:ea typeface="宋体" panose="02010600030101010101" pitchFamily="2" charset="-122"/>
              </a:rPr>
              <a:t> &lt;  d</a:t>
            </a:r>
            <a:r>
              <a:rPr lang="en-US" altLang="zh-CN" sz="3200" b="1" kern="100" baseline="30000" dirty="0">
                <a:latin typeface="Times New Roman" panose="02020603050405020304" pitchFamily="18" charset="0"/>
                <a:ea typeface="宋体" panose="02010600030101010101" pitchFamily="2" charset="-122"/>
              </a:rPr>
              <a:t>6</a:t>
            </a:r>
            <a:r>
              <a:rPr lang="en-US" altLang="zh-CN" sz="3200" b="1" kern="100" dirty="0">
                <a:latin typeface="Times New Roman" panose="02020603050405020304" pitchFamily="18" charset="0"/>
                <a:ea typeface="宋体" panose="02010600030101010101" pitchFamily="2" charset="-122"/>
              </a:rPr>
              <a:t>  &lt;  d</a:t>
            </a:r>
            <a:r>
              <a:rPr lang="en-US" altLang="zh-CN" sz="3200" b="1" kern="100" baseline="30000" dirty="0">
                <a:latin typeface="Times New Roman" panose="02020603050405020304" pitchFamily="18" charset="0"/>
                <a:ea typeface="宋体" panose="02010600030101010101" pitchFamily="2" charset="-122"/>
              </a:rPr>
              <a:t>7</a:t>
            </a:r>
            <a:r>
              <a:rPr lang="en-US" altLang="zh-CN" sz="3200" b="1" kern="100" dirty="0">
                <a:latin typeface="Times New Roman" panose="02020603050405020304" pitchFamily="18" charset="0"/>
                <a:ea typeface="宋体" panose="02010600030101010101" pitchFamily="2" charset="-122"/>
              </a:rPr>
              <a:t>  &lt;  d</a:t>
            </a:r>
            <a:r>
              <a:rPr lang="en-US" altLang="zh-CN" sz="3200" b="1" kern="100" baseline="30000" dirty="0">
                <a:latin typeface="Times New Roman" panose="02020603050405020304" pitchFamily="18" charset="0"/>
                <a:ea typeface="宋体" panose="02010600030101010101" pitchFamily="2" charset="-122"/>
              </a:rPr>
              <a:t>8   </a:t>
            </a:r>
            <a:r>
              <a:rPr lang="en-US" altLang="zh-CN" sz="3200" b="1" kern="100" dirty="0">
                <a:solidFill>
                  <a:srgbClr val="FF0000"/>
                </a:solidFill>
                <a:latin typeface="Times New Roman" panose="02020603050405020304" pitchFamily="18" charset="0"/>
                <a:ea typeface="宋体" panose="02010600030101010101" pitchFamily="2" charset="-122"/>
              </a:rPr>
              <a:t>&gt;</a:t>
            </a:r>
            <a:r>
              <a:rPr lang="en-US" altLang="zh-CN" sz="3200" b="1" kern="100" dirty="0">
                <a:latin typeface="Times New Roman" panose="02020603050405020304" pitchFamily="18" charset="0"/>
                <a:ea typeface="宋体" panose="02010600030101010101" pitchFamily="2" charset="-122"/>
              </a:rPr>
              <a:t>  d</a:t>
            </a:r>
            <a:r>
              <a:rPr lang="en-US" altLang="zh-CN" sz="3200" b="1" kern="100" baseline="30000" dirty="0">
                <a:latin typeface="Times New Roman" panose="02020603050405020304" pitchFamily="18" charset="0"/>
                <a:ea typeface="宋体" panose="02010600030101010101" pitchFamily="2" charset="-122"/>
              </a:rPr>
              <a:t>9</a:t>
            </a:r>
            <a:r>
              <a:rPr lang="en-US" altLang="zh-CN" sz="3200" b="1" kern="100" dirty="0">
                <a:latin typeface="Times New Roman" panose="02020603050405020304" pitchFamily="18" charset="0"/>
                <a:ea typeface="宋体" panose="02010600030101010101" pitchFamily="2" charset="-122"/>
              </a:rPr>
              <a:t>   </a:t>
            </a:r>
            <a:r>
              <a:rPr lang="en-US" altLang="zh-CN" sz="3200" b="1" kern="100" dirty="0">
                <a:solidFill>
                  <a:srgbClr val="FF0000"/>
                </a:solidFill>
                <a:latin typeface="Times New Roman" panose="02020603050405020304" pitchFamily="18" charset="0"/>
                <a:ea typeface="宋体" panose="02010600030101010101" pitchFamily="2" charset="-122"/>
              </a:rPr>
              <a:t>&gt;</a:t>
            </a:r>
            <a:r>
              <a:rPr lang="en-US" altLang="zh-CN" sz="3200" b="1" kern="100" dirty="0">
                <a:latin typeface="Times New Roman" panose="02020603050405020304" pitchFamily="18" charset="0"/>
                <a:ea typeface="宋体" panose="02010600030101010101" pitchFamily="2" charset="-122"/>
              </a:rPr>
              <a:t> d</a:t>
            </a:r>
            <a:r>
              <a:rPr lang="en-US" altLang="zh-CN" sz="3200" b="1" kern="100" baseline="30000" dirty="0">
                <a:latin typeface="Times New Roman" panose="02020603050405020304" pitchFamily="18" charset="0"/>
                <a:ea typeface="宋体" panose="02010600030101010101" pitchFamily="2" charset="-122"/>
              </a:rPr>
              <a:t>10</a:t>
            </a:r>
            <a:r>
              <a:rPr lang="en-US" altLang="zh-CN" sz="3200" b="1" kern="100" dirty="0">
                <a:latin typeface="Times New Roman" panose="02020603050405020304" pitchFamily="18" charset="0"/>
                <a:ea typeface="宋体" panose="02010600030101010101" pitchFamily="2" charset="-122"/>
              </a:rPr>
              <a:t> </a:t>
            </a:r>
            <a:endParaRPr lang="zh-CN" altLang="en-US" sz="3200" dirty="0"/>
          </a:p>
        </p:txBody>
      </p:sp>
    </p:spTree>
    <p:extLst>
      <p:ext uri="{BB962C8B-B14F-4D97-AF65-F5344CB8AC3E}">
        <p14:creationId xmlns:p14="http://schemas.microsoft.com/office/powerpoint/2010/main" val="3296695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BCDFC-9FC5-42B7-88E2-4FCA2AE50C81}"/>
              </a:ext>
            </a:extLst>
          </p:cNvPr>
          <p:cNvSpPr>
            <a:spLocks noGrp="1"/>
          </p:cNvSpPr>
          <p:nvPr>
            <p:ph type="title"/>
          </p:nvPr>
        </p:nvSpPr>
        <p:spPr>
          <a:xfrm>
            <a:off x="447040" y="418465"/>
            <a:ext cx="10515600" cy="499110"/>
          </a:xfrm>
        </p:spPr>
        <p:txBody>
          <a:bodyPr/>
          <a:lstStyle/>
          <a:p>
            <a:r>
              <a:rPr lang="en-US" altLang="zh-CN" dirty="0"/>
              <a:t>2-2-2</a:t>
            </a:r>
            <a:r>
              <a:rPr lang="zh-CN" altLang="en-US" dirty="0"/>
              <a:t>晶体场理论的应用</a:t>
            </a:r>
          </a:p>
        </p:txBody>
      </p:sp>
      <p:sp>
        <p:nvSpPr>
          <p:cNvPr id="3" name="Text Box 2">
            <a:extLst>
              <a:ext uri="{FF2B5EF4-FFF2-40B4-BE49-F238E27FC236}">
                <a16:creationId xmlns:a16="http://schemas.microsoft.com/office/drawing/2014/main" id="{50D3E5A0-6F2D-46E4-A7AD-A85AC456F989}"/>
              </a:ext>
            </a:extLst>
          </p:cNvPr>
          <p:cNvSpPr txBox="1">
            <a:spLocks noChangeArrowheads="1"/>
          </p:cNvSpPr>
          <p:nvPr/>
        </p:nvSpPr>
        <p:spPr bwMode="auto">
          <a:xfrm>
            <a:off x="530624" y="1014151"/>
            <a:ext cx="11009335" cy="196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50000"/>
              </a:spcBef>
              <a:buClrTx/>
              <a:buSzTx/>
              <a:buFontTx/>
              <a:buNone/>
            </a:pPr>
            <a:r>
              <a:rPr lang="en-US" altLang="zh-CN" sz="2800" b="1" dirty="0">
                <a:latin typeface="Times New Roman" panose="02020603050405020304" pitchFamily="18" charset="0"/>
                <a:ea typeface="+mn-ea"/>
                <a:cs typeface="+mn-ea"/>
              </a:rPr>
              <a:t>(1) </a:t>
            </a:r>
            <a:r>
              <a:rPr lang="zh-CN" altLang="en-US" sz="2800" b="1" dirty="0">
                <a:latin typeface="Times New Roman" panose="02020603050405020304" pitchFamily="18" charset="0"/>
                <a:ea typeface="+mn-ea"/>
                <a:cs typeface="+mn-ea"/>
              </a:rPr>
              <a:t>解释配合物的结构</a:t>
            </a:r>
            <a:endParaRPr lang="en-US" altLang="zh-CN" sz="2800" b="1" dirty="0">
              <a:latin typeface="Times New Roman" panose="02020603050405020304" pitchFamily="18" charset="0"/>
              <a:ea typeface="+mn-ea"/>
              <a:cs typeface="+mn-ea"/>
            </a:endParaRPr>
          </a:p>
          <a:p>
            <a:pPr>
              <a:lnSpc>
                <a:spcPct val="150000"/>
              </a:lnSpc>
              <a:spcBef>
                <a:spcPct val="50000"/>
              </a:spcBef>
              <a:buClrTx/>
              <a:buSzTx/>
              <a:buNone/>
            </a:pPr>
            <a:r>
              <a:rPr lang="zh-CN" altLang="en-US" sz="2400" dirty="0">
                <a:latin typeface="Times New Roman" panose="02020603050405020304" pitchFamily="18" charset="0"/>
                <a:ea typeface="+mn-ea"/>
                <a:cs typeface="+mn-ea"/>
              </a:rPr>
              <a:t>除</a:t>
            </a:r>
            <a:r>
              <a:rPr lang="en-US" altLang="zh-CN" sz="2400" dirty="0">
                <a:latin typeface="Times New Roman" panose="02020603050405020304" pitchFamily="18" charset="0"/>
                <a:ea typeface="+mn-ea"/>
                <a:cs typeface="+mn-ea"/>
              </a:rPr>
              <a:t>d</a:t>
            </a:r>
            <a:r>
              <a:rPr lang="en-US" altLang="zh-CN" sz="2400" baseline="30000" dirty="0">
                <a:latin typeface="Times New Roman" panose="02020603050405020304" pitchFamily="18" charset="0"/>
                <a:ea typeface="+mn-ea"/>
                <a:cs typeface="+mn-ea"/>
              </a:rPr>
              <a:t>0</a:t>
            </a:r>
            <a:r>
              <a:rPr lang="en-US" altLang="zh-CN" sz="2400" dirty="0">
                <a:latin typeface="Times New Roman" panose="02020603050405020304" pitchFamily="18" charset="0"/>
                <a:ea typeface="+mn-ea"/>
                <a:cs typeface="+mn-ea"/>
              </a:rPr>
              <a:t>, d</a:t>
            </a:r>
            <a:r>
              <a:rPr lang="en-US" altLang="zh-CN" sz="2400" baseline="30000" dirty="0">
                <a:latin typeface="Times New Roman" panose="02020603050405020304" pitchFamily="18" charset="0"/>
                <a:ea typeface="+mn-ea"/>
                <a:cs typeface="+mn-ea"/>
              </a:rPr>
              <a:t>10 </a:t>
            </a:r>
            <a:r>
              <a:rPr lang="zh-CN" altLang="en-US" sz="2400" dirty="0">
                <a:latin typeface="Times New Roman" panose="02020603050405020304" pitchFamily="18" charset="0"/>
                <a:ea typeface="+mn-ea"/>
                <a:cs typeface="+mn-ea"/>
              </a:rPr>
              <a:t>和</a:t>
            </a:r>
            <a:r>
              <a:rPr lang="en-US" altLang="zh-CN" sz="2400" dirty="0">
                <a:latin typeface="Times New Roman" panose="02020603050405020304" pitchFamily="18" charset="0"/>
                <a:ea typeface="+mn-ea"/>
                <a:cs typeface="+mn-ea"/>
              </a:rPr>
              <a:t>d</a:t>
            </a:r>
            <a:r>
              <a:rPr lang="en-US" altLang="zh-CN" sz="2400" baseline="30000" dirty="0">
                <a:latin typeface="Times New Roman" panose="02020603050405020304" pitchFamily="18" charset="0"/>
                <a:ea typeface="+mn-ea"/>
                <a:cs typeface="+mn-ea"/>
              </a:rPr>
              <a:t>5</a:t>
            </a:r>
            <a:r>
              <a:rPr lang="zh-CN" altLang="en-US" sz="2400" dirty="0">
                <a:latin typeface="Times New Roman" panose="02020603050405020304" pitchFamily="18" charset="0"/>
                <a:ea typeface="+mn-ea"/>
                <a:cs typeface="+mn-ea"/>
              </a:rPr>
              <a:t>（弱场）外</a:t>
            </a:r>
            <a:r>
              <a:rPr lang="en-US" altLang="zh-CN" sz="2400" dirty="0">
                <a:latin typeface="Times New Roman" panose="02020603050405020304" pitchFamily="18" charset="0"/>
                <a:cs typeface="+mn-ea"/>
              </a:rPr>
              <a:t>,</a:t>
            </a:r>
            <a:r>
              <a:rPr lang="zh-CN" altLang="en-US" sz="2400" dirty="0">
                <a:latin typeface="Times New Roman" panose="02020603050405020304" pitchFamily="18" charset="0"/>
                <a:cs typeface="+mn-ea"/>
              </a:rPr>
              <a:t> </a:t>
            </a:r>
            <a:r>
              <a:rPr lang="en-US" altLang="zh-CN" sz="2400" dirty="0">
                <a:latin typeface="Times New Roman" panose="02020603050405020304" pitchFamily="18" charset="0"/>
                <a:ea typeface="+mn-ea"/>
                <a:cs typeface="+mn-ea"/>
              </a:rPr>
              <a:t>CFSE</a:t>
            </a:r>
            <a:r>
              <a:rPr lang="zh-CN" altLang="en-US" sz="2400" dirty="0">
                <a:latin typeface="Times New Roman" panose="02020603050405020304" pitchFamily="18" charset="0"/>
                <a:ea typeface="+mn-ea"/>
                <a:cs typeface="+mn-ea"/>
              </a:rPr>
              <a:t> 顺序为</a:t>
            </a:r>
            <a:r>
              <a:rPr lang="en-US" altLang="zh-CN" sz="2400" dirty="0">
                <a:latin typeface="Times New Roman" panose="02020603050405020304" pitchFamily="18" charset="0"/>
                <a:ea typeface="+mn-ea"/>
                <a:cs typeface="+mn-ea"/>
              </a:rPr>
              <a:t>: </a:t>
            </a:r>
            <a:r>
              <a:rPr lang="zh-CN" altLang="en-US" sz="2400" dirty="0">
                <a:latin typeface="Times New Roman" panose="02020603050405020304" pitchFamily="18" charset="0"/>
                <a:ea typeface="+mn-ea"/>
                <a:cs typeface="+mn-ea"/>
              </a:rPr>
              <a:t>平面正方形</a:t>
            </a:r>
            <a:r>
              <a:rPr lang="en-US" altLang="zh-CN" sz="2400" dirty="0">
                <a:latin typeface="Times New Roman" panose="02020603050405020304" pitchFamily="18" charset="0"/>
                <a:ea typeface="+mn-ea"/>
                <a:cs typeface="+mn-ea"/>
              </a:rPr>
              <a:t>&gt; </a:t>
            </a:r>
            <a:r>
              <a:rPr lang="zh-CN" altLang="en-US" sz="2400" dirty="0">
                <a:latin typeface="Times New Roman" panose="02020603050405020304" pitchFamily="18" charset="0"/>
                <a:ea typeface="+mn-ea"/>
                <a:cs typeface="+mn-ea"/>
              </a:rPr>
              <a:t>八面体</a:t>
            </a:r>
            <a:r>
              <a:rPr lang="en-US" altLang="zh-CN" sz="2400" dirty="0">
                <a:latin typeface="Times New Roman" panose="02020603050405020304" pitchFamily="18" charset="0"/>
                <a:ea typeface="+mn-ea"/>
                <a:cs typeface="+mn-ea"/>
              </a:rPr>
              <a:t>&gt; </a:t>
            </a:r>
            <a:r>
              <a:rPr lang="zh-CN" altLang="en-US" sz="2400" dirty="0">
                <a:latin typeface="Times New Roman" panose="02020603050405020304" pitchFamily="18" charset="0"/>
                <a:ea typeface="+mn-ea"/>
                <a:cs typeface="+mn-ea"/>
              </a:rPr>
              <a:t>四面体，而事实上八面体的配离子更常见。</a:t>
            </a:r>
            <a:endParaRPr lang="en-US" altLang="zh-CN" sz="2400" dirty="0">
              <a:latin typeface="Times New Roman" panose="02020603050405020304" pitchFamily="18" charset="0"/>
              <a:ea typeface="+mn-ea"/>
              <a:cs typeface="+mn-ea"/>
            </a:endParaRPr>
          </a:p>
        </p:txBody>
      </p:sp>
      <p:sp>
        <p:nvSpPr>
          <p:cNvPr id="4" name="矩形 3">
            <a:extLst>
              <a:ext uri="{FF2B5EF4-FFF2-40B4-BE49-F238E27FC236}">
                <a16:creationId xmlns:a16="http://schemas.microsoft.com/office/drawing/2014/main" id="{62F6A175-E5BE-43FB-B76D-41BD01949381}"/>
              </a:ext>
            </a:extLst>
          </p:cNvPr>
          <p:cNvSpPr/>
          <p:nvPr/>
        </p:nvSpPr>
        <p:spPr>
          <a:xfrm>
            <a:off x="530624" y="3218227"/>
            <a:ext cx="11910349" cy="2058192"/>
          </a:xfrm>
          <a:prstGeom prst="rect">
            <a:avLst/>
          </a:prstGeom>
        </p:spPr>
        <p:txBody>
          <a:bodyPr wrap="square">
            <a:spAutoFit/>
          </a:bodyPr>
          <a:lstStyle/>
          <a:p>
            <a:pPr>
              <a:lnSpc>
                <a:spcPct val="150000"/>
              </a:lnSpc>
              <a:spcBef>
                <a:spcPct val="50000"/>
              </a:spcBef>
              <a:buClrTx/>
              <a:buSzTx/>
              <a:buNone/>
            </a:pPr>
            <a:r>
              <a:rPr lang="en-US" altLang="zh-CN" sz="2400" dirty="0">
                <a:cs typeface="+mn-ea"/>
              </a:rPr>
              <a:t>[</a:t>
            </a:r>
            <a:r>
              <a:rPr lang="en-US" altLang="zh-CN" sz="2400" dirty="0" err="1">
                <a:cs typeface="+mn-ea"/>
              </a:rPr>
              <a:t>Ti</a:t>
            </a:r>
            <a:r>
              <a:rPr lang="en-US" altLang="zh-CN" sz="2400" dirty="0">
                <a:cs typeface="+mn-ea"/>
              </a:rPr>
              <a:t>(H</a:t>
            </a:r>
            <a:r>
              <a:rPr lang="en-US" altLang="zh-CN" sz="2400" baseline="-25000" dirty="0">
                <a:cs typeface="+mn-ea"/>
              </a:rPr>
              <a:t>2</a:t>
            </a:r>
            <a:r>
              <a:rPr lang="en-US" altLang="zh-CN" sz="2400" dirty="0">
                <a:cs typeface="+mn-ea"/>
              </a:rPr>
              <a:t>O)</a:t>
            </a:r>
            <a:r>
              <a:rPr lang="en-US" altLang="zh-CN" sz="2400" baseline="-25000" dirty="0">
                <a:cs typeface="+mn-ea"/>
              </a:rPr>
              <a:t>6</a:t>
            </a:r>
            <a:r>
              <a:rPr lang="en-US" altLang="zh-CN" sz="2400" dirty="0">
                <a:cs typeface="+mn-ea"/>
              </a:rPr>
              <a:t>]</a:t>
            </a:r>
            <a:r>
              <a:rPr lang="en-US" altLang="zh-CN" sz="2400" baseline="30000" dirty="0">
                <a:cs typeface="+mn-ea"/>
              </a:rPr>
              <a:t>3+</a:t>
            </a:r>
            <a:r>
              <a:rPr lang="zh-CN" altLang="en-US" sz="2400" dirty="0">
                <a:cs typeface="+mn-ea"/>
              </a:rPr>
              <a:t>的</a:t>
            </a:r>
            <a:r>
              <a:rPr lang="en-US" altLang="zh-CN" sz="2400" dirty="0" err="1">
                <a:cs typeface="+mn-ea"/>
              </a:rPr>
              <a:t>Δ</a:t>
            </a:r>
            <a:r>
              <a:rPr lang="en-US" altLang="zh-CN" sz="2400" baseline="-25000" dirty="0" err="1">
                <a:cs typeface="+mn-ea"/>
              </a:rPr>
              <a:t>o</a:t>
            </a:r>
            <a:r>
              <a:rPr lang="zh-CN" altLang="en-US" sz="2400" dirty="0">
                <a:cs typeface="+mn-ea"/>
              </a:rPr>
              <a:t>约为</a:t>
            </a:r>
            <a:r>
              <a:rPr lang="en-US" altLang="zh-CN" sz="2400" dirty="0">
                <a:cs typeface="+mn-ea"/>
              </a:rPr>
              <a:t>244 kJ</a:t>
            </a:r>
            <a:r>
              <a:rPr lang="en-US" altLang="zh-CN" sz="2400" dirty="0">
                <a:ea typeface="微软雅黑" panose="020B0503020204020204" pitchFamily="34" charset="-122"/>
                <a:cs typeface="+mn-ea"/>
              </a:rPr>
              <a:t>∙</a:t>
            </a:r>
            <a:r>
              <a:rPr lang="en-US" altLang="zh-CN" sz="2400" dirty="0">
                <a:cs typeface="+mn-ea"/>
              </a:rPr>
              <a:t>mol</a:t>
            </a:r>
            <a:r>
              <a:rPr lang="en-US" altLang="zh-CN" sz="2400" baseline="30000" dirty="0">
                <a:cs typeface="+mn-ea"/>
              </a:rPr>
              <a:t>-1</a:t>
            </a:r>
            <a:r>
              <a:rPr lang="zh-CN" altLang="en-US" sz="2400" dirty="0">
                <a:cs typeface="+mn-ea"/>
              </a:rPr>
              <a:t> </a:t>
            </a:r>
            <a:r>
              <a:rPr lang="en-US" altLang="zh-CN" sz="2400" dirty="0">
                <a:cs typeface="+mn-ea"/>
              </a:rPr>
              <a:t>,</a:t>
            </a:r>
            <a:r>
              <a:rPr lang="en-US" altLang="zh-CN" sz="2400" b="1" dirty="0">
                <a:latin typeface="Times New Roman" panose="02020603050405020304" pitchFamily="18" charset="0"/>
                <a:cs typeface="+mn-ea"/>
              </a:rPr>
              <a:t> </a:t>
            </a:r>
            <a:r>
              <a:rPr lang="en-US" altLang="zh-CN" sz="2400" dirty="0">
                <a:latin typeface="Times New Roman" panose="02020603050405020304" pitchFamily="18" charset="0"/>
                <a:cs typeface="+mn-ea"/>
              </a:rPr>
              <a:t>CFSE  =</a:t>
            </a:r>
            <a:r>
              <a:rPr lang="en-US" altLang="zh-CN" sz="2400" b="1" dirty="0">
                <a:latin typeface="Times New Roman" panose="02020603050405020304" pitchFamily="18" charset="0"/>
                <a:cs typeface="+mn-ea"/>
              </a:rPr>
              <a:t>-2/5Δ</a:t>
            </a:r>
            <a:r>
              <a:rPr lang="en-US" altLang="zh-CN" sz="2400" b="1" baseline="-25000" dirty="0">
                <a:latin typeface="Times New Roman" panose="02020603050405020304" pitchFamily="18" charset="0"/>
                <a:cs typeface="+mn-ea"/>
              </a:rPr>
              <a:t>o  </a:t>
            </a:r>
            <a:r>
              <a:rPr lang="en-US" altLang="zh-CN" sz="2400" b="1" dirty="0">
                <a:latin typeface="Times New Roman" panose="02020603050405020304" pitchFamily="18" charset="0"/>
                <a:cs typeface="+mn-ea"/>
              </a:rPr>
              <a:t>= 97.6</a:t>
            </a:r>
            <a:r>
              <a:rPr lang="en-US" altLang="zh-CN" sz="2400" dirty="0">
                <a:cs typeface="+mn-ea"/>
              </a:rPr>
              <a:t> kJ</a:t>
            </a:r>
            <a:r>
              <a:rPr lang="en-US" altLang="zh-CN" sz="2400" dirty="0">
                <a:ea typeface="微软雅黑" panose="020B0503020204020204" pitchFamily="34" charset="-122"/>
                <a:cs typeface="+mn-ea"/>
              </a:rPr>
              <a:t>∙</a:t>
            </a:r>
            <a:r>
              <a:rPr lang="en-US" altLang="zh-CN" sz="2400" dirty="0">
                <a:cs typeface="+mn-ea"/>
              </a:rPr>
              <a:t>mol</a:t>
            </a:r>
            <a:r>
              <a:rPr lang="en-US" altLang="zh-CN" sz="2400" baseline="30000" dirty="0">
                <a:cs typeface="+mn-ea"/>
              </a:rPr>
              <a:t>-1</a:t>
            </a:r>
          </a:p>
          <a:p>
            <a:pPr>
              <a:lnSpc>
                <a:spcPct val="150000"/>
              </a:lnSpc>
              <a:spcBef>
                <a:spcPct val="50000"/>
              </a:spcBef>
              <a:buClrTx/>
              <a:buSzTx/>
              <a:buNone/>
            </a:pPr>
            <a:r>
              <a:rPr lang="zh-CN" altLang="en-US" sz="2400" dirty="0">
                <a:cs typeface="+mn-ea"/>
              </a:rPr>
              <a:t>而</a:t>
            </a:r>
            <a:r>
              <a:rPr lang="en-US" altLang="zh-CN" sz="2400" dirty="0">
                <a:cs typeface="+mn-ea"/>
              </a:rPr>
              <a:t>[</a:t>
            </a:r>
            <a:r>
              <a:rPr lang="en-US" altLang="zh-CN" sz="2400" dirty="0" err="1">
                <a:cs typeface="+mn-ea"/>
              </a:rPr>
              <a:t>Ti</a:t>
            </a:r>
            <a:r>
              <a:rPr lang="en-US" altLang="zh-CN" sz="2400" dirty="0">
                <a:cs typeface="+mn-ea"/>
              </a:rPr>
              <a:t>(H</a:t>
            </a:r>
            <a:r>
              <a:rPr lang="en-US" altLang="zh-CN" sz="2400" baseline="-25000" dirty="0">
                <a:cs typeface="+mn-ea"/>
              </a:rPr>
              <a:t>2</a:t>
            </a:r>
            <a:r>
              <a:rPr lang="en-US" altLang="zh-CN" sz="2400" dirty="0">
                <a:cs typeface="+mn-ea"/>
              </a:rPr>
              <a:t>O)</a:t>
            </a:r>
            <a:r>
              <a:rPr lang="en-US" altLang="zh-CN" sz="2400" baseline="-25000" dirty="0">
                <a:cs typeface="+mn-ea"/>
              </a:rPr>
              <a:t>6</a:t>
            </a:r>
            <a:r>
              <a:rPr lang="en-US" altLang="zh-CN" sz="2400" dirty="0">
                <a:cs typeface="+mn-ea"/>
              </a:rPr>
              <a:t>]</a:t>
            </a:r>
            <a:r>
              <a:rPr lang="en-US" altLang="zh-CN" sz="2400" baseline="30000" dirty="0">
                <a:cs typeface="+mn-ea"/>
              </a:rPr>
              <a:t>3+</a:t>
            </a:r>
            <a:r>
              <a:rPr lang="zh-CN" altLang="en-US" sz="2400" dirty="0">
                <a:cs typeface="+mn-ea"/>
              </a:rPr>
              <a:t>的水合能约为</a:t>
            </a:r>
            <a:r>
              <a:rPr lang="en-US" altLang="zh-CN" sz="2400" dirty="0">
                <a:cs typeface="+mn-ea"/>
              </a:rPr>
              <a:t>4184 kJ</a:t>
            </a:r>
            <a:r>
              <a:rPr lang="en-US" altLang="zh-CN" sz="2400" dirty="0">
                <a:ea typeface="微软雅黑" panose="020B0503020204020204" pitchFamily="34" charset="-122"/>
                <a:cs typeface="+mn-ea"/>
              </a:rPr>
              <a:t>∙</a:t>
            </a:r>
            <a:r>
              <a:rPr lang="en-US" altLang="zh-CN" sz="2400" dirty="0">
                <a:cs typeface="+mn-ea"/>
              </a:rPr>
              <a:t>mol</a:t>
            </a:r>
            <a:r>
              <a:rPr lang="en-US" altLang="zh-CN" sz="2400" baseline="30000" dirty="0">
                <a:cs typeface="+mn-ea"/>
              </a:rPr>
              <a:t>-1 </a:t>
            </a:r>
            <a:endParaRPr lang="zh-CN" altLang="en-US" sz="2400" dirty="0">
              <a:cs typeface="+mn-ea"/>
            </a:endParaRPr>
          </a:p>
          <a:p>
            <a:pPr>
              <a:lnSpc>
                <a:spcPct val="150000"/>
              </a:lnSpc>
              <a:spcBef>
                <a:spcPct val="50000"/>
              </a:spcBef>
              <a:buClrTx/>
              <a:buSzTx/>
              <a:buNone/>
            </a:pPr>
            <a:r>
              <a:rPr lang="en-US" altLang="zh-CN" sz="2400" b="1" dirty="0">
                <a:latin typeface="Times New Roman" panose="02020603050405020304" pitchFamily="18" charset="0"/>
                <a:cs typeface="+mn-ea"/>
              </a:rPr>
              <a:t>CFSE </a:t>
            </a:r>
            <a:r>
              <a:rPr lang="zh-CN" altLang="en-US" sz="2400" b="1" dirty="0">
                <a:latin typeface="Times New Roman" panose="02020603050405020304" pitchFamily="18" charset="0"/>
                <a:cs typeface="+mn-ea"/>
              </a:rPr>
              <a:t>仅占组成配合物的总结合能的一小部分</a:t>
            </a:r>
            <a:endParaRPr lang="en-US" altLang="zh-CN" sz="2400" b="1" dirty="0">
              <a:latin typeface="Times New Roman" panose="02020603050405020304" pitchFamily="18" charset="0"/>
              <a:cs typeface="+mn-ea"/>
            </a:endParaRPr>
          </a:p>
        </p:txBody>
      </p:sp>
    </p:spTree>
    <p:extLst>
      <p:ext uri="{BB962C8B-B14F-4D97-AF65-F5344CB8AC3E}">
        <p14:creationId xmlns:p14="http://schemas.microsoft.com/office/powerpoint/2010/main" val="91488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FFB1B8C-9CF4-4DE1-B297-64BA4C951ED5}"/>
              </a:ext>
            </a:extLst>
          </p:cNvPr>
          <p:cNvSpPr>
            <a:spLocks noGrp="1"/>
          </p:cNvSpPr>
          <p:nvPr>
            <p:ph type="sldNum" sz="quarter" idx="12"/>
          </p:nvPr>
        </p:nvSpPr>
        <p:spPr/>
        <p:txBody>
          <a:bodyPr/>
          <a:lstStyle/>
          <a:p>
            <a:fld id="{25F43C6C-6CC1-4831-8DEA-3206EFFA1157}" type="slidenum">
              <a:rPr lang="zh-CN" altLang="en-US" smtClean="0"/>
              <a:t>72</a:t>
            </a:fld>
            <a:endParaRPr lang="zh-CN" altLang="en-US"/>
          </a:p>
        </p:txBody>
      </p:sp>
      <p:sp>
        <p:nvSpPr>
          <p:cNvPr id="4" name="矩形 3">
            <a:extLst>
              <a:ext uri="{FF2B5EF4-FFF2-40B4-BE49-F238E27FC236}">
                <a16:creationId xmlns:a16="http://schemas.microsoft.com/office/drawing/2014/main" id="{2CDFDDAB-1142-4EE9-BC7A-FB587699BB43}"/>
              </a:ext>
            </a:extLst>
          </p:cNvPr>
          <p:cNvSpPr/>
          <p:nvPr/>
        </p:nvSpPr>
        <p:spPr>
          <a:xfrm>
            <a:off x="666749" y="483660"/>
            <a:ext cx="10858501" cy="1308628"/>
          </a:xfrm>
          <a:prstGeom prst="rect">
            <a:avLst/>
          </a:prstGeom>
        </p:spPr>
        <p:txBody>
          <a:bodyPr wrap="square">
            <a:spAutoFit/>
          </a:bodyPr>
          <a:lstStyle/>
          <a:p>
            <a:pPr marL="342900" indent="-342900">
              <a:lnSpc>
                <a:spcPct val="150000"/>
              </a:lnSpc>
              <a:buFont typeface="Wingdings" panose="05000000000000000000" pitchFamily="2" charset="2"/>
              <a:buChar char="ü"/>
            </a:pPr>
            <a:r>
              <a:rPr lang="en-US" altLang="zh-CN" sz="2800" dirty="0">
                <a:solidFill>
                  <a:srgbClr val="C00000"/>
                </a:solidFill>
                <a:latin typeface="Times New Roman" panose="02020603050405020304" pitchFamily="18" charset="0"/>
                <a:cs typeface="+mn-ea"/>
              </a:rPr>
              <a:t>d</a:t>
            </a:r>
            <a:r>
              <a:rPr lang="en-US" altLang="zh-CN" sz="2800" baseline="30000" dirty="0">
                <a:solidFill>
                  <a:srgbClr val="C00000"/>
                </a:solidFill>
                <a:latin typeface="Times New Roman" panose="02020603050405020304" pitchFamily="18" charset="0"/>
                <a:cs typeface="+mn-ea"/>
              </a:rPr>
              <a:t>8</a:t>
            </a:r>
            <a:r>
              <a:rPr lang="zh-CN" altLang="en-US" sz="2800" dirty="0">
                <a:solidFill>
                  <a:srgbClr val="C00000"/>
                </a:solidFill>
                <a:latin typeface="Times New Roman" panose="02020603050405020304" pitchFamily="18" charset="0"/>
                <a:cs typeface="+mn-ea"/>
              </a:rPr>
              <a:t>（强场）</a:t>
            </a:r>
            <a:r>
              <a:rPr lang="zh-CN" altLang="en-US" sz="2800" dirty="0">
                <a:latin typeface="Times New Roman" panose="02020603050405020304" pitchFamily="18" charset="0"/>
                <a:cs typeface="+mn-ea"/>
              </a:rPr>
              <a:t>平面正方形与八面体的</a:t>
            </a:r>
            <a:r>
              <a:rPr lang="en-US" altLang="zh-CN" sz="2800" dirty="0">
                <a:latin typeface="Times New Roman" panose="02020603050405020304" pitchFamily="18" charset="0"/>
                <a:cs typeface="+mn-ea"/>
              </a:rPr>
              <a:t>CFSE</a:t>
            </a:r>
            <a:r>
              <a:rPr lang="zh-CN" altLang="en-US" sz="2800" dirty="0">
                <a:latin typeface="Times New Roman" panose="02020603050405020304" pitchFamily="18" charset="0"/>
                <a:cs typeface="+mn-ea"/>
              </a:rPr>
              <a:t>差值最大</a:t>
            </a:r>
            <a:endParaRPr lang="en-US" altLang="zh-CN" sz="2800" dirty="0">
              <a:latin typeface="Times New Roman" panose="02020603050405020304" pitchFamily="18" charset="0"/>
              <a:cs typeface="+mn-ea"/>
            </a:endParaRPr>
          </a:p>
          <a:p>
            <a:pPr>
              <a:lnSpc>
                <a:spcPct val="150000"/>
              </a:lnSpc>
            </a:pPr>
            <a:r>
              <a:rPr lang="en-US" altLang="zh-CN" sz="2800" dirty="0">
                <a:latin typeface="Times New Roman" panose="02020603050405020304" pitchFamily="18" charset="0"/>
                <a:cs typeface="+mn-ea"/>
              </a:rPr>
              <a:t>    </a:t>
            </a:r>
            <a:r>
              <a:rPr lang="en-US" altLang="zh-CN" sz="2800" dirty="0">
                <a:solidFill>
                  <a:srgbClr val="FF0000"/>
                </a:solidFill>
                <a:latin typeface="Times New Roman" panose="02020603050405020304" pitchFamily="18" charset="0"/>
                <a:cs typeface="+mn-ea"/>
              </a:rPr>
              <a:t>Ni</a:t>
            </a:r>
            <a:r>
              <a:rPr lang="en-US" altLang="zh-CN" sz="2800" baseline="30000" dirty="0">
                <a:solidFill>
                  <a:srgbClr val="FF0000"/>
                </a:solidFill>
                <a:latin typeface="Times New Roman" panose="02020603050405020304" pitchFamily="18" charset="0"/>
                <a:cs typeface="+mn-ea"/>
              </a:rPr>
              <a:t>2+ </a:t>
            </a:r>
            <a:r>
              <a:rPr lang="en-US" altLang="zh-CN" sz="2800" dirty="0">
                <a:solidFill>
                  <a:srgbClr val="FF0000"/>
                </a:solidFill>
                <a:latin typeface="Times New Roman" panose="02020603050405020304" pitchFamily="18" charset="0"/>
                <a:cs typeface="+mn-ea"/>
              </a:rPr>
              <a:t>, Pd</a:t>
            </a:r>
            <a:r>
              <a:rPr lang="en-US" altLang="zh-CN" sz="2800" baseline="30000" dirty="0">
                <a:solidFill>
                  <a:srgbClr val="FF0000"/>
                </a:solidFill>
                <a:latin typeface="Times New Roman" panose="02020603050405020304" pitchFamily="18" charset="0"/>
                <a:cs typeface="+mn-ea"/>
              </a:rPr>
              <a:t>2+</a:t>
            </a:r>
            <a:r>
              <a:rPr lang="en-US" altLang="zh-CN" sz="2800" dirty="0">
                <a:solidFill>
                  <a:srgbClr val="FF0000"/>
                </a:solidFill>
                <a:latin typeface="Times New Roman" panose="02020603050405020304" pitchFamily="18" charset="0"/>
                <a:cs typeface="+mn-ea"/>
              </a:rPr>
              <a:t>, Pt</a:t>
            </a:r>
            <a:r>
              <a:rPr lang="en-US" altLang="zh-CN" sz="2800" baseline="30000" dirty="0">
                <a:solidFill>
                  <a:srgbClr val="FF0000"/>
                </a:solidFill>
                <a:latin typeface="Times New Roman" panose="02020603050405020304" pitchFamily="18" charset="0"/>
                <a:cs typeface="+mn-ea"/>
              </a:rPr>
              <a:t>2+</a:t>
            </a:r>
            <a:r>
              <a:rPr lang="zh-CN" altLang="en-US" sz="2800" dirty="0">
                <a:latin typeface="Times New Roman" panose="02020603050405020304" pitchFamily="18" charset="0"/>
                <a:cs typeface="+mn-ea"/>
              </a:rPr>
              <a:t>与强的配体</a:t>
            </a:r>
            <a:r>
              <a:rPr lang="en-US" altLang="zh-CN" sz="2800" dirty="0">
                <a:latin typeface="Times New Roman" panose="02020603050405020304" pitchFamily="18" charset="0"/>
                <a:cs typeface="+mn-ea"/>
              </a:rPr>
              <a:t>(CN</a:t>
            </a:r>
            <a:r>
              <a:rPr lang="en-US" altLang="zh-CN" sz="2800" baseline="30000" dirty="0">
                <a:latin typeface="Times New Roman" panose="02020603050405020304" pitchFamily="18" charset="0"/>
                <a:cs typeface="+mn-ea"/>
              </a:rPr>
              <a:t>-</a:t>
            </a:r>
            <a:r>
              <a:rPr lang="zh-CN" altLang="en-US" sz="2800" dirty="0">
                <a:latin typeface="Times New Roman" panose="02020603050405020304" pitchFamily="18" charset="0"/>
                <a:cs typeface="+mn-ea"/>
              </a:rPr>
              <a:t>、</a:t>
            </a:r>
            <a:r>
              <a:rPr lang="en-US" altLang="zh-CN" sz="2800" dirty="0" err="1">
                <a:latin typeface="Times New Roman" panose="02020603050405020304" pitchFamily="18" charset="0"/>
                <a:cs typeface="+mn-ea"/>
              </a:rPr>
              <a:t>en</a:t>
            </a:r>
            <a:r>
              <a:rPr lang="en-US" altLang="zh-CN" sz="2800" dirty="0">
                <a:latin typeface="Times New Roman" panose="02020603050405020304" pitchFamily="18" charset="0"/>
                <a:cs typeface="+mn-ea"/>
              </a:rPr>
              <a:t> </a:t>
            </a:r>
            <a:r>
              <a:rPr lang="zh-CN" altLang="en-US" sz="2800" dirty="0">
                <a:latin typeface="Times New Roman" panose="02020603050405020304" pitchFamily="18" charset="0"/>
                <a:cs typeface="+mn-ea"/>
              </a:rPr>
              <a:t>等</a:t>
            </a:r>
            <a:r>
              <a:rPr lang="en-US" altLang="zh-CN" sz="2800" dirty="0">
                <a:latin typeface="Times New Roman" panose="02020603050405020304" pitchFamily="18" charset="0"/>
                <a:cs typeface="+mn-ea"/>
              </a:rPr>
              <a:t>)</a:t>
            </a:r>
            <a:r>
              <a:rPr lang="zh-CN" altLang="en-US" sz="2800" dirty="0">
                <a:latin typeface="Times New Roman" panose="02020603050405020304" pitchFamily="18" charset="0"/>
                <a:cs typeface="+mn-ea"/>
              </a:rPr>
              <a:t>，可形成平面正方形配合物</a:t>
            </a:r>
            <a:endParaRPr lang="en-US" altLang="zh-CN" sz="2800" dirty="0">
              <a:latin typeface="Times New Roman" panose="02020603050405020304" pitchFamily="18" charset="0"/>
              <a:cs typeface="+mn-ea"/>
            </a:endParaRPr>
          </a:p>
        </p:txBody>
      </p:sp>
      <p:sp>
        <p:nvSpPr>
          <p:cNvPr id="5" name="文本框 4">
            <a:extLst>
              <a:ext uri="{FF2B5EF4-FFF2-40B4-BE49-F238E27FC236}">
                <a16:creationId xmlns:a16="http://schemas.microsoft.com/office/drawing/2014/main" id="{21BFDD97-6E76-4744-B84F-5BA4970C6C96}"/>
              </a:ext>
            </a:extLst>
          </p:cNvPr>
          <p:cNvSpPr txBox="1"/>
          <p:nvPr/>
        </p:nvSpPr>
        <p:spPr>
          <a:xfrm>
            <a:off x="666749" y="2314575"/>
            <a:ext cx="8734426" cy="2601290"/>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altLang="zh-CN" sz="2800" dirty="0">
                <a:latin typeface="Times New Roman" panose="02020603050405020304" pitchFamily="18" charset="0"/>
                <a:cs typeface="+mn-ea"/>
              </a:rPr>
              <a:t>d</a:t>
            </a:r>
            <a:r>
              <a:rPr lang="en-US" altLang="zh-CN" sz="2800" baseline="30000" dirty="0">
                <a:latin typeface="Times New Roman" panose="02020603050405020304" pitchFamily="18" charset="0"/>
                <a:cs typeface="+mn-ea"/>
              </a:rPr>
              <a:t>0</a:t>
            </a:r>
            <a:r>
              <a:rPr lang="en-US" altLang="zh-CN" sz="2800" dirty="0">
                <a:latin typeface="Times New Roman" panose="02020603050405020304" pitchFamily="18" charset="0"/>
                <a:cs typeface="+mn-ea"/>
              </a:rPr>
              <a:t>, d</a:t>
            </a:r>
            <a:r>
              <a:rPr lang="en-US" altLang="zh-CN" sz="2800" baseline="30000" dirty="0">
                <a:latin typeface="Times New Roman" panose="02020603050405020304" pitchFamily="18" charset="0"/>
                <a:cs typeface="+mn-ea"/>
              </a:rPr>
              <a:t>10 </a:t>
            </a:r>
            <a:r>
              <a:rPr lang="zh-CN" altLang="en-US" sz="2800" dirty="0">
                <a:latin typeface="Times New Roman" panose="02020603050405020304" pitchFamily="18" charset="0"/>
                <a:cs typeface="+mn-ea"/>
              </a:rPr>
              <a:t>和</a:t>
            </a:r>
            <a:r>
              <a:rPr lang="en-US" altLang="zh-CN" sz="2800" dirty="0">
                <a:latin typeface="Times New Roman" panose="02020603050405020304" pitchFamily="18" charset="0"/>
                <a:cs typeface="+mn-ea"/>
              </a:rPr>
              <a:t>d</a:t>
            </a:r>
            <a:r>
              <a:rPr lang="en-US" altLang="zh-CN" sz="2800" baseline="30000" dirty="0">
                <a:latin typeface="Times New Roman" panose="02020603050405020304" pitchFamily="18" charset="0"/>
                <a:cs typeface="+mn-ea"/>
              </a:rPr>
              <a:t>5</a:t>
            </a:r>
            <a:r>
              <a:rPr lang="zh-CN" altLang="en-US" sz="2800" dirty="0">
                <a:latin typeface="Times New Roman" panose="02020603050405020304" pitchFamily="18" charset="0"/>
                <a:cs typeface="+mn-ea"/>
              </a:rPr>
              <a:t>（弱场）</a:t>
            </a:r>
            <a:r>
              <a:rPr lang="en-US" altLang="zh-CN" sz="2800" dirty="0">
                <a:latin typeface="Times New Roman" panose="02020603050405020304" pitchFamily="18" charset="0"/>
                <a:cs typeface="+mn-ea"/>
              </a:rPr>
              <a:t> CFSE</a:t>
            </a:r>
            <a:r>
              <a:rPr lang="zh-CN" altLang="en-US" sz="2800" dirty="0">
                <a:latin typeface="Times New Roman" panose="02020603050405020304" pitchFamily="18" charset="0"/>
                <a:cs typeface="+mn-ea"/>
              </a:rPr>
              <a:t> </a:t>
            </a:r>
            <a:r>
              <a:rPr lang="en-US" altLang="zh-CN" sz="2800" dirty="0">
                <a:latin typeface="Times New Roman" panose="02020603050405020304" pitchFamily="18" charset="0"/>
                <a:cs typeface="+mn-ea"/>
              </a:rPr>
              <a:t>= 0  </a:t>
            </a:r>
            <a:r>
              <a:rPr lang="zh-CN" altLang="en-US" sz="2800" dirty="0">
                <a:latin typeface="Times New Roman" panose="02020603050405020304" pitchFamily="18" charset="0"/>
                <a:cs typeface="+mn-ea"/>
              </a:rPr>
              <a:t>四面体结构</a:t>
            </a:r>
            <a:endParaRPr lang="en-US" altLang="zh-CN" sz="2800" dirty="0">
              <a:latin typeface="Times New Roman" panose="02020603050405020304" pitchFamily="18" charset="0"/>
              <a:cs typeface="+mn-ea"/>
            </a:endParaRPr>
          </a:p>
          <a:p>
            <a:pPr>
              <a:lnSpc>
                <a:spcPct val="150000"/>
              </a:lnSpc>
            </a:pPr>
            <a:r>
              <a:rPr lang="en-US" altLang="zh-CN" sz="2800" dirty="0">
                <a:latin typeface="Times New Roman" panose="02020603050405020304" pitchFamily="18" charset="0"/>
                <a:cs typeface="+mn-ea"/>
              </a:rPr>
              <a:t>d</a:t>
            </a:r>
            <a:r>
              <a:rPr lang="en-US" altLang="zh-CN" sz="2800" baseline="30000" dirty="0">
                <a:latin typeface="Times New Roman" panose="02020603050405020304" pitchFamily="18" charset="0"/>
                <a:cs typeface="+mn-ea"/>
              </a:rPr>
              <a:t>0 </a:t>
            </a:r>
            <a:r>
              <a:rPr lang="en-US" altLang="zh-CN" sz="2800" dirty="0">
                <a:latin typeface="Times New Roman" panose="02020603050405020304" pitchFamily="18" charset="0"/>
                <a:cs typeface="+mn-ea"/>
              </a:rPr>
              <a:t>   TiCl</a:t>
            </a:r>
            <a:r>
              <a:rPr lang="en-US" altLang="zh-CN" sz="2800" baseline="-25000" dirty="0">
                <a:latin typeface="Times New Roman" panose="02020603050405020304" pitchFamily="18" charset="0"/>
                <a:cs typeface="+mn-ea"/>
              </a:rPr>
              <a:t>4</a:t>
            </a:r>
          </a:p>
          <a:p>
            <a:pPr>
              <a:lnSpc>
                <a:spcPct val="150000"/>
              </a:lnSpc>
            </a:pPr>
            <a:r>
              <a:rPr lang="en-US" altLang="zh-CN" sz="2800" dirty="0">
                <a:latin typeface="Times New Roman" panose="02020603050405020304" pitchFamily="18" charset="0"/>
                <a:cs typeface="+mn-ea"/>
              </a:rPr>
              <a:t>d</a:t>
            </a:r>
            <a:r>
              <a:rPr lang="en-US" altLang="zh-CN" sz="2800" baseline="30000" dirty="0">
                <a:latin typeface="Times New Roman" panose="02020603050405020304" pitchFamily="18" charset="0"/>
                <a:cs typeface="+mn-ea"/>
              </a:rPr>
              <a:t>10</a:t>
            </a:r>
            <a:r>
              <a:rPr lang="en-US" altLang="zh-CN" sz="2800" dirty="0">
                <a:latin typeface="Times New Roman" panose="02020603050405020304" pitchFamily="18" charset="0"/>
                <a:cs typeface="+mn-ea"/>
              </a:rPr>
              <a:t>   Zn</a:t>
            </a:r>
            <a:r>
              <a:rPr lang="en-US" altLang="zh-CN" sz="2800" baseline="30000" dirty="0">
                <a:latin typeface="Times New Roman" panose="02020603050405020304" pitchFamily="18" charset="0"/>
                <a:cs typeface="+mn-ea"/>
              </a:rPr>
              <a:t>2+ </a:t>
            </a:r>
            <a:r>
              <a:rPr lang="en-US" altLang="zh-CN" sz="2800" dirty="0">
                <a:latin typeface="Times New Roman" panose="02020603050405020304" pitchFamily="18" charset="0"/>
                <a:cs typeface="+mn-ea"/>
              </a:rPr>
              <a:t>, Cd</a:t>
            </a:r>
            <a:r>
              <a:rPr lang="en-US" altLang="zh-CN" sz="2800" baseline="30000" dirty="0">
                <a:latin typeface="Times New Roman" panose="02020603050405020304" pitchFamily="18" charset="0"/>
                <a:cs typeface="+mn-ea"/>
              </a:rPr>
              <a:t>2+</a:t>
            </a:r>
            <a:r>
              <a:rPr lang="en-US" altLang="zh-CN" sz="2800" dirty="0">
                <a:latin typeface="Times New Roman" panose="02020603050405020304" pitchFamily="18" charset="0"/>
                <a:cs typeface="+mn-ea"/>
              </a:rPr>
              <a:t>, Hg</a:t>
            </a:r>
            <a:r>
              <a:rPr lang="en-US" altLang="zh-CN" sz="2800" baseline="30000" dirty="0">
                <a:latin typeface="Times New Roman" panose="02020603050405020304" pitchFamily="18" charset="0"/>
                <a:cs typeface="+mn-ea"/>
              </a:rPr>
              <a:t>2+</a:t>
            </a:r>
            <a:endParaRPr lang="en-US" altLang="zh-CN" sz="2800" dirty="0">
              <a:latin typeface="Times New Roman" panose="02020603050405020304" pitchFamily="18" charset="0"/>
              <a:cs typeface="+mn-ea"/>
            </a:endParaRPr>
          </a:p>
          <a:p>
            <a:pPr>
              <a:lnSpc>
                <a:spcPct val="150000"/>
              </a:lnSpc>
            </a:pPr>
            <a:r>
              <a:rPr lang="en-US" altLang="zh-CN" sz="2800" dirty="0">
                <a:latin typeface="Times New Roman" panose="02020603050405020304" pitchFamily="18" charset="0"/>
                <a:cs typeface="+mn-ea"/>
              </a:rPr>
              <a:t>d</a:t>
            </a:r>
            <a:r>
              <a:rPr lang="en-US" altLang="zh-CN" sz="2800" baseline="30000" dirty="0">
                <a:latin typeface="Times New Roman" panose="02020603050405020304" pitchFamily="18" charset="0"/>
                <a:cs typeface="+mn-ea"/>
              </a:rPr>
              <a:t>5</a:t>
            </a:r>
            <a:r>
              <a:rPr lang="zh-CN" altLang="en-US" sz="2800" dirty="0">
                <a:latin typeface="Times New Roman" panose="02020603050405020304" pitchFamily="18" charset="0"/>
                <a:cs typeface="+mn-ea"/>
              </a:rPr>
              <a:t>（弱场）  </a:t>
            </a:r>
            <a:r>
              <a:rPr lang="en-US" altLang="zh-CN" sz="2800" dirty="0">
                <a:latin typeface="Times New Roman" panose="02020603050405020304" pitchFamily="18" charset="0"/>
                <a:cs typeface="+mn-ea"/>
              </a:rPr>
              <a:t>FeCl</a:t>
            </a:r>
            <a:r>
              <a:rPr lang="en-US" altLang="zh-CN" sz="2800" baseline="-25000" dirty="0">
                <a:latin typeface="Times New Roman" panose="02020603050405020304" pitchFamily="18" charset="0"/>
                <a:cs typeface="+mn-ea"/>
              </a:rPr>
              <a:t>4</a:t>
            </a:r>
            <a:r>
              <a:rPr lang="en-US" altLang="zh-CN" sz="2800" baseline="30000" dirty="0">
                <a:latin typeface="Times New Roman" panose="02020603050405020304" pitchFamily="18" charset="0"/>
                <a:cs typeface="+mn-ea"/>
              </a:rPr>
              <a:t>-</a:t>
            </a:r>
            <a:endParaRPr lang="zh-CN" altLang="en-US" sz="2800" baseline="30000" dirty="0"/>
          </a:p>
        </p:txBody>
      </p:sp>
    </p:spTree>
    <p:extLst>
      <p:ext uri="{BB962C8B-B14F-4D97-AF65-F5344CB8AC3E}">
        <p14:creationId xmlns:p14="http://schemas.microsoft.com/office/powerpoint/2010/main" val="9824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4657E2E-B657-4A9F-9AF8-B3E39334DE92}"/>
              </a:ext>
            </a:extLst>
          </p:cNvPr>
          <p:cNvSpPr>
            <a:spLocks noGrp="1"/>
          </p:cNvSpPr>
          <p:nvPr>
            <p:ph type="sldNum" sz="quarter" idx="12"/>
          </p:nvPr>
        </p:nvSpPr>
        <p:spPr/>
        <p:txBody>
          <a:bodyPr/>
          <a:lstStyle/>
          <a:p>
            <a:fld id="{25F43C6C-6CC1-4831-8DEA-3206EFFA1157}" type="slidenum">
              <a:rPr lang="zh-CN" altLang="en-US" smtClean="0"/>
              <a:t>73</a:t>
            </a:fld>
            <a:endParaRPr lang="zh-CN" altLang="en-US"/>
          </a:p>
        </p:txBody>
      </p:sp>
      <p:sp>
        <p:nvSpPr>
          <p:cNvPr id="3" name="标题 2">
            <a:extLst>
              <a:ext uri="{FF2B5EF4-FFF2-40B4-BE49-F238E27FC236}">
                <a16:creationId xmlns:a16="http://schemas.microsoft.com/office/drawing/2014/main" id="{5C92AC87-6B16-48BD-8D39-9266E35B079A}"/>
              </a:ext>
            </a:extLst>
          </p:cNvPr>
          <p:cNvSpPr>
            <a:spLocks noGrp="1"/>
          </p:cNvSpPr>
          <p:nvPr>
            <p:ph type="title"/>
          </p:nvPr>
        </p:nvSpPr>
        <p:spPr>
          <a:xfrm>
            <a:off x="575599" y="635179"/>
            <a:ext cx="10515600" cy="867747"/>
          </a:xfrm>
        </p:spPr>
        <p:txBody>
          <a:bodyPr/>
          <a:lstStyle/>
          <a:p>
            <a:pPr>
              <a:lnSpc>
                <a:spcPct val="150000"/>
              </a:lnSpc>
            </a:pPr>
            <a:r>
              <a:rPr lang="zh-CN" altLang="en-US" dirty="0"/>
              <a:t>姜</a:t>
            </a:r>
            <a:r>
              <a:rPr lang="en-US" altLang="zh-CN" dirty="0"/>
              <a:t>-</a:t>
            </a:r>
            <a:r>
              <a:rPr lang="zh-CN" altLang="en-US" dirty="0"/>
              <a:t>泰勒原理：</a:t>
            </a:r>
            <a:r>
              <a:rPr lang="zh-CN" altLang="en-US" sz="2000" dirty="0"/>
              <a:t>配合物中心离子在基态时有简并能级，非直线型配合物的空间构型可能发生变形而能级分裂，从而使体系能量降低达到稳定化</a:t>
            </a:r>
            <a:r>
              <a:rPr lang="en-US" altLang="zh-CN" sz="2000" dirty="0"/>
              <a:t>.</a:t>
            </a:r>
            <a:br>
              <a:rPr lang="en-US" altLang="zh-CN" sz="2000" dirty="0"/>
            </a:br>
            <a:r>
              <a:rPr lang="zh-CN" altLang="en-US" dirty="0">
                <a:solidFill>
                  <a:srgbClr val="FF0000"/>
                </a:solidFill>
              </a:rPr>
              <a:t>姜</a:t>
            </a:r>
            <a:r>
              <a:rPr lang="en-US" altLang="zh-CN" dirty="0">
                <a:solidFill>
                  <a:srgbClr val="FF0000"/>
                </a:solidFill>
              </a:rPr>
              <a:t>-</a:t>
            </a:r>
            <a:r>
              <a:rPr lang="zh-CN" altLang="en-US" dirty="0">
                <a:solidFill>
                  <a:srgbClr val="FF0000"/>
                </a:solidFill>
              </a:rPr>
              <a:t>泰勒效应</a:t>
            </a:r>
            <a:r>
              <a:rPr lang="en-US" altLang="zh-CN" dirty="0"/>
              <a:t>:  </a:t>
            </a:r>
            <a:r>
              <a:rPr lang="zh-CN" altLang="en-US" sz="2400" dirty="0"/>
              <a:t>中心离子 </a:t>
            </a:r>
            <a:r>
              <a:rPr lang="en-US" altLang="zh-CN" sz="2400" dirty="0"/>
              <a:t>d</a:t>
            </a:r>
            <a:r>
              <a:rPr lang="zh-CN" altLang="en-US" sz="2400" dirty="0"/>
              <a:t>轨道电子云不对称，导致八面体结构发生畸变。</a:t>
            </a:r>
          </a:p>
        </p:txBody>
      </p:sp>
      <p:sp>
        <p:nvSpPr>
          <p:cNvPr id="5" name="文本框 4">
            <a:extLst>
              <a:ext uri="{FF2B5EF4-FFF2-40B4-BE49-F238E27FC236}">
                <a16:creationId xmlns:a16="http://schemas.microsoft.com/office/drawing/2014/main" id="{1332E83E-D823-45DE-BDAF-C9F5D15BBC21}"/>
              </a:ext>
            </a:extLst>
          </p:cNvPr>
          <p:cNvSpPr txBox="1"/>
          <p:nvPr/>
        </p:nvSpPr>
        <p:spPr>
          <a:xfrm>
            <a:off x="391656" y="2196106"/>
            <a:ext cx="10883486" cy="523220"/>
          </a:xfrm>
          <a:prstGeom prst="rect">
            <a:avLst/>
          </a:prstGeom>
          <a:noFill/>
        </p:spPr>
        <p:txBody>
          <a:bodyPr wrap="square" rtlCol="0">
            <a:spAutoFit/>
          </a:bodyPr>
          <a:lstStyle/>
          <a:p>
            <a:r>
              <a:rPr lang="zh-CN" altLang="en-US" sz="2800" dirty="0"/>
              <a:t>八面体场中电子云对称的包括：</a:t>
            </a:r>
            <a:r>
              <a:rPr lang="en-US" altLang="zh-CN" sz="2800" dirty="0"/>
              <a:t>d</a:t>
            </a:r>
            <a:r>
              <a:rPr lang="en-US" altLang="zh-CN" sz="2800" baseline="30000" dirty="0"/>
              <a:t>0</a:t>
            </a:r>
            <a:r>
              <a:rPr lang="zh-CN" altLang="en-US" sz="2800" dirty="0"/>
              <a:t>、</a:t>
            </a:r>
            <a:r>
              <a:rPr lang="en-US" altLang="zh-CN" sz="2800" dirty="0"/>
              <a:t> d</a:t>
            </a:r>
            <a:r>
              <a:rPr lang="en-US" altLang="zh-CN" sz="2800" baseline="30000" dirty="0"/>
              <a:t>3</a:t>
            </a:r>
            <a:r>
              <a:rPr lang="zh-CN" altLang="en-US" sz="2800" dirty="0"/>
              <a:t>、</a:t>
            </a:r>
            <a:r>
              <a:rPr lang="en-US" altLang="zh-CN" sz="2800" dirty="0"/>
              <a:t> d</a:t>
            </a:r>
            <a:r>
              <a:rPr lang="en-US" altLang="zh-CN" sz="2800" baseline="30000" dirty="0"/>
              <a:t>8</a:t>
            </a:r>
            <a:r>
              <a:rPr lang="zh-CN" altLang="en-US" sz="2800" dirty="0"/>
              <a:t>、</a:t>
            </a:r>
            <a:r>
              <a:rPr lang="en-US" altLang="zh-CN" sz="2800" dirty="0"/>
              <a:t> d</a:t>
            </a:r>
            <a:r>
              <a:rPr lang="en-US" altLang="zh-CN" sz="2800" baseline="30000" dirty="0"/>
              <a:t>10 </a:t>
            </a:r>
            <a:r>
              <a:rPr lang="zh-CN" altLang="en-US" sz="2800" dirty="0"/>
              <a:t>、弱场</a:t>
            </a:r>
            <a:r>
              <a:rPr lang="en-US" altLang="zh-CN" sz="2800" dirty="0"/>
              <a:t> d</a:t>
            </a:r>
            <a:r>
              <a:rPr lang="en-US" altLang="zh-CN" sz="2800" baseline="30000" dirty="0"/>
              <a:t>5 </a:t>
            </a:r>
            <a:r>
              <a:rPr lang="zh-CN" altLang="en-US" sz="2800" dirty="0"/>
              <a:t>、强场</a:t>
            </a:r>
            <a:r>
              <a:rPr lang="en-US" altLang="zh-CN" sz="2800" dirty="0"/>
              <a:t>d</a:t>
            </a:r>
            <a:r>
              <a:rPr lang="en-US" altLang="zh-CN" sz="2800" baseline="30000" dirty="0"/>
              <a:t>6</a:t>
            </a:r>
            <a:endParaRPr lang="zh-CN" altLang="en-US" sz="2800" dirty="0"/>
          </a:p>
        </p:txBody>
      </p:sp>
      <p:pic>
        <p:nvPicPr>
          <p:cNvPr id="7" name="图片 6">
            <a:extLst>
              <a:ext uri="{FF2B5EF4-FFF2-40B4-BE49-F238E27FC236}">
                <a16:creationId xmlns:a16="http://schemas.microsoft.com/office/drawing/2014/main" id="{628108B5-3BAC-4B79-BFA8-335ED9399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800" y="3000075"/>
            <a:ext cx="9989367" cy="3429300"/>
          </a:xfrm>
          <a:prstGeom prst="rect">
            <a:avLst/>
          </a:prstGeom>
        </p:spPr>
      </p:pic>
      <p:sp>
        <p:nvSpPr>
          <p:cNvPr id="8" name="文本框 7">
            <a:extLst>
              <a:ext uri="{FF2B5EF4-FFF2-40B4-BE49-F238E27FC236}">
                <a16:creationId xmlns:a16="http://schemas.microsoft.com/office/drawing/2014/main" id="{94E00228-8DB1-4296-8075-F0700292D5C7}"/>
              </a:ext>
            </a:extLst>
          </p:cNvPr>
          <p:cNvSpPr txBox="1"/>
          <p:nvPr/>
        </p:nvSpPr>
        <p:spPr>
          <a:xfrm>
            <a:off x="4581525" y="6410325"/>
            <a:ext cx="5229225" cy="400110"/>
          </a:xfrm>
          <a:prstGeom prst="rect">
            <a:avLst/>
          </a:prstGeom>
          <a:noFill/>
        </p:spPr>
        <p:txBody>
          <a:bodyPr wrap="square" rtlCol="0">
            <a:spAutoFit/>
          </a:bodyPr>
          <a:lstStyle/>
          <a:p>
            <a:r>
              <a:rPr lang="zh-CN" altLang="en-US" sz="2000" b="1" dirty="0"/>
              <a:t>图</a:t>
            </a:r>
            <a:r>
              <a:rPr lang="en-US" altLang="zh-CN" sz="2000" b="1" dirty="0"/>
              <a:t>10-10 </a:t>
            </a:r>
            <a:r>
              <a:rPr lang="zh-CN" altLang="en-US" sz="2000" b="1" dirty="0"/>
              <a:t>八面体畸变</a:t>
            </a:r>
          </a:p>
        </p:txBody>
      </p:sp>
    </p:spTree>
    <p:extLst>
      <p:ext uri="{BB962C8B-B14F-4D97-AF65-F5344CB8AC3E}">
        <p14:creationId xmlns:p14="http://schemas.microsoft.com/office/powerpoint/2010/main" val="3780752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BCDFC-9FC5-42B7-88E2-4FCA2AE50C81}"/>
              </a:ext>
            </a:extLst>
          </p:cNvPr>
          <p:cNvSpPr>
            <a:spLocks noGrp="1"/>
          </p:cNvSpPr>
          <p:nvPr>
            <p:ph type="title"/>
          </p:nvPr>
        </p:nvSpPr>
        <p:spPr>
          <a:xfrm>
            <a:off x="324541" y="322798"/>
            <a:ext cx="10515600" cy="499110"/>
          </a:xfrm>
        </p:spPr>
        <p:txBody>
          <a:bodyPr/>
          <a:lstStyle/>
          <a:p>
            <a:r>
              <a:rPr lang="en-US" altLang="zh-CN" dirty="0"/>
              <a:t>2-2-2 </a:t>
            </a:r>
            <a:r>
              <a:rPr lang="zh-CN" altLang="en-US" dirty="0"/>
              <a:t>晶体场理论的应用</a:t>
            </a:r>
          </a:p>
        </p:txBody>
      </p:sp>
      <p:sp>
        <p:nvSpPr>
          <p:cNvPr id="4" name="文本框 3">
            <a:extLst>
              <a:ext uri="{FF2B5EF4-FFF2-40B4-BE49-F238E27FC236}">
                <a16:creationId xmlns:a16="http://schemas.microsoft.com/office/drawing/2014/main" id="{B7A7AEB3-9A03-41B1-BBF7-F64F9D42B5D6}"/>
              </a:ext>
            </a:extLst>
          </p:cNvPr>
          <p:cNvSpPr txBox="1"/>
          <p:nvPr/>
        </p:nvSpPr>
        <p:spPr>
          <a:xfrm>
            <a:off x="486588" y="1126212"/>
            <a:ext cx="11821160" cy="523220"/>
          </a:xfrm>
          <a:prstGeom prst="rect">
            <a:avLst/>
          </a:prstGeom>
          <a:noFill/>
        </p:spPr>
        <p:txBody>
          <a:bodyPr wrap="square" rtlCol="0">
            <a:spAutoFit/>
          </a:bodyPr>
          <a:lstStyle/>
          <a:p>
            <a:r>
              <a:rPr lang="en-US" altLang="zh-CN" sz="2800" b="1" dirty="0">
                <a:latin typeface="Times New Roman" panose="02020603050405020304" pitchFamily="18" charset="0"/>
                <a:cs typeface="+mn-ea"/>
              </a:rPr>
              <a:t>(2)</a:t>
            </a:r>
            <a:r>
              <a:rPr lang="zh-CN" altLang="en-US" sz="2800" b="1" dirty="0">
                <a:latin typeface="Times New Roman" panose="02020603050405020304" pitchFamily="18" charset="0"/>
                <a:cs typeface="+mn-ea"/>
              </a:rPr>
              <a:t> 解释了第四周期过渡元素</a:t>
            </a:r>
            <a:r>
              <a:rPr lang="en-US" altLang="zh-CN" sz="2800" b="1" dirty="0">
                <a:latin typeface="Times New Roman" panose="02020603050405020304" pitchFamily="18" charset="0"/>
                <a:cs typeface="+mn-ea"/>
              </a:rPr>
              <a:t>[M(H</a:t>
            </a:r>
            <a:r>
              <a:rPr lang="en-US" altLang="zh-CN" sz="2800" b="1" baseline="-25000" dirty="0">
                <a:latin typeface="Times New Roman" panose="02020603050405020304" pitchFamily="18" charset="0"/>
                <a:cs typeface="+mn-ea"/>
              </a:rPr>
              <a:t>2</a:t>
            </a:r>
            <a:r>
              <a:rPr lang="en-US" altLang="zh-CN" sz="2800" b="1" dirty="0">
                <a:latin typeface="Times New Roman" panose="02020603050405020304" pitchFamily="18" charset="0"/>
                <a:cs typeface="+mn-ea"/>
              </a:rPr>
              <a:t>O)</a:t>
            </a:r>
            <a:r>
              <a:rPr lang="en-US" altLang="zh-CN" sz="2800" b="1" baseline="-25000" dirty="0">
                <a:latin typeface="Times New Roman" panose="02020603050405020304" pitchFamily="18" charset="0"/>
                <a:cs typeface="+mn-ea"/>
              </a:rPr>
              <a:t>6</a:t>
            </a:r>
            <a:r>
              <a:rPr lang="en-US" altLang="zh-CN" sz="2800" b="1" dirty="0">
                <a:latin typeface="Times New Roman" panose="02020603050405020304" pitchFamily="18" charset="0"/>
                <a:cs typeface="+mn-ea"/>
              </a:rPr>
              <a:t>]</a:t>
            </a:r>
            <a:r>
              <a:rPr lang="en-US" altLang="zh-CN" sz="2800" b="1" baseline="30000" dirty="0">
                <a:latin typeface="Times New Roman" panose="02020603050405020304" pitchFamily="18" charset="0"/>
                <a:cs typeface="+mn-ea"/>
              </a:rPr>
              <a:t>2+</a:t>
            </a:r>
            <a:r>
              <a:rPr lang="zh-CN" altLang="en-US" sz="2800" b="1" dirty="0">
                <a:latin typeface="Times New Roman" panose="02020603050405020304" pitchFamily="18" charset="0"/>
                <a:cs typeface="+mn-ea"/>
              </a:rPr>
              <a:t>稳定性与其</a:t>
            </a:r>
            <a:r>
              <a:rPr lang="en-US" altLang="zh-CN" sz="2800" b="1" dirty="0">
                <a:latin typeface="Times New Roman" panose="02020603050405020304" pitchFamily="18" charset="0"/>
                <a:cs typeface="+mn-ea"/>
              </a:rPr>
              <a:t>3d</a:t>
            </a:r>
            <a:r>
              <a:rPr lang="en-US" altLang="zh-CN" sz="2800" b="1" i="1" baseline="30000" dirty="0">
                <a:latin typeface="Times New Roman" panose="02020603050405020304" pitchFamily="18" charset="0"/>
                <a:cs typeface="+mn-ea"/>
              </a:rPr>
              <a:t>x </a:t>
            </a:r>
            <a:r>
              <a:rPr lang="zh-CN" altLang="en-US" sz="2800" b="1" dirty="0">
                <a:latin typeface="Times New Roman" panose="02020603050405020304" pitchFamily="18" charset="0"/>
                <a:cs typeface="+mn-ea"/>
              </a:rPr>
              <a:t>之间的关系</a:t>
            </a:r>
            <a:endParaRPr lang="zh-CN" altLang="en-US" sz="2800" dirty="0"/>
          </a:p>
        </p:txBody>
      </p:sp>
      <p:sp>
        <p:nvSpPr>
          <p:cNvPr id="3" name="矩形 2">
            <a:extLst>
              <a:ext uri="{FF2B5EF4-FFF2-40B4-BE49-F238E27FC236}">
                <a16:creationId xmlns:a16="http://schemas.microsoft.com/office/drawing/2014/main" id="{903B33E9-F305-40F4-BF5B-8F14B06D4721}"/>
              </a:ext>
            </a:extLst>
          </p:cNvPr>
          <p:cNvSpPr/>
          <p:nvPr/>
        </p:nvSpPr>
        <p:spPr>
          <a:xfrm>
            <a:off x="666749" y="2205335"/>
            <a:ext cx="10173391" cy="1307537"/>
          </a:xfrm>
          <a:prstGeom prst="rect">
            <a:avLst/>
          </a:prstGeom>
        </p:spPr>
        <p:txBody>
          <a:bodyPr wrap="square">
            <a:spAutoFit/>
          </a:bodyPr>
          <a:lstStyle/>
          <a:p>
            <a:pPr algn="just">
              <a:lnSpc>
                <a:spcPct val="150000"/>
              </a:lnSpc>
              <a:spcAft>
                <a:spcPts val="0"/>
              </a:spcAft>
            </a:pPr>
            <a:r>
              <a:rPr lang="en-US" altLang="zh-CN" sz="2800" b="1" kern="100" dirty="0">
                <a:latin typeface="Times New Roman" panose="02020603050405020304" pitchFamily="18" charset="0"/>
                <a:ea typeface="宋体" panose="02010600030101010101" pitchFamily="2" charset="-122"/>
              </a:rPr>
              <a:t>d</a:t>
            </a:r>
            <a:r>
              <a:rPr lang="en-US" altLang="zh-CN" sz="2800" b="1" kern="100" baseline="30000" dirty="0">
                <a:latin typeface="Times New Roman" panose="02020603050405020304" pitchFamily="18" charset="0"/>
                <a:ea typeface="宋体" panose="02010600030101010101" pitchFamily="2" charset="-122"/>
              </a:rPr>
              <a:t>0</a:t>
            </a:r>
            <a:r>
              <a:rPr lang="en-US" altLang="zh-CN" sz="2800" b="1" kern="100" dirty="0">
                <a:latin typeface="Times New Roman" panose="02020603050405020304" pitchFamily="18" charset="0"/>
                <a:ea typeface="宋体" panose="02010600030101010101" pitchFamily="2" charset="-122"/>
              </a:rPr>
              <a:t>    &lt;  d</a:t>
            </a:r>
            <a:r>
              <a:rPr lang="en-US" altLang="zh-CN" sz="2800" b="1" kern="100" baseline="30000" dirty="0">
                <a:latin typeface="Times New Roman" panose="02020603050405020304" pitchFamily="18" charset="0"/>
                <a:ea typeface="宋体" panose="02010600030101010101" pitchFamily="2" charset="-122"/>
              </a:rPr>
              <a:t>1</a:t>
            </a:r>
            <a:r>
              <a:rPr lang="en-US" altLang="zh-CN" sz="2800" b="1" kern="100" dirty="0">
                <a:latin typeface="Times New Roman" panose="02020603050405020304" pitchFamily="18" charset="0"/>
                <a:ea typeface="宋体" panose="02010600030101010101" pitchFamily="2" charset="-122"/>
              </a:rPr>
              <a:t>   &lt;  d</a:t>
            </a:r>
            <a:r>
              <a:rPr lang="en-US" altLang="zh-CN" sz="2800" b="1" kern="100" baseline="30000" dirty="0">
                <a:latin typeface="Times New Roman" panose="02020603050405020304" pitchFamily="18" charset="0"/>
                <a:ea typeface="宋体" panose="02010600030101010101" pitchFamily="2" charset="-122"/>
              </a:rPr>
              <a:t>2 </a:t>
            </a:r>
            <a:r>
              <a:rPr lang="en-US" altLang="zh-CN" sz="2800" b="1" kern="100" dirty="0">
                <a:latin typeface="Times New Roman" panose="02020603050405020304" pitchFamily="18" charset="0"/>
                <a:ea typeface="宋体" panose="02010600030101010101" pitchFamily="2" charset="-122"/>
              </a:rPr>
              <a:t> &lt;  d</a:t>
            </a:r>
            <a:r>
              <a:rPr lang="en-US" altLang="zh-CN" sz="2800" b="1" kern="100" baseline="30000" dirty="0">
                <a:latin typeface="Times New Roman" panose="02020603050405020304" pitchFamily="18" charset="0"/>
                <a:ea typeface="宋体" panose="02010600030101010101" pitchFamily="2" charset="-122"/>
              </a:rPr>
              <a:t>3</a:t>
            </a:r>
            <a:r>
              <a:rPr lang="en-US" altLang="zh-CN" sz="2800" b="1" kern="100" dirty="0">
                <a:latin typeface="Times New Roman" panose="02020603050405020304" pitchFamily="18" charset="0"/>
                <a:ea typeface="宋体" panose="02010600030101010101" pitchFamily="2" charset="-122"/>
              </a:rPr>
              <a:t>  </a:t>
            </a:r>
            <a:r>
              <a:rPr lang="en-US" altLang="zh-CN" sz="2800" b="1" kern="100" dirty="0">
                <a:solidFill>
                  <a:srgbClr val="FF0000"/>
                </a:solidFill>
                <a:latin typeface="Times New Roman" panose="02020603050405020304" pitchFamily="18" charset="0"/>
                <a:ea typeface="宋体" panose="02010600030101010101" pitchFamily="2" charset="-122"/>
              </a:rPr>
              <a:t>&gt;</a:t>
            </a:r>
            <a:r>
              <a:rPr lang="en-US" altLang="zh-CN" sz="2800" b="1" kern="100" dirty="0">
                <a:latin typeface="Times New Roman" panose="02020603050405020304" pitchFamily="18" charset="0"/>
                <a:ea typeface="宋体" panose="02010600030101010101" pitchFamily="2" charset="-122"/>
              </a:rPr>
              <a:t>  d</a:t>
            </a:r>
            <a:r>
              <a:rPr lang="en-US" altLang="zh-CN" sz="2800" b="1" kern="100" baseline="30000" dirty="0">
                <a:latin typeface="Times New Roman" panose="02020603050405020304" pitchFamily="18" charset="0"/>
                <a:ea typeface="宋体" panose="02010600030101010101" pitchFamily="2" charset="-122"/>
              </a:rPr>
              <a:t>4</a:t>
            </a:r>
            <a:r>
              <a:rPr lang="en-US" altLang="zh-CN" sz="2800" b="1" kern="100" baseline="30000" dirty="0">
                <a:solidFill>
                  <a:srgbClr val="FF0000"/>
                </a:solidFill>
                <a:latin typeface="Times New Roman" panose="02020603050405020304" pitchFamily="18" charset="0"/>
                <a:ea typeface="宋体" panose="02010600030101010101" pitchFamily="2" charset="-122"/>
              </a:rPr>
              <a:t> </a:t>
            </a:r>
            <a:r>
              <a:rPr lang="en-US" altLang="zh-CN" sz="2800" b="1" kern="100" baseline="30000" dirty="0">
                <a:latin typeface="Times New Roman" panose="02020603050405020304" pitchFamily="18" charset="0"/>
                <a:ea typeface="宋体" panose="02010600030101010101" pitchFamily="2" charset="-122"/>
              </a:rPr>
              <a:t> </a:t>
            </a:r>
            <a:r>
              <a:rPr lang="en-US" altLang="zh-CN" sz="2800" b="1" kern="100" dirty="0">
                <a:solidFill>
                  <a:srgbClr val="FF0000"/>
                </a:solidFill>
                <a:latin typeface="Times New Roman" panose="02020603050405020304" pitchFamily="18" charset="0"/>
                <a:ea typeface="宋体" panose="02010600030101010101" pitchFamily="2" charset="-122"/>
              </a:rPr>
              <a:t>&gt;</a:t>
            </a:r>
            <a:r>
              <a:rPr lang="en-US" altLang="zh-CN" sz="2800" b="1" kern="100" dirty="0">
                <a:latin typeface="Times New Roman" panose="02020603050405020304" pitchFamily="18" charset="0"/>
                <a:ea typeface="宋体" panose="02010600030101010101" pitchFamily="2" charset="-122"/>
              </a:rPr>
              <a:t>  d</a:t>
            </a:r>
            <a:r>
              <a:rPr lang="en-US" altLang="zh-CN" sz="2800" b="1" kern="100" baseline="30000" dirty="0">
                <a:latin typeface="Times New Roman" panose="02020603050405020304" pitchFamily="18" charset="0"/>
                <a:ea typeface="宋体" panose="02010600030101010101" pitchFamily="2" charset="-122"/>
              </a:rPr>
              <a:t>5</a:t>
            </a:r>
            <a:r>
              <a:rPr lang="en-US" altLang="zh-CN" sz="2800" b="1" kern="100" dirty="0">
                <a:solidFill>
                  <a:srgbClr val="FF0000"/>
                </a:solidFill>
                <a:latin typeface="Times New Roman" panose="02020603050405020304" pitchFamily="18" charset="0"/>
                <a:ea typeface="宋体" panose="02010600030101010101" pitchFamily="2" charset="-122"/>
              </a:rPr>
              <a:t>  </a:t>
            </a:r>
            <a:r>
              <a:rPr lang="en-US" altLang="zh-CN" sz="2800" b="1" kern="100" dirty="0">
                <a:latin typeface="Times New Roman" panose="02020603050405020304" pitchFamily="18" charset="0"/>
                <a:ea typeface="宋体" panose="02010600030101010101" pitchFamily="2" charset="-122"/>
              </a:rPr>
              <a:t> &lt;  d</a:t>
            </a:r>
            <a:r>
              <a:rPr lang="en-US" altLang="zh-CN" sz="2800" b="1" kern="100" baseline="30000" dirty="0">
                <a:latin typeface="Times New Roman" panose="02020603050405020304" pitchFamily="18" charset="0"/>
                <a:ea typeface="宋体" panose="02010600030101010101" pitchFamily="2" charset="-122"/>
              </a:rPr>
              <a:t>6</a:t>
            </a:r>
            <a:r>
              <a:rPr lang="en-US" altLang="zh-CN" sz="2800" b="1" kern="100" dirty="0">
                <a:latin typeface="Times New Roman" panose="02020603050405020304" pitchFamily="18" charset="0"/>
                <a:ea typeface="宋体" panose="02010600030101010101" pitchFamily="2" charset="-122"/>
              </a:rPr>
              <a:t>   &lt;  d</a:t>
            </a:r>
            <a:r>
              <a:rPr lang="en-US" altLang="zh-CN" sz="2800" b="1" kern="100" baseline="30000" dirty="0">
                <a:latin typeface="Times New Roman" panose="02020603050405020304" pitchFamily="18" charset="0"/>
                <a:ea typeface="宋体" panose="02010600030101010101" pitchFamily="2" charset="-122"/>
              </a:rPr>
              <a:t>7</a:t>
            </a:r>
            <a:r>
              <a:rPr lang="en-US" altLang="zh-CN" sz="2800" b="1" kern="100" dirty="0">
                <a:latin typeface="Times New Roman" panose="02020603050405020304" pitchFamily="18" charset="0"/>
                <a:ea typeface="宋体" panose="02010600030101010101" pitchFamily="2" charset="-122"/>
              </a:rPr>
              <a:t>   &lt;  d</a:t>
            </a:r>
            <a:r>
              <a:rPr lang="en-US" altLang="zh-CN" sz="2800" b="1" kern="100" baseline="30000" dirty="0">
                <a:latin typeface="Times New Roman" panose="02020603050405020304" pitchFamily="18" charset="0"/>
                <a:ea typeface="宋体" panose="02010600030101010101" pitchFamily="2" charset="-122"/>
              </a:rPr>
              <a:t>8   </a:t>
            </a:r>
            <a:r>
              <a:rPr lang="en-US" altLang="zh-CN" sz="2800" b="1" kern="100" dirty="0">
                <a:solidFill>
                  <a:srgbClr val="FF0000"/>
                </a:solidFill>
                <a:latin typeface="Times New Roman" panose="02020603050405020304" pitchFamily="18" charset="0"/>
                <a:ea typeface="宋体" panose="02010600030101010101" pitchFamily="2" charset="-122"/>
              </a:rPr>
              <a:t>&gt;</a:t>
            </a:r>
            <a:r>
              <a:rPr lang="en-US" altLang="zh-CN" sz="2800" b="1" kern="100" dirty="0">
                <a:latin typeface="Times New Roman" panose="02020603050405020304" pitchFamily="18" charset="0"/>
                <a:ea typeface="宋体" panose="02010600030101010101" pitchFamily="2" charset="-122"/>
              </a:rPr>
              <a:t>  d</a:t>
            </a:r>
            <a:r>
              <a:rPr lang="en-US" altLang="zh-CN" sz="2800" b="1" kern="100" baseline="30000" dirty="0">
                <a:latin typeface="Times New Roman" panose="02020603050405020304" pitchFamily="18" charset="0"/>
                <a:ea typeface="宋体" panose="02010600030101010101" pitchFamily="2" charset="-122"/>
              </a:rPr>
              <a:t>9</a:t>
            </a:r>
            <a:r>
              <a:rPr lang="en-US" altLang="zh-CN" sz="2800" b="1" kern="100" dirty="0">
                <a:latin typeface="Times New Roman" panose="02020603050405020304" pitchFamily="18" charset="0"/>
                <a:ea typeface="宋体" panose="02010600030101010101" pitchFamily="2" charset="-122"/>
              </a:rPr>
              <a:t>   </a:t>
            </a:r>
            <a:r>
              <a:rPr lang="en-US" altLang="zh-CN" sz="2800" b="1" kern="100" dirty="0">
                <a:solidFill>
                  <a:srgbClr val="FF0000"/>
                </a:solidFill>
                <a:latin typeface="Times New Roman" panose="02020603050405020304" pitchFamily="18" charset="0"/>
                <a:ea typeface="宋体" panose="02010600030101010101" pitchFamily="2" charset="-122"/>
              </a:rPr>
              <a:t>&gt;</a:t>
            </a:r>
            <a:r>
              <a:rPr lang="en-US" altLang="zh-CN" sz="2800" b="1" kern="100" dirty="0">
                <a:latin typeface="Times New Roman" panose="02020603050405020304" pitchFamily="18" charset="0"/>
                <a:ea typeface="宋体" panose="02010600030101010101" pitchFamily="2" charset="-122"/>
              </a:rPr>
              <a:t> d</a:t>
            </a:r>
            <a:r>
              <a:rPr lang="en-US" altLang="zh-CN" sz="2800" b="1" kern="100" baseline="30000" dirty="0">
                <a:latin typeface="Times New Roman" panose="02020603050405020304" pitchFamily="18" charset="0"/>
                <a:ea typeface="宋体" panose="02010600030101010101" pitchFamily="2" charset="-122"/>
              </a:rPr>
              <a:t>10</a:t>
            </a:r>
            <a:r>
              <a:rPr lang="en-US" altLang="zh-CN" sz="2800" b="1" kern="100" dirty="0">
                <a:latin typeface="Times New Roman" panose="02020603050405020304" pitchFamily="18" charset="0"/>
                <a:ea typeface="宋体" panose="02010600030101010101" pitchFamily="2" charset="-122"/>
              </a:rPr>
              <a:t>  </a:t>
            </a:r>
            <a:endParaRPr lang="zh-CN" altLang="zh-CN" sz="2800" b="1" kern="100" dirty="0">
              <a:latin typeface="Times New Roman" panose="02020603050405020304" pitchFamily="18" charset="0"/>
              <a:ea typeface="宋体" panose="02010600030101010101" pitchFamily="2" charset="-122"/>
            </a:endParaRPr>
          </a:p>
          <a:p>
            <a:pPr algn="just">
              <a:lnSpc>
                <a:spcPct val="150000"/>
              </a:lnSpc>
              <a:spcAft>
                <a:spcPts val="0"/>
              </a:spcAft>
            </a:pPr>
            <a:r>
              <a:rPr lang="en-US" altLang="zh-CN" sz="2800" b="1" kern="100" dirty="0">
                <a:latin typeface="Times New Roman" panose="02020603050405020304" pitchFamily="18" charset="0"/>
                <a:ea typeface="宋体" panose="02010600030101010101" pitchFamily="2" charset="-122"/>
              </a:rPr>
              <a:t>Ca</a:t>
            </a:r>
            <a:r>
              <a:rPr lang="en-US" altLang="zh-CN" sz="2800" b="1" kern="100" baseline="30000" dirty="0">
                <a:latin typeface="Times New Roman" panose="02020603050405020304" pitchFamily="18" charset="0"/>
                <a:ea typeface="宋体" panose="02010600030101010101" pitchFamily="2" charset="-122"/>
              </a:rPr>
              <a:t>2+   </a:t>
            </a:r>
            <a:r>
              <a:rPr lang="en-US" altLang="zh-CN" sz="2800" b="1" kern="100" dirty="0">
                <a:latin typeface="Times New Roman" panose="02020603050405020304" pitchFamily="18" charset="0"/>
                <a:ea typeface="宋体" panose="02010600030101010101" pitchFamily="2" charset="-122"/>
              </a:rPr>
              <a:t>Sc</a:t>
            </a:r>
            <a:r>
              <a:rPr lang="en-US" altLang="zh-CN" sz="2800" b="1" kern="100" baseline="30000" dirty="0">
                <a:latin typeface="Times New Roman" panose="02020603050405020304" pitchFamily="18" charset="0"/>
                <a:ea typeface="宋体" panose="02010600030101010101" pitchFamily="2" charset="-122"/>
              </a:rPr>
              <a:t>2+</a:t>
            </a:r>
            <a:r>
              <a:rPr lang="en-US" altLang="zh-CN" sz="2800" b="1" kern="100" dirty="0">
                <a:latin typeface="Times New Roman" panose="02020603050405020304" pitchFamily="18" charset="0"/>
                <a:ea typeface="宋体" panose="02010600030101010101" pitchFamily="2" charset="-122"/>
              </a:rPr>
              <a:t>   Ti</a:t>
            </a:r>
            <a:r>
              <a:rPr lang="en-US" altLang="zh-CN" sz="2800" b="1" kern="100" baseline="30000" dirty="0">
                <a:latin typeface="Times New Roman" panose="02020603050405020304" pitchFamily="18" charset="0"/>
                <a:ea typeface="宋体" panose="02010600030101010101" pitchFamily="2" charset="-122"/>
              </a:rPr>
              <a:t>2+</a:t>
            </a:r>
            <a:r>
              <a:rPr lang="en-US" altLang="zh-CN" sz="2800" b="1" kern="100" dirty="0">
                <a:latin typeface="Times New Roman" panose="02020603050405020304" pitchFamily="18" charset="0"/>
                <a:ea typeface="宋体" panose="02010600030101010101" pitchFamily="2" charset="-122"/>
              </a:rPr>
              <a:t>    V</a:t>
            </a:r>
            <a:r>
              <a:rPr lang="en-US" altLang="zh-CN" sz="2800" b="1" kern="100" baseline="30000" dirty="0">
                <a:latin typeface="Times New Roman" panose="02020603050405020304" pitchFamily="18" charset="0"/>
                <a:ea typeface="宋体" panose="02010600030101010101" pitchFamily="2" charset="-122"/>
              </a:rPr>
              <a:t>2+</a:t>
            </a:r>
            <a:r>
              <a:rPr lang="en-US" altLang="zh-CN" sz="2800" b="1" kern="100" dirty="0">
                <a:latin typeface="Times New Roman" panose="02020603050405020304" pitchFamily="18" charset="0"/>
                <a:ea typeface="宋体" panose="02010600030101010101" pitchFamily="2" charset="-122"/>
              </a:rPr>
              <a:t>   Cr</a:t>
            </a:r>
            <a:r>
              <a:rPr lang="en-US" altLang="zh-CN" sz="2800" b="1" kern="100" baseline="30000" dirty="0">
                <a:latin typeface="Times New Roman" panose="02020603050405020304" pitchFamily="18" charset="0"/>
                <a:ea typeface="宋体" panose="02010600030101010101" pitchFamily="2" charset="-122"/>
              </a:rPr>
              <a:t>2+  </a:t>
            </a:r>
            <a:r>
              <a:rPr lang="en-US" altLang="zh-CN" sz="2800" b="1" kern="100" dirty="0">
                <a:latin typeface="Times New Roman" panose="02020603050405020304" pitchFamily="18" charset="0"/>
                <a:ea typeface="宋体" panose="02010600030101010101" pitchFamily="2" charset="-122"/>
              </a:rPr>
              <a:t> Mn</a:t>
            </a:r>
            <a:r>
              <a:rPr lang="en-US" altLang="zh-CN" sz="2800" b="1" kern="100" baseline="30000" dirty="0">
                <a:latin typeface="Times New Roman" panose="02020603050405020304" pitchFamily="18" charset="0"/>
                <a:ea typeface="宋体" panose="02010600030101010101" pitchFamily="2" charset="-122"/>
              </a:rPr>
              <a:t>2+</a:t>
            </a:r>
            <a:r>
              <a:rPr lang="en-US" altLang="zh-CN" sz="2800" b="1" kern="100" dirty="0">
                <a:latin typeface="Times New Roman" panose="02020603050405020304" pitchFamily="18" charset="0"/>
                <a:ea typeface="宋体" panose="02010600030101010101" pitchFamily="2" charset="-122"/>
              </a:rPr>
              <a:t>   Fe</a:t>
            </a:r>
            <a:r>
              <a:rPr lang="en-US" altLang="zh-CN" sz="2800" b="1" kern="100" baseline="30000" dirty="0">
                <a:latin typeface="Times New Roman" panose="02020603050405020304" pitchFamily="18" charset="0"/>
                <a:ea typeface="宋体" panose="02010600030101010101" pitchFamily="2" charset="-122"/>
              </a:rPr>
              <a:t>2+</a:t>
            </a:r>
            <a:r>
              <a:rPr lang="en-US" altLang="zh-CN" sz="2800" b="1" kern="100" dirty="0">
                <a:latin typeface="Times New Roman" panose="02020603050405020304" pitchFamily="18" charset="0"/>
                <a:ea typeface="宋体" panose="02010600030101010101" pitchFamily="2" charset="-122"/>
              </a:rPr>
              <a:t>   Co</a:t>
            </a:r>
            <a:r>
              <a:rPr lang="en-US" altLang="zh-CN" sz="2800" b="1" kern="100" baseline="30000" dirty="0">
                <a:latin typeface="Times New Roman" panose="02020603050405020304" pitchFamily="18" charset="0"/>
                <a:ea typeface="宋体" panose="02010600030101010101" pitchFamily="2" charset="-122"/>
              </a:rPr>
              <a:t>2+    </a:t>
            </a:r>
            <a:r>
              <a:rPr lang="en-US" altLang="zh-CN" sz="2800" b="1" kern="100" dirty="0">
                <a:latin typeface="Times New Roman" panose="02020603050405020304" pitchFamily="18" charset="0"/>
                <a:ea typeface="宋体" panose="02010600030101010101" pitchFamily="2" charset="-122"/>
              </a:rPr>
              <a:t> Ni</a:t>
            </a:r>
            <a:r>
              <a:rPr lang="en-US" altLang="zh-CN" sz="2800" b="1" kern="100" baseline="30000" dirty="0">
                <a:latin typeface="Times New Roman" panose="02020603050405020304" pitchFamily="18" charset="0"/>
                <a:ea typeface="宋体" panose="02010600030101010101" pitchFamily="2" charset="-122"/>
              </a:rPr>
              <a:t>2+    </a:t>
            </a:r>
            <a:r>
              <a:rPr lang="en-US" altLang="zh-CN" sz="2800" b="1" kern="100" dirty="0">
                <a:latin typeface="Times New Roman" panose="02020603050405020304" pitchFamily="18" charset="0"/>
                <a:ea typeface="宋体" panose="02010600030101010101" pitchFamily="2" charset="-122"/>
              </a:rPr>
              <a:t>Cu</a:t>
            </a:r>
            <a:r>
              <a:rPr lang="en-US" altLang="zh-CN" sz="2800" b="1" kern="100" baseline="30000" dirty="0">
                <a:latin typeface="Times New Roman" panose="02020603050405020304" pitchFamily="18" charset="0"/>
                <a:ea typeface="宋体" panose="02010600030101010101" pitchFamily="2" charset="-122"/>
              </a:rPr>
              <a:t>2+  </a:t>
            </a:r>
            <a:r>
              <a:rPr lang="en-US" altLang="zh-CN" sz="2800" b="1" kern="100" dirty="0">
                <a:latin typeface="Times New Roman" panose="02020603050405020304" pitchFamily="18" charset="0"/>
                <a:ea typeface="宋体" panose="02010600030101010101" pitchFamily="2" charset="-122"/>
              </a:rPr>
              <a:t> Zn</a:t>
            </a:r>
            <a:r>
              <a:rPr lang="en-US" altLang="zh-CN" sz="2800" b="1" kern="100" baseline="30000" dirty="0">
                <a:latin typeface="Times New Roman" panose="02020603050405020304" pitchFamily="18" charset="0"/>
                <a:ea typeface="宋体" panose="02010600030101010101" pitchFamily="2" charset="-122"/>
              </a:rPr>
              <a:t>2+</a:t>
            </a:r>
            <a:endParaRPr lang="zh-CN" altLang="zh-CN" sz="2800" b="1" kern="100"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818249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BCDFC-9FC5-42B7-88E2-4FCA2AE50C81}"/>
              </a:ext>
            </a:extLst>
          </p:cNvPr>
          <p:cNvSpPr>
            <a:spLocks noGrp="1"/>
          </p:cNvSpPr>
          <p:nvPr>
            <p:ph type="title"/>
          </p:nvPr>
        </p:nvSpPr>
        <p:spPr>
          <a:xfrm>
            <a:off x="347690" y="303758"/>
            <a:ext cx="10515600" cy="499110"/>
          </a:xfrm>
        </p:spPr>
        <p:txBody>
          <a:bodyPr/>
          <a:lstStyle/>
          <a:p>
            <a:r>
              <a:rPr lang="en-US" altLang="zh-CN" dirty="0"/>
              <a:t>2-2-2 </a:t>
            </a:r>
            <a:r>
              <a:rPr lang="zh-CN" altLang="en-US" dirty="0"/>
              <a:t>晶体场理论的应用</a:t>
            </a:r>
          </a:p>
        </p:txBody>
      </p:sp>
      <p:sp>
        <p:nvSpPr>
          <p:cNvPr id="4" name="文本框 3">
            <a:extLst>
              <a:ext uri="{FF2B5EF4-FFF2-40B4-BE49-F238E27FC236}">
                <a16:creationId xmlns:a16="http://schemas.microsoft.com/office/drawing/2014/main" id="{B7A7AEB3-9A03-41B1-BBF7-F64F9D42B5D6}"/>
              </a:ext>
            </a:extLst>
          </p:cNvPr>
          <p:cNvSpPr txBox="1"/>
          <p:nvPr/>
        </p:nvSpPr>
        <p:spPr>
          <a:xfrm>
            <a:off x="800100" y="1031705"/>
            <a:ext cx="9077325" cy="523220"/>
          </a:xfrm>
          <a:prstGeom prst="rect">
            <a:avLst/>
          </a:prstGeom>
          <a:noFill/>
        </p:spPr>
        <p:txBody>
          <a:bodyPr wrap="square" rtlCol="0">
            <a:spAutoFit/>
          </a:bodyPr>
          <a:lstStyle/>
          <a:p>
            <a:r>
              <a:rPr lang="en-US" altLang="zh-CN" sz="2800" b="1" dirty="0">
                <a:latin typeface="Times New Roman" panose="02020603050405020304" pitchFamily="18" charset="0"/>
                <a:cs typeface="+mn-ea"/>
              </a:rPr>
              <a:t>(3)</a:t>
            </a:r>
            <a:r>
              <a:rPr lang="zh-CN" altLang="en-US" sz="2800" b="1" dirty="0">
                <a:latin typeface="Times New Roman" panose="02020603050405020304" pitchFamily="18" charset="0"/>
                <a:cs typeface="+mn-ea"/>
              </a:rPr>
              <a:t> 解释配合物的磁性</a:t>
            </a:r>
            <a:endParaRPr lang="zh-CN" altLang="en-US" sz="2800" dirty="0"/>
          </a:p>
        </p:txBody>
      </p:sp>
      <p:sp>
        <p:nvSpPr>
          <p:cNvPr id="6" name="Text Box 2">
            <a:extLst>
              <a:ext uri="{FF2B5EF4-FFF2-40B4-BE49-F238E27FC236}">
                <a16:creationId xmlns:a16="http://schemas.microsoft.com/office/drawing/2014/main" id="{098F9BA2-E4BA-4F32-AA68-8CFE14D51467}"/>
              </a:ext>
            </a:extLst>
          </p:cNvPr>
          <p:cNvSpPr txBox="1">
            <a:spLocks noChangeArrowheads="1"/>
          </p:cNvSpPr>
          <p:nvPr/>
        </p:nvSpPr>
        <p:spPr bwMode="auto">
          <a:xfrm>
            <a:off x="426981" y="1580732"/>
            <a:ext cx="11765019" cy="433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lvl="1">
              <a:lnSpc>
                <a:spcPct val="150000"/>
              </a:lnSpc>
              <a:spcBef>
                <a:spcPct val="50000"/>
              </a:spcBef>
              <a:buClrTx/>
              <a:buSzTx/>
              <a:buFont typeface="Arial" panose="020B0604020202020204" pitchFamily="34" charset="0"/>
              <a:buChar char="•"/>
            </a:pPr>
            <a:r>
              <a:rPr lang="zh-CN" altLang="en-US" sz="2400" b="1" dirty="0">
                <a:latin typeface="Times New Roman" panose="02020603050405020304" pitchFamily="18" charset="0"/>
                <a:ea typeface="+mn-ea"/>
                <a:cs typeface="+mn-ea"/>
              </a:rPr>
              <a:t>八面体配合物中，</a:t>
            </a:r>
            <a:r>
              <a:rPr lang="en-US" altLang="zh-CN" sz="2400" b="1" dirty="0">
                <a:latin typeface="Times New Roman" panose="02020603050405020304" pitchFamily="18" charset="0"/>
                <a:ea typeface="+mn-ea"/>
                <a:cs typeface="+mn-ea"/>
              </a:rPr>
              <a:t>d</a:t>
            </a:r>
            <a:r>
              <a:rPr lang="en-US" altLang="zh-CN" sz="2400" b="1" baseline="30000" dirty="0">
                <a:latin typeface="Times New Roman" panose="02020603050405020304" pitchFamily="18" charset="0"/>
                <a:ea typeface="+mn-ea"/>
                <a:cs typeface="+mn-ea"/>
              </a:rPr>
              <a:t>4</a:t>
            </a:r>
            <a:r>
              <a:rPr lang="en-US" altLang="zh-CN" sz="2400" b="1" dirty="0">
                <a:latin typeface="Times New Roman" panose="02020603050405020304" pitchFamily="18" charset="0"/>
                <a:ea typeface="+mn-ea"/>
                <a:cs typeface="+mn-ea"/>
              </a:rPr>
              <a:t>, d</a:t>
            </a:r>
            <a:r>
              <a:rPr lang="en-US" altLang="zh-CN" sz="2400" b="1" baseline="30000" dirty="0">
                <a:latin typeface="Times New Roman" panose="02020603050405020304" pitchFamily="18" charset="0"/>
                <a:ea typeface="+mn-ea"/>
                <a:cs typeface="+mn-ea"/>
              </a:rPr>
              <a:t>5</a:t>
            </a:r>
            <a:r>
              <a:rPr lang="en-US" altLang="zh-CN" sz="2400" b="1" dirty="0">
                <a:latin typeface="Times New Roman" panose="02020603050405020304" pitchFamily="18" charset="0"/>
                <a:ea typeface="+mn-ea"/>
                <a:cs typeface="+mn-ea"/>
              </a:rPr>
              <a:t>, d</a:t>
            </a:r>
            <a:r>
              <a:rPr lang="en-US" altLang="zh-CN" sz="2400" b="1" baseline="30000" dirty="0">
                <a:latin typeface="Times New Roman" panose="02020603050405020304" pitchFamily="18" charset="0"/>
                <a:ea typeface="+mn-ea"/>
                <a:cs typeface="+mn-ea"/>
              </a:rPr>
              <a:t>6</a:t>
            </a:r>
            <a:r>
              <a:rPr lang="en-US" altLang="zh-CN" sz="2400" b="1" dirty="0">
                <a:latin typeface="Times New Roman" panose="02020603050405020304" pitchFamily="18" charset="0"/>
                <a:ea typeface="+mn-ea"/>
                <a:cs typeface="+mn-ea"/>
              </a:rPr>
              <a:t>, d</a:t>
            </a:r>
            <a:r>
              <a:rPr lang="en-US" altLang="zh-CN" sz="2400" b="1" baseline="30000" dirty="0">
                <a:latin typeface="Times New Roman" panose="02020603050405020304" pitchFamily="18" charset="0"/>
                <a:ea typeface="+mn-ea"/>
                <a:cs typeface="+mn-ea"/>
              </a:rPr>
              <a:t>7 </a:t>
            </a:r>
            <a:r>
              <a:rPr lang="zh-CN" altLang="en-US" sz="2400" b="1" dirty="0">
                <a:latin typeface="Times New Roman" panose="02020603050405020304" pitchFamily="18" charset="0"/>
                <a:ea typeface="+mn-ea"/>
                <a:cs typeface="+mn-ea"/>
              </a:rPr>
              <a:t>四种离子有高、低自旋之分</a:t>
            </a:r>
          </a:p>
          <a:p>
            <a:pPr marL="457200" lvl="1" indent="0">
              <a:lnSpc>
                <a:spcPct val="150000"/>
              </a:lnSpc>
              <a:spcBef>
                <a:spcPct val="50000"/>
              </a:spcBef>
              <a:buClrTx/>
              <a:buSzTx/>
              <a:buNone/>
            </a:pPr>
            <a:r>
              <a:rPr lang="zh-CN" altLang="en-US" sz="2400" b="1" dirty="0">
                <a:latin typeface="Times New Roman" panose="02020603050405020304" pitchFamily="18" charset="0"/>
                <a:ea typeface="+mn-ea"/>
                <a:cs typeface="+mn-ea"/>
              </a:rPr>
              <a:t>     </a:t>
            </a:r>
            <a:r>
              <a:rPr lang="zh-CN" altLang="en-US" sz="2000" dirty="0">
                <a:latin typeface="Times New Roman" panose="02020603050405020304" pitchFamily="18" charset="0"/>
                <a:ea typeface="+mn-ea"/>
                <a:cs typeface="+mn-ea"/>
              </a:rPr>
              <a:t>高自旋，成单电子多，磁矩高；</a:t>
            </a:r>
            <a:endParaRPr lang="en-US" altLang="zh-CN" sz="2000" dirty="0">
              <a:latin typeface="Times New Roman" panose="02020603050405020304" pitchFamily="18" charset="0"/>
              <a:ea typeface="+mn-ea"/>
              <a:cs typeface="+mn-ea"/>
            </a:endParaRPr>
          </a:p>
          <a:p>
            <a:pPr marL="457200" lvl="1" indent="0">
              <a:lnSpc>
                <a:spcPct val="150000"/>
              </a:lnSpc>
              <a:spcBef>
                <a:spcPct val="50000"/>
              </a:spcBef>
              <a:buClrTx/>
              <a:buSzTx/>
              <a:buNone/>
            </a:pPr>
            <a:r>
              <a:rPr lang="zh-CN" altLang="en-US" sz="2000" dirty="0">
                <a:latin typeface="Times New Roman" panose="02020603050405020304" pitchFamily="18" charset="0"/>
                <a:ea typeface="+mn-ea"/>
                <a:cs typeface="+mn-ea"/>
              </a:rPr>
              <a:t>      低自旋，成单电子少，磁矩低。</a:t>
            </a:r>
            <a:endParaRPr lang="en-US" altLang="zh-CN" sz="2000" dirty="0">
              <a:latin typeface="Times New Roman" panose="02020603050405020304" pitchFamily="18" charset="0"/>
              <a:ea typeface="+mn-ea"/>
              <a:cs typeface="+mn-ea"/>
            </a:endParaRPr>
          </a:p>
          <a:p>
            <a:pPr lvl="1">
              <a:lnSpc>
                <a:spcPct val="150000"/>
              </a:lnSpc>
              <a:spcBef>
                <a:spcPts val="0"/>
              </a:spcBef>
              <a:buClrTx/>
              <a:buSzTx/>
              <a:buFont typeface="Arial" panose="020B0604020202020204" pitchFamily="34" charset="0"/>
              <a:buChar char="•"/>
            </a:pPr>
            <a:r>
              <a:rPr lang="zh-CN" altLang="en-US" sz="2400" b="1" dirty="0">
                <a:latin typeface="Times New Roman" panose="02020603050405020304" pitchFamily="18" charset="0"/>
                <a:ea typeface="+mn-ea"/>
                <a:cs typeface="+mn-ea"/>
              </a:rPr>
              <a:t>第五周期和第六周期的</a:t>
            </a:r>
            <a:r>
              <a:rPr lang="en-US" altLang="zh-CN" sz="2400" b="1" dirty="0">
                <a:latin typeface="Times New Roman" panose="02020603050405020304" pitchFamily="18" charset="0"/>
                <a:ea typeface="+mn-ea"/>
                <a:cs typeface="+mn-ea"/>
              </a:rPr>
              <a:t>4d</a:t>
            </a:r>
            <a:r>
              <a:rPr lang="zh-CN" altLang="en-US" sz="2400" b="1" dirty="0">
                <a:latin typeface="Times New Roman" panose="02020603050405020304" pitchFamily="18" charset="0"/>
                <a:ea typeface="+mn-ea"/>
                <a:cs typeface="+mn-ea"/>
              </a:rPr>
              <a:t>和</a:t>
            </a:r>
            <a:r>
              <a:rPr lang="en-US" altLang="zh-CN" sz="2400" b="1" dirty="0">
                <a:latin typeface="Times New Roman" panose="02020603050405020304" pitchFamily="18" charset="0"/>
                <a:ea typeface="+mn-ea"/>
                <a:cs typeface="+mn-ea"/>
              </a:rPr>
              <a:t>5d </a:t>
            </a:r>
            <a:r>
              <a:rPr lang="zh-CN" altLang="en-US" sz="2400" b="1" dirty="0">
                <a:latin typeface="Times New Roman" panose="02020603050405020304" pitchFamily="18" charset="0"/>
                <a:ea typeface="+mn-ea"/>
                <a:cs typeface="+mn-ea"/>
              </a:rPr>
              <a:t>过渡金属比同族的第四周期</a:t>
            </a:r>
            <a:r>
              <a:rPr lang="en-US" altLang="zh-CN" sz="2400" b="1" dirty="0">
                <a:latin typeface="Times New Roman" panose="02020603050405020304" pitchFamily="18" charset="0"/>
                <a:ea typeface="+mn-ea"/>
                <a:cs typeface="+mn-ea"/>
              </a:rPr>
              <a:t>3d </a:t>
            </a:r>
            <a:r>
              <a:rPr lang="zh-CN" altLang="en-US" sz="2400" b="1" dirty="0">
                <a:latin typeface="Times New Roman" panose="02020603050405020304" pitchFamily="18" charset="0"/>
                <a:ea typeface="+mn-ea"/>
                <a:cs typeface="+mn-ea"/>
              </a:rPr>
              <a:t>金属离子更易生成低自旋配合物 </a:t>
            </a:r>
            <a:r>
              <a:rPr lang="en-US" altLang="zh-CN" b="1" dirty="0">
                <a:solidFill>
                  <a:srgbClr val="FF0000"/>
                </a:solidFill>
                <a:latin typeface="+mj-lt"/>
                <a:ea typeface="+mn-ea"/>
                <a:cs typeface="+mn-ea"/>
              </a:rPr>
              <a:t>(</a:t>
            </a:r>
            <a:r>
              <a:rPr lang="en-US" altLang="zh-CN" b="1" dirty="0" err="1">
                <a:solidFill>
                  <a:srgbClr val="FF0000"/>
                </a:solidFill>
                <a:latin typeface="+mj-lt"/>
                <a:ea typeface="+mn-ea"/>
                <a:cs typeface="+mn-ea"/>
              </a:rPr>
              <a:t>Δ</a:t>
            </a:r>
            <a:r>
              <a:rPr lang="en-US" altLang="zh-CN" b="1" baseline="-25000" dirty="0" err="1">
                <a:solidFill>
                  <a:srgbClr val="FF0000"/>
                </a:solidFill>
                <a:latin typeface="+mj-lt"/>
                <a:ea typeface="+mn-ea"/>
                <a:cs typeface="+mn-ea"/>
              </a:rPr>
              <a:t>o</a:t>
            </a:r>
            <a:r>
              <a:rPr lang="en-US" altLang="zh-CN" b="1" baseline="-25000" dirty="0">
                <a:solidFill>
                  <a:srgbClr val="FF0000"/>
                </a:solidFill>
                <a:latin typeface="+mj-lt"/>
                <a:ea typeface="+mn-ea"/>
                <a:cs typeface="+mn-ea"/>
              </a:rPr>
              <a:t> </a:t>
            </a:r>
            <a:r>
              <a:rPr lang="en-US" altLang="zh-CN" b="1" dirty="0">
                <a:solidFill>
                  <a:srgbClr val="FF0000"/>
                </a:solidFill>
                <a:latin typeface="+mj-lt"/>
                <a:ea typeface="+mn-ea"/>
                <a:cs typeface="+mn-ea"/>
              </a:rPr>
              <a:t>&gt; P)</a:t>
            </a:r>
            <a:r>
              <a:rPr lang="zh-CN" altLang="en-US" sz="2400" b="1" dirty="0">
                <a:latin typeface="+mj-lt"/>
                <a:ea typeface="+mn-ea"/>
                <a:cs typeface="+mn-ea"/>
              </a:rPr>
              <a:t>，</a:t>
            </a:r>
            <a:r>
              <a:rPr lang="zh-CN" altLang="en-US" sz="2400" b="1" dirty="0">
                <a:latin typeface="Times New Roman" panose="02020603050405020304" pitchFamily="18" charset="0"/>
                <a:ea typeface="+mn-ea"/>
                <a:cs typeface="+mn-ea"/>
              </a:rPr>
              <a:t>磁矩小</a:t>
            </a:r>
            <a:endParaRPr lang="en-US" altLang="zh-CN" sz="2400" b="1" dirty="0">
              <a:latin typeface="Times New Roman" panose="02020603050405020304" pitchFamily="18" charset="0"/>
              <a:ea typeface="+mn-ea"/>
              <a:cs typeface="+mn-ea"/>
            </a:endParaRPr>
          </a:p>
          <a:p>
            <a:pPr lvl="1">
              <a:lnSpc>
                <a:spcPct val="150000"/>
              </a:lnSpc>
              <a:spcBef>
                <a:spcPts val="0"/>
              </a:spcBef>
              <a:buClrTx/>
              <a:buSzTx/>
              <a:buFont typeface="Arial" panose="020B0604020202020204" pitchFamily="34" charset="0"/>
              <a:buChar char="•"/>
            </a:pPr>
            <a:r>
              <a:rPr lang="zh-CN" altLang="en-US" sz="2400" b="1" dirty="0">
                <a:latin typeface="Times New Roman" panose="02020603050405020304" pitchFamily="18" charset="0"/>
                <a:ea typeface="+mn-ea"/>
                <a:cs typeface="+mn-ea"/>
              </a:rPr>
              <a:t>对于第四周期过渡金属离子的四面体配合物皆为高自旋配合物</a:t>
            </a:r>
            <a:r>
              <a:rPr lang="en-US" altLang="zh-CN" b="1" dirty="0">
                <a:solidFill>
                  <a:srgbClr val="FF0000"/>
                </a:solidFill>
                <a:latin typeface="+mn-lt"/>
                <a:cs typeface="+mn-ea"/>
              </a:rPr>
              <a:t>(</a:t>
            </a:r>
            <a:r>
              <a:rPr lang="en-US" altLang="zh-CN" b="1" dirty="0" err="1">
                <a:solidFill>
                  <a:srgbClr val="FF0000"/>
                </a:solidFill>
                <a:latin typeface="+mn-lt"/>
                <a:cs typeface="+mn-ea"/>
              </a:rPr>
              <a:t>Δ</a:t>
            </a:r>
            <a:r>
              <a:rPr lang="en-US" altLang="zh-CN" b="1" baseline="-25000" dirty="0" err="1">
                <a:solidFill>
                  <a:srgbClr val="FF0000"/>
                </a:solidFill>
                <a:latin typeface="+mn-lt"/>
                <a:cs typeface="+mn-ea"/>
              </a:rPr>
              <a:t>t</a:t>
            </a:r>
            <a:r>
              <a:rPr lang="en-US" altLang="zh-CN" b="1" dirty="0">
                <a:solidFill>
                  <a:srgbClr val="FF0000"/>
                </a:solidFill>
                <a:latin typeface="+mn-lt"/>
                <a:cs typeface="+mn-ea"/>
              </a:rPr>
              <a:t> &lt; P)</a:t>
            </a:r>
            <a:r>
              <a:rPr lang="en-US" altLang="zh-CN" b="1" dirty="0">
                <a:latin typeface="+mn-lt"/>
                <a:ea typeface="+mn-ea"/>
                <a:cs typeface="+mn-ea"/>
              </a:rPr>
              <a:t>, </a:t>
            </a:r>
            <a:r>
              <a:rPr lang="zh-CN" altLang="en-US" sz="2400" b="1" dirty="0">
                <a:latin typeface="Times New Roman" panose="02020603050405020304" pitchFamily="18" charset="0"/>
                <a:ea typeface="+mn-ea"/>
                <a:cs typeface="+mn-ea"/>
              </a:rPr>
              <a:t>顺磁性。</a:t>
            </a:r>
            <a:endParaRPr lang="en-US" altLang="zh-CN" sz="2400" b="1" dirty="0">
              <a:latin typeface="Times New Roman" panose="02020603050405020304" pitchFamily="18" charset="0"/>
              <a:ea typeface="+mn-ea"/>
              <a:cs typeface="+mn-ea"/>
            </a:endParaRPr>
          </a:p>
          <a:p>
            <a:pPr marL="457200" lvl="1" indent="0">
              <a:lnSpc>
                <a:spcPct val="150000"/>
              </a:lnSpc>
              <a:spcBef>
                <a:spcPts val="0"/>
              </a:spcBef>
              <a:buClrTx/>
              <a:buSzTx/>
              <a:buNone/>
            </a:pPr>
            <a:r>
              <a:rPr lang="en-US" altLang="zh-CN" sz="2400" b="1" dirty="0">
                <a:latin typeface="Times New Roman" panose="02020603050405020304" pitchFamily="18" charset="0"/>
                <a:ea typeface="+mn-ea"/>
                <a:cs typeface="+mn-ea"/>
              </a:rPr>
              <a:t>    (</a:t>
            </a:r>
            <a:r>
              <a:rPr lang="zh-CN" altLang="en-US" sz="2400" b="1" dirty="0">
                <a:latin typeface="Times New Roman" panose="02020603050405020304" pitchFamily="18" charset="0"/>
                <a:ea typeface="+mn-ea"/>
                <a:cs typeface="+mn-ea"/>
              </a:rPr>
              <a:t>因</a:t>
            </a:r>
            <a:r>
              <a:rPr lang="en-US" altLang="zh-CN" sz="2400" b="1" dirty="0" err="1">
                <a:latin typeface="Times New Roman" panose="02020603050405020304" pitchFamily="18" charset="0"/>
                <a:ea typeface="+mn-ea"/>
                <a:cs typeface="+mn-ea"/>
              </a:rPr>
              <a:t>Δ</a:t>
            </a:r>
            <a:r>
              <a:rPr lang="en-US" altLang="zh-CN" sz="2400" b="1" baseline="-25000" dirty="0" err="1">
                <a:latin typeface="Times New Roman" panose="02020603050405020304" pitchFamily="18" charset="0"/>
                <a:ea typeface="+mn-ea"/>
                <a:cs typeface="+mn-ea"/>
              </a:rPr>
              <a:t>t</a:t>
            </a:r>
            <a:r>
              <a:rPr lang="en-US" altLang="zh-CN" sz="2400" b="1" dirty="0">
                <a:latin typeface="Times New Roman" panose="02020603050405020304" pitchFamily="18" charset="0"/>
                <a:ea typeface="+mn-ea"/>
                <a:cs typeface="+mn-ea"/>
              </a:rPr>
              <a:t> = 4/9Δ</a:t>
            </a:r>
            <a:r>
              <a:rPr lang="en-US" altLang="zh-CN" sz="2400" b="1" baseline="-25000" dirty="0">
                <a:latin typeface="Times New Roman" panose="02020603050405020304" pitchFamily="18" charset="0"/>
                <a:ea typeface="+mn-ea"/>
                <a:cs typeface="+mn-ea"/>
              </a:rPr>
              <a:t>o</a:t>
            </a:r>
            <a:r>
              <a:rPr lang="zh-CN" altLang="en-US" sz="2400" b="1" dirty="0">
                <a:latin typeface="Times New Roman" panose="02020603050405020304" pitchFamily="18" charset="0"/>
                <a:ea typeface="+mn-ea"/>
                <a:cs typeface="+mn-ea"/>
              </a:rPr>
              <a:t>，  即</a:t>
            </a:r>
            <a:r>
              <a:rPr lang="en-US" altLang="zh-CN" sz="2400" b="1" dirty="0" err="1">
                <a:latin typeface="Times New Roman" panose="02020603050405020304" pitchFamily="18" charset="0"/>
                <a:ea typeface="+mn-ea"/>
                <a:cs typeface="+mn-ea"/>
              </a:rPr>
              <a:t>Δ</a:t>
            </a:r>
            <a:r>
              <a:rPr lang="en-US" altLang="zh-CN" sz="2400" b="1" baseline="-25000" dirty="0" err="1">
                <a:latin typeface="Times New Roman" panose="02020603050405020304" pitchFamily="18" charset="0"/>
                <a:ea typeface="+mn-ea"/>
                <a:cs typeface="+mn-ea"/>
              </a:rPr>
              <a:t>t</a:t>
            </a:r>
            <a:r>
              <a:rPr lang="zh-CN" altLang="en-US" sz="2400" b="1" dirty="0">
                <a:latin typeface="Times New Roman" panose="02020603050405020304" pitchFamily="18" charset="0"/>
                <a:ea typeface="+mn-ea"/>
                <a:cs typeface="+mn-ea"/>
              </a:rPr>
              <a:t>较小，不易超过</a:t>
            </a:r>
            <a:r>
              <a:rPr lang="en-US" altLang="zh-CN" sz="2400" b="1" dirty="0">
                <a:latin typeface="Times New Roman" panose="02020603050405020304" pitchFamily="18" charset="0"/>
                <a:ea typeface="+mn-ea"/>
                <a:cs typeface="+mn-ea"/>
              </a:rPr>
              <a:t>P) </a:t>
            </a:r>
            <a:endParaRPr lang="zh-CN" altLang="en-US" sz="2000" b="1" dirty="0">
              <a:latin typeface="Times New Roman" panose="02020603050405020304" pitchFamily="18" charset="0"/>
              <a:ea typeface="+mn-ea"/>
              <a:cs typeface="+mn-ea"/>
            </a:endParaRPr>
          </a:p>
        </p:txBody>
      </p:sp>
    </p:spTree>
    <p:extLst>
      <p:ext uri="{BB962C8B-B14F-4D97-AF65-F5344CB8AC3E}">
        <p14:creationId xmlns:p14="http://schemas.microsoft.com/office/powerpoint/2010/main" val="229393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wipe(down)">
                                      <p:cBhvr>
                                        <p:cTn id="2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BCDFC-9FC5-42B7-88E2-4FCA2AE50C81}"/>
              </a:ext>
            </a:extLst>
          </p:cNvPr>
          <p:cNvSpPr>
            <a:spLocks noGrp="1"/>
          </p:cNvSpPr>
          <p:nvPr>
            <p:ph type="title"/>
          </p:nvPr>
        </p:nvSpPr>
        <p:spPr>
          <a:xfrm>
            <a:off x="347690" y="303758"/>
            <a:ext cx="10515600" cy="499110"/>
          </a:xfrm>
        </p:spPr>
        <p:txBody>
          <a:bodyPr/>
          <a:lstStyle/>
          <a:p>
            <a:r>
              <a:rPr lang="en-US" altLang="zh-CN" dirty="0"/>
              <a:t>2-2-2 </a:t>
            </a:r>
            <a:r>
              <a:rPr lang="zh-CN" altLang="en-US" dirty="0"/>
              <a:t>晶体场理论的应用</a:t>
            </a:r>
          </a:p>
        </p:txBody>
      </p:sp>
      <p:sp>
        <p:nvSpPr>
          <p:cNvPr id="5" name="文本框 4">
            <a:extLst>
              <a:ext uri="{FF2B5EF4-FFF2-40B4-BE49-F238E27FC236}">
                <a16:creationId xmlns:a16="http://schemas.microsoft.com/office/drawing/2014/main" id="{2D58B684-A83D-465B-AE5F-7EB19B620E97}"/>
              </a:ext>
            </a:extLst>
          </p:cNvPr>
          <p:cNvSpPr txBox="1"/>
          <p:nvPr/>
        </p:nvSpPr>
        <p:spPr>
          <a:xfrm>
            <a:off x="347690" y="1034362"/>
            <a:ext cx="11586258" cy="1635063"/>
          </a:xfrm>
          <a:prstGeom prst="rect">
            <a:avLst/>
          </a:prstGeom>
          <a:noFill/>
        </p:spPr>
        <p:txBody>
          <a:bodyPr wrap="square" rtlCol="0">
            <a:spAutoFit/>
          </a:bodyPr>
          <a:lstStyle/>
          <a:p>
            <a:pPr>
              <a:lnSpc>
                <a:spcPct val="150000"/>
              </a:lnSpc>
              <a:spcBef>
                <a:spcPct val="50000"/>
              </a:spcBef>
            </a:pPr>
            <a:r>
              <a:rPr lang="en-US" altLang="zh-CN" sz="2800" b="1" dirty="0">
                <a:latin typeface="Times New Roman" panose="02020603050405020304" pitchFamily="18" charset="0"/>
                <a:cs typeface="+mn-ea"/>
              </a:rPr>
              <a:t>(4) </a:t>
            </a:r>
            <a:r>
              <a:rPr lang="zh-CN" altLang="en-US" sz="2800" b="1" dirty="0">
                <a:latin typeface="Times New Roman" panose="02020603050405020304" pitchFamily="18" charset="0"/>
                <a:cs typeface="+mn-ea"/>
              </a:rPr>
              <a:t>解释配合物的颜色</a:t>
            </a:r>
            <a:endParaRPr lang="en-US" altLang="zh-CN" sz="2800" b="1" dirty="0">
              <a:latin typeface="Times New Roman" panose="02020603050405020304" pitchFamily="18" charset="0"/>
              <a:cs typeface="+mn-ea"/>
            </a:endParaRPr>
          </a:p>
          <a:p>
            <a:pPr>
              <a:lnSpc>
                <a:spcPct val="150000"/>
              </a:lnSpc>
              <a:spcBef>
                <a:spcPct val="50000"/>
              </a:spcBef>
            </a:pPr>
            <a:r>
              <a:rPr lang="en-US" altLang="zh-CN" sz="3200" dirty="0">
                <a:solidFill>
                  <a:srgbClr val="FF0000"/>
                </a:solidFill>
                <a:latin typeface="Times New Roman" panose="02020603050405020304" pitchFamily="18" charset="0"/>
                <a:cs typeface="+mn-ea"/>
              </a:rPr>
              <a:t>d</a:t>
            </a:r>
            <a:r>
              <a:rPr lang="en-US" altLang="zh-CN" sz="3200" baseline="30000" dirty="0">
                <a:solidFill>
                  <a:srgbClr val="FF0000"/>
                </a:solidFill>
                <a:latin typeface="Times New Roman" panose="02020603050405020304" pitchFamily="18" charset="0"/>
                <a:cs typeface="+mn-ea"/>
              </a:rPr>
              <a:t>1-9 </a:t>
            </a:r>
            <a:r>
              <a:rPr lang="en-US" altLang="zh-CN" sz="2400" baseline="30000" dirty="0">
                <a:latin typeface="Times New Roman" panose="02020603050405020304" pitchFamily="18" charset="0"/>
                <a:cs typeface="+mn-ea"/>
              </a:rPr>
              <a:t>  </a:t>
            </a:r>
            <a:r>
              <a:rPr lang="zh-CN" altLang="en-US" sz="2400" dirty="0">
                <a:latin typeface="Times New Roman" panose="02020603050405020304" pitchFamily="18" charset="0"/>
                <a:cs typeface="+mn-ea"/>
              </a:rPr>
              <a:t>由于轨道没有充满，电子能吸收光能在</a:t>
            </a:r>
            <a:r>
              <a:rPr lang="en-US" altLang="zh-CN" sz="2400" dirty="0" err="1">
                <a:latin typeface="Times New Roman" panose="02020603050405020304" pitchFamily="18" charset="0"/>
                <a:cs typeface="+mn-ea"/>
              </a:rPr>
              <a:t>dγ</a:t>
            </a:r>
            <a:r>
              <a:rPr lang="zh-CN" altLang="en-US" sz="2400" dirty="0">
                <a:latin typeface="Times New Roman" panose="02020603050405020304" pitchFamily="18" charset="0"/>
                <a:cs typeface="+mn-ea"/>
              </a:rPr>
              <a:t>和</a:t>
            </a:r>
            <a:r>
              <a:rPr lang="en-US" altLang="zh-CN" sz="2400" dirty="0" err="1">
                <a:latin typeface="Times New Roman" panose="02020603050405020304" pitchFamily="18" charset="0"/>
                <a:cs typeface="+mn-ea"/>
              </a:rPr>
              <a:t>dε</a:t>
            </a:r>
            <a:r>
              <a:rPr lang="zh-CN" altLang="en-US" sz="2400" dirty="0">
                <a:latin typeface="Times New Roman" panose="02020603050405020304" pitchFamily="18" charset="0"/>
                <a:cs typeface="+mn-ea"/>
              </a:rPr>
              <a:t>轨道之间发生电子跃迁，</a:t>
            </a:r>
            <a:r>
              <a:rPr lang="en-US" altLang="zh-CN" sz="2800" dirty="0">
                <a:solidFill>
                  <a:srgbClr val="FF0000"/>
                </a:solidFill>
                <a:latin typeface="Times New Roman" panose="02020603050405020304" pitchFamily="18" charset="0"/>
                <a:cs typeface="+mn-ea"/>
              </a:rPr>
              <a:t>d-d</a:t>
            </a:r>
            <a:r>
              <a:rPr lang="zh-CN" altLang="en-US" sz="2800" dirty="0">
                <a:solidFill>
                  <a:srgbClr val="FF0000"/>
                </a:solidFill>
                <a:latin typeface="Times New Roman" panose="02020603050405020304" pitchFamily="18" charset="0"/>
                <a:cs typeface="+mn-ea"/>
              </a:rPr>
              <a:t>跃迁</a:t>
            </a:r>
            <a:endParaRPr lang="zh-CN" altLang="en-US" sz="2800" dirty="0"/>
          </a:p>
        </p:txBody>
      </p:sp>
    </p:spTree>
    <p:extLst>
      <p:ext uri="{BB962C8B-B14F-4D97-AF65-F5344CB8AC3E}">
        <p14:creationId xmlns:p14="http://schemas.microsoft.com/office/powerpoint/2010/main" val="361821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5CD67D-D7E6-42CC-BE8B-067662F65E09}"/>
              </a:ext>
            </a:extLst>
          </p:cNvPr>
          <p:cNvSpPr>
            <a:spLocks noGrp="1"/>
          </p:cNvSpPr>
          <p:nvPr>
            <p:ph type="title"/>
          </p:nvPr>
        </p:nvSpPr>
        <p:spPr>
          <a:xfrm>
            <a:off x="532885" y="533609"/>
            <a:ext cx="10515600" cy="499110"/>
          </a:xfrm>
        </p:spPr>
        <p:txBody>
          <a:bodyPr/>
          <a:lstStyle/>
          <a:p>
            <a:r>
              <a:rPr lang="zh-CN" altLang="en-US" dirty="0"/>
              <a:t>晶体场理论的局限</a:t>
            </a:r>
          </a:p>
        </p:txBody>
      </p:sp>
      <p:sp>
        <p:nvSpPr>
          <p:cNvPr id="3" name="Text Box 2">
            <a:extLst>
              <a:ext uri="{FF2B5EF4-FFF2-40B4-BE49-F238E27FC236}">
                <a16:creationId xmlns:a16="http://schemas.microsoft.com/office/drawing/2014/main" id="{644FB914-64BF-4C97-9838-4BBBB464B7C0}"/>
              </a:ext>
            </a:extLst>
          </p:cNvPr>
          <p:cNvSpPr txBox="1">
            <a:spLocks noChangeArrowheads="1"/>
          </p:cNvSpPr>
          <p:nvPr/>
        </p:nvSpPr>
        <p:spPr bwMode="auto">
          <a:xfrm>
            <a:off x="456565" y="1370808"/>
            <a:ext cx="11735435" cy="205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50000"/>
              </a:spcBef>
              <a:buClrTx/>
              <a:buSzTx/>
              <a:buFontTx/>
              <a:buNone/>
            </a:pPr>
            <a:r>
              <a:rPr lang="zh-CN" altLang="en-US" sz="2400" b="1" dirty="0">
                <a:latin typeface="Times New Roman" panose="02020603050405020304" pitchFamily="18" charset="0"/>
                <a:ea typeface="+mn-ea"/>
                <a:cs typeface="+mn-ea"/>
              </a:rPr>
              <a:t>只考虑了中心</a:t>
            </a:r>
            <a:r>
              <a:rPr lang="zh-CN" altLang="en-US" sz="2400" b="1" dirty="0">
                <a:solidFill>
                  <a:srgbClr val="FF0000"/>
                </a:solidFill>
                <a:latin typeface="Times New Roman" panose="02020603050405020304" pitchFamily="18" charset="0"/>
                <a:ea typeface="+mn-ea"/>
                <a:cs typeface="+mn-ea"/>
              </a:rPr>
              <a:t>离子</a:t>
            </a:r>
            <a:r>
              <a:rPr lang="zh-CN" altLang="en-US" sz="2400" b="1" dirty="0">
                <a:latin typeface="Times New Roman" panose="02020603050405020304" pitchFamily="18" charset="0"/>
                <a:ea typeface="+mn-ea"/>
                <a:cs typeface="+mn-ea"/>
              </a:rPr>
              <a:t>与配体之间的静电作用，没有考虑二者之间一定程度的共价结合。</a:t>
            </a:r>
          </a:p>
          <a:p>
            <a:pPr marL="342900" indent="-342900" eaLnBrk="1" hangingPunct="1">
              <a:lnSpc>
                <a:spcPct val="150000"/>
              </a:lnSpc>
              <a:spcBef>
                <a:spcPct val="50000"/>
              </a:spcBef>
              <a:buClrTx/>
              <a:buSzTx/>
              <a:buFont typeface="Arial" panose="020B0604020202020204" pitchFamily="34" charset="0"/>
              <a:buChar char="•"/>
            </a:pPr>
            <a:r>
              <a:rPr lang="zh-CN" altLang="en-US" sz="2400" b="1" dirty="0">
                <a:latin typeface="Times New Roman" panose="02020603050405020304" pitchFamily="18" charset="0"/>
                <a:ea typeface="+mn-ea"/>
                <a:cs typeface="+mn-ea"/>
              </a:rPr>
              <a:t>无法说明 </a:t>
            </a:r>
            <a:r>
              <a:rPr lang="en-US" altLang="zh-CN" sz="2400" b="1" dirty="0">
                <a:latin typeface="Times New Roman" panose="02020603050405020304" pitchFamily="18" charset="0"/>
                <a:ea typeface="+mn-ea"/>
                <a:cs typeface="+mn-ea"/>
              </a:rPr>
              <a:t>Ni(CO)</a:t>
            </a:r>
            <a:r>
              <a:rPr lang="en-US" altLang="zh-CN" sz="2400" b="1" baseline="-25000" dirty="0">
                <a:latin typeface="Times New Roman" panose="02020603050405020304" pitchFamily="18" charset="0"/>
                <a:ea typeface="+mn-ea"/>
                <a:cs typeface="+mn-ea"/>
              </a:rPr>
              <a:t>4</a:t>
            </a:r>
            <a:r>
              <a:rPr lang="en-US" altLang="zh-CN" sz="2400" b="1" dirty="0">
                <a:latin typeface="Times New Roman" panose="02020603050405020304" pitchFamily="18" charset="0"/>
                <a:ea typeface="+mn-ea"/>
                <a:cs typeface="+mn-ea"/>
              </a:rPr>
              <a:t>  , Fe(CO)</a:t>
            </a:r>
            <a:r>
              <a:rPr lang="en-US" altLang="zh-CN" sz="2400" b="1" baseline="-25000" dirty="0">
                <a:latin typeface="Times New Roman" panose="02020603050405020304" pitchFamily="18" charset="0"/>
                <a:ea typeface="+mn-ea"/>
                <a:cs typeface="+mn-ea"/>
              </a:rPr>
              <a:t>5  </a:t>
            </a:r>
            <a:r>
              <a:rPr lang="zh-CN" altLang="en-US" sz="2400" b="1" dirty="0">
                <a:latin typeface="Times New Roman" panose="02020603050405020304" pitchFamily="18" charset="0"/>
                <a:ea typeface="+mn-ea"/>
                <a:cs typeface="+mn-ea"/>
              </a:rPr>
              <a:t>等以共价键为主的配合物的形成；</a:t>
            </a:r>
          </a:p>
          <a:p>
            <a:pPr marL="342900" indent="-342900" eaLnBrk="1" hangingPunct="1">
              <a:lnSpc>
                <a:spcPct val="150000"/>
              </a:lnSpc>
              <a:spcBef>
                <a:spcPct val="50000"/>
              </a:spcBef>
              <a:buClrTx/>
              <a:buSzTx/>
              <a:buFont typeface="Arial" panose="020B0604020202020204" pitchFamily="34" charset="0"/>
              <a:buChar char="•"/>
            </a:pPr>
            <a:r>
              <a:rPr lang="zh-CN" altLang="en-US" sz="2400" b="1" dirty="0">
                <a:latin typeface="Times New Roman" panose="02020603050405020304" pitchFamily="18" charset="0"/>
                <a:ea typeface="+mn-ea"/>
                <a:cs typeface="+mn-ea"/>
              </a:rPr>
              <a:t>光化学序中</a:t>
            </a:r>
            <a:r>
              <a:rPr lang="en-US" altLang="zh-CN" sz="2400" b="1" dirty="0">
                <a:latin typeface="Times New Roman" panose="02020603050405020304" pitchFamily="18" charset="0"/>
                <a:ea typeface="+mn-ea"/>
                <a:cs typeface="+mn-ea"/>
              </a:rPr>
              <a:t>X</a:t>
            </a:r>
            <a:r>
              <a:rPr lang="en-US" altLang="zh-CN" sz="2400" b="1" baseline="30000" dirty="0">
                <a:latin typeface="Times New Roman" panose="02020603050405020304" pitchFamily="18" charset="0"/>
                <a:ea typeface="+mn-ea"/>
                <a:cs typeface="+mn-ea"/>
              </a:rPr>
              <a:t>-</a:t>
            </a:r>
            <a:r>
              <a:rPr lang="zh-CN" altLang="en-US" sz="2400" b="1" dirty="0">
                <a:latin typeface="Times New Roman" panose="02020603050405020304" pitchFamily="18" charset="0"/>
                <a:ea typeface="+mn-ea"/>
                <a:cs typeface="+mn-ea"/>
              </a:rPr>
              <a:t>、</a:t>
            </a:r>
            <a:r>
              <a:rPr lang="en-US" altLang="zh-CN" sz="2400" b="1" dirty="0">
                <a:latin typeface="Times New Roman" panose="02020603050405020304" pitchFamily="18" charset="0"/>
                <a:ea typeface="+mn-ea"/>
                <a:cs typeface="+mn-ea"/>
              </a:rPr>
              <a:t>OH</a:t>
            </a:r>
            <a:r>
              <a:rPr lang="en-US" altLang="zh-CN" sz="2400" b="1" baseline="30000" dirty="0">
                <a:latin typeface="Times New Roman" panose="02020603050405020304" pitchFamily="18" charset="0"/>
                <a:ea typeface="+mn-ea"/>
                <a:cs typeface="+mn-ea"/>
              </a:rPr>
              <a:t>-</a:t>
            </a:r>
            <a:r>
              <a:rPr lang="zh-CN" altLang="en-US" sz="2400" b="1" dirty="0">
                <a:latin typeface="Times New Roman" panose="02020603050405020304" pitchFamily="18" charset="0"/>
                <a:ea typeface="+mn-ea"/>
                <a:cs typeface="+mn-ea"/>
              </a:rPr>
              <a:t>场强比</a:t>
            </a:r>
            <a:r>
              <a:rPr lang="en-US" altLang="zh-CN" sz="2400" b="1" dirty="0">
                <a:latin typeface="Times New Roman" panose="02020603050405020304" pitchFamily="18" charset="0"/>
                <a:ea typeface="+mn-ea"/>
                <a:cs typeface="+mn-ea"/>
              </a:rPr>
              <a:t>H</a:t>
            </a:r>
            <a:r>
              <a:rPr lang="en-US" altLang="zh-CN" sz="2400" b="1" baseline="-25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O</a:t>
            </a:r>
            <a:r>
              <a:rPr lang="zh-CN" altLang="en-US" sz="2400" b="1" dirty="0">
                <a:latin typeface="Times New Roman" panose="02020603050405020304" pitchFamily="18" charset="0"/>
                <a:ea typeface="+mn-ea"/>
                <a:cs typeface="+mn-ea"/>
              </a:rPr>
              <a:t>低的结果难以解释。</a:t>
            </a:r>
          </a:p>
        </p:txBody>
      </p:sp>
    </p:spTree>
    <p:extLst>
      <p:ext uri="{BB962C8B-B14F-4D97-AF65-F5344CB8AC3E}">
        <p14:creationId xmlns:p14="http://schemas.microsoft.com/office/powerpoint/2010/main" val="4208230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84936-6CE9-443B-9B51-8DAF93ABA1DB}"/>
              </a:ext>
            </a:extLst>
          </p:cNvPr>
          <p:cNvSpPr>
            <a:spLocks noGrp="1"/>
          </p:cNvSpPr>
          <p:nvPr>
            <p:ph type="title"/>
          </p:nvPr>
        </p:nvSpPr>
        <p:spPr>
          <a:xfrm>
            <a:off x="0" y="119815"/>
            <a:ext cx="12192000" cy="670560"/>
          </a:xfrm>
          <a:solidFill>
            <a:schemeClr val="tx1"/>
          </a:solidFill>
        </p:spPr>
        <p:txBody>
          <a:bodyPr/>
          <a:lstStyle/>
          <a:p>
            <a:r>
              <a:rPr lang="en-US" altLang="zh-CN" dirty="0">
                <a:solidFill>
                  <a:schemeClr val="bg1"/>
                </a:solidFill>
              </a:rPr>
              <a:t>  </a:t>
            </a:r>
            <a:r>
              <a:rPr lang="en-US" altLang="zh-CN" sz="3600" dirty="0">
                <a:solidFill>
                  <a:schemeClr val="bg1"/>
                </a:solidFill>
              </a:rPr>
              <a:t>2-3  </a:t>
            </a:r>
            <a:r>
              <a:rPr lang="zh-CN" altLang="en-US" sz="3600" dirty="0">
                <a:solidFill>
                  <a:schemeClr val="bg1"/>
                </a:solidFill>
              </a:rPr>
              <a:t>软硬酸碱 </a:t>
            </a:r>
            <a:r>
              <a:rPr lang="en-US" altLang="zh-CN" sz="3600" dirty="0">
                <a:solidFill>
                  <a:schemeClr val="bg1"/>
                </a:solidFill>
              </a:rPr>
              <a:t>Hard Soft Acid </a:t>
            </a:r>
            <a:r>
              <a:rPr lang="en-US" altLang="zh-CN" dirty="0"/>
              <a:t>Base</a:t>
            </a:r>
            <a:endParaRPr lang="zh-CN" altLang="en-US" dirty="0"/>
          </a:p>
        </p:txBody>
      </p:sp>
      <p:sp>
        <p:nvSpPr>
          <p:cNvPr id="3" name="Rectangle 2">
            <a:extLst>
              <a:ext uri="{FF2B5EF4-FFF2-40B4-BE49-F238E27FC236}">
                <a16:creationId xmlns:a16="http://schemas.microsoft.com/office/drawing/2014/main" id="{4DE5A7AD-C8E4-465A-9303-545BBC13E263}"/>
              </a:ext>
            </a:extLst>
          </p:cNvPr>
          <p:cNvSpPr txBox="1">
            <a:spLocks noChangeArrowheads="1"/>
          </p:cNvSpPr>
          <p:nvPr/>
        </p:nvSpPr>
        <p:spPr>
          <a:xfrm>
            <a:off x="982164" y="1109762"/>
            <a:ext cx="8459787" cy="499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ltLang="zh-CN" sz="2800" b="0" dirty="0">
                <a:latin typeface="Times New Roman" panose="02020603050405020304" pitchFamily="18" charset="0"/>
                <a:ea typeface="+mn-ea"/>
                <a:cs typeface="+mn-ea"/>
              </a:rPr>
              <a:t>—— </a:t>
            </a:r>
            <a:r>
              <a:rPr lang="zh-CN" altLang="en-US" sz="2800" b="0" dirty="0">
                <a:ea typeface="+mn-ea"/>
                <a:cs typeface="+mn-ea"/>
              </a:rPr>
              <a:t>软硬酸碱的概念与简单配离子的稳定性 </a:t>
            </a:r>
          </a:p>
        </p:txBody>
      </p:sp>
      <p:sp>
        <p:nvSpPr>
          <p:cNvPr id="4" name="Rectangle 3">
            <a:extLst>
              <a:ext uri="{FF2B5EF4-FFF2-40B4-BE49-F238E27FC236}">
                <a16:creationId xmlns:a16="http://schemas.microsoft.com/office/drawing/2014/main" id="{9FC04397-6B9F-4EFB-BAE7-C05C529DC8D5}"/>
              </a:ext>
            </a:extLst>
          </p:cNvPr>
          <p:cNvSpPr txBox="1">
            <a:spLocks noChangeArrowheads="1"/>
          </p:cNvSpPr>
          <p:nvPr/>
        </p:nvSpPr>
        <p:spPr>
          <a:xfrm>
            <a:off x="491082" y="1928260"/>
            <a:ext cx="11209836"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zh-CN" dirty="0">
                <a:cs typeface="+mn-ea"/>
              </a:rPr>
              <a:t>Lewis </a:t>
            </a:r>
            <a:r>
              <a:rPr lang="zh-CN" altLang="en-US" dirty="0">
                <a:cs typeface="+mn-ea"/>
              </a:rPr>
              <a:t>酸碱理论： </a:t>
            </a:r>
            <a:r>
              <a:rPr lang="en-US" altLang="zh-CN" dirty="0">
                <a:cs typeface="+mn-ea"/>
              </a:rPr>
              <a:t>M +L = M: L</a:t>
            </a:r>
          </a:p>
          <a:p>
            <a:pPr>
              <a:lnSpc>
                <a:spcPct val="150000"/>
              </a:lnSpc>
            </a:pPr>
            <a:r>
              <a:rPr lang="en-US" altLang="zh-CN" dirty="0">
                <a:cs typeface="+mn-ea"/>
              </a:rPr>
              <a:t>1960</a:t>
            </a:r>
            <a:r>
              <a:rPr lang="en-US" altLang="zh-CN" dirty="0">
                <a:latin typeface="Times New Roman" panose="02020603050405020304" pitchFamily="18" charset="0"/>
                <a:cs typeface="+mn-ea"/>
              </a:rPr>
              <a:t>’</a:t>
            </a:r>
            <a:r>
              <a:rPr lang="en-US" altLang="zh-CN" dirty="0">
                <a:cs typeface="+mn-ea"/>
              </a:rPr>
              <a:t>s , </a:t>
            </a:r>
            <a:r>
              <a:rPr lang="en-US" altLang="zh-CN" dirty="0" err="1">
                <a:cs typeface="+mn-ea"/>
              </a:rPr>
              <a:t>R.G.Pearson</a:t>
            </a:r>
            <a:r>
              <a:rPr lang="en-US" altLang="zh-CN" dirty="0">
                <a:cs typeface="+mn-ea"/>
              </a:rPr>
              <a:t> </a:t>
            </a:r>
            <a:r>
              <a:rPr lang="zh-CN" altLang="en-US" dirty="0">
                <a:cs typeface="+mn-ea"/>
              </a:rPr>
              <a:t>根据离子的极化能力和变形性大小，将酸碱分类。</a:t>
            </a:r>
          </a:p>
          <a:p>
            <a:pPr>
              <a:lnSpc>
                <a:spcPct val="80000"/>
              </a:lnSpc>
            </a:pPr>
            <a:endParaRPr lang="zh-CN" altLang="en-US" dirty="0">
              <a:cs typeface="+mn-ea"/>
            </a:endParaRPr>
          </a:p>
        </p:txBody>
      </p:sp>
    </p:spTree>
    <p:extLst>
      <p:ext uri="{BB962C8B-B14F-4D97-AF65-F5344CB8AC3E}">
        <p14:creationId xmlns:p14="http://schemas.microsoft.com/office/powerpoint/2010/main" val="12557558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02A0704-E586-4DA7-9659-784820A572EB}"/>
              </a:ext>
            </a:extLst>
          </p:cNvPr>
          <p:cNvSpPr>
            <a:spLocks noChangeArrowheads="1"/>
          </p:cNvSpPr>
          <p:nvPr/>
        </p:nvSpPr>
        <p:spPr bwMode="auto">
          <a:xfrm>
            <a:off x="370840" y="260350"/>
            <a:ext cx="9144000" cy="187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zh-CN" altLang="en-US" sz="2800" b="1" dirty="0">
                <a:latin typeface="Times New Roman" panose="02020603050405020304" pitchFamily="18" charset="0"/>
                <a:ea typeface="+mn-ea"/>
                <a:cs typeface="+mn-ea"/>
              </a:rPr>
              <a:t>硬酸：电荷高，半径小，</a:t>
            </a:r>
            <a:r>
              <a:rPr lang="en-US" altLang="zh-CN" sz="2800" b="1" dirty="0">
                <a:latin typeface="Times New Roman" panose="02020603050405020304" pitchFamily="18" charset="0"/>
                <a:ea typeface="+mn-ea"/>
                <a:cs typeface="+mn-ea"/>
              </a:rPr>
              <a:t>Z/r</a:t>
            </a:r>
            <a:r>
              <a:rPr lang="zh-CN" altLang="en-US" sz="2800" b="1" dirty="0">
                <a:latin typeface="Times New Roman" panose="02020603050405020304" pitchFamily="18" charset="0"/>
                <a:ea typeface="+mn-ea"/>
                <a:cs typeface="+mn-ea"/>
              </a:rPr>
              <a:t>大，</a:t>
            </a:r>
            <a:r>
              <a:rPr lang="en-US" altLang="zh-CN" sz="2800" b="1" dirty="0">
                <a:latin typeface="Times New Roman" panose="02020603050405020304" pitchFamily="18" charset="0"/>
                <a:ea typeface="+mn-ea"/>
                <a:cs typeface="+mn-ea"/>
              </a:rPr>
              <a:t>d</a:t>
            </a:r>
            <a:r>
              <a:rPr lang="zh-CN" altLang="en-US" sz="2800" b="1" dirty="0">
                <a:latin typeface="Times New Roman" panose="02020603050405020304" pitchFamily="18" charset="0"/>
                <a:ea typeface="+mn-ea"/>
                <a:cs typeface="+mn-ea"/>
              </a:rPr>
              <a:t>电子少，不易变形。</a:t>
            </a:r>
          </a:p>
          <a:p>
            <a:pPr>
              <a:lnSpc>
                <a:spcPct val="150000"/>
              </a:lnSpc>
              <a:spcBef>
                <a:spcPct val="0"/>
              </a:spcBef>
              <a:buClrTx/>
              <a:buSzTx/>
              <a:buFontTx/>
              <a:buNone/>
            </a:pPr>
            <a:r>
              <a:rPr lang="zh-CN" altLang="en-US" sz="2800" dirty="0">
                <a:latin typeface="Times New Roman" panose="02020603050405020304" pitchFamily="18" charset="0"/>
                <a:ea typeface="+mn-ea"/>
                <a:cs typeface="+mn-ea"/>
              </a:rPr>
              <a:t>包括主族元素正离子，副族元素高价正离子。</a:t>
            </a:r>
          </a:p>
          <a:p>
            <a:pPr>
              <a:lnSpc>
                <a:spcPct val="150000"/>
              </a:lnSpc>
              <a:spcBef>
                <a:spcPct val="0"/>
              </a:spcBef>
              <a:buClrTx/>
              <a:buSzTx/>
              <a:buFontTx/>
              <a:buNone/>
            </a:pPr>
            <a:r>
              <a:rPr lang="zh-CN" altLang="en-US" sz="2400" b="1" dirty="0">
                <a:latin typeface="Times New Roman" panose="02020603050405020304" pitchFamily="18" charset="0"/>
                <a:ea typeface="+mn-ea"/>
                <a:cs typeface="+mn-ea"/>
              </a:rPr>
              <a:t>          </a:t>
            </a:r>
            <a:r>
              <a:rPr lang="en-US" altLang="zh-CN" sz="2400" b="1" dirty="0">
                <a:latin typeface="Times New Roman" panose="02020603050405020304" pitchFamily="18" charset="0"/>
                <a:ea typeface="+mn-ea"/>
                <a:cs typeface="+mn-ea"/>
              </a:rPr>
              <a:t>H</a:t>
            </a:r>
            <a:r>
              <a:rPr lang="en-US" altLang="zh-CN" sz="2400" b="1" baseline="30000" dirty="0">
                <a:latin typeface="Times New Roman" panose="02020603050405020304" pitchFamily="18" charset="0"/>
                <a:ea typeface="+mn-ea"/>
                <a:cs typeface="+mn-ea"/>
              </a:rPr>
              <a:t>+</a:t>
            </a:r>
            <a:r>
              <a:rPr lang="en-US" altLang="zh-CN" sz="2400" b="1" dirty="0">
                <a:latin typeface="Times New Roman" panose="02020603050405020304" pitchFamily="18" charset="0"/>
                <a:ea typeface="+mn-ea"/>
                <a:cs typeface="+mn-ea"/>
              </a:rPr>
              <a:t>, IA</a:t>
            </a:r>
            <a:r>
              <a:rPr lang="en-US" altLang="zh-CN" sz="2400" b="1" baseline="30000" dirty="0">
                <a:latin typeface="Times New Roman" panose="02020603050405020304" pitchFamily="18" charset="0"/>
                <a:ea typeface="+mn-ea"/>
                <a:cs typeface="+mn-ea"/>
              </a:rPr>
              <a:t>+</a:t>
            </a:r>
            <a:r>
              <a:rPr lang="en-US" altLang="zh-CN" sz="2400" b="1" dirty="0">
                <a:latin typeface="Times New Roman" panose="02020603050405020304" pitchFamily="18" charset="0"/>
                <a:ea typeface="+mn-ea"/>
                <a:cs typeface="+mn-ea"/>
              </a:rPr>
              <a:t>, IIA</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        La</a:t>
            </a:r>
            <a:r>
              <a:rPr lang="en-US" altLang="zh-CN" sz="2400" b="1" baseline="30000" dirty="0">
                <a:latin typeface="Times New Roman" panose="02020603050405020304" pitchFamily="18" charset="0"/>
                <a:ea typeface="+mn-ea"/>
                <a:cs typeface="+mn-ea"/>
              </a:rPr>
              <a:t>3+</a:t>
            </a:r>
            <a:r>
              <a:rPr lang="en-US" altLang="zh-CN" sz="2400" b="1" dirty="0">
                <a:latin typeface="Times New Roman" panose="02020603050405020304" pitchFamily="18" charset="0"/>
                <a:ea typeface="+mn-ea"/>
                <a:cs typeface="+mn-ea"/>
              </a:rPr>
              <a:t> </a:t>
            </a:r>
            <a:r>
              <a:rPr lang="en-US" altLang="zh-CN" sz="2400" b="1" dirty="0">
                <a:latin typeface="Times New Roman" panose="02020603050405020304" pitchFamily="18" charset="0"/>
                <a:cs typeface="+mn-ea"/>
              </a:rPr>
              <a:t>, </a:t>
            </a:r>
            <a:r>
              <a:rPr lang="zh-CN" altLang="en-US" sz="2400" b="1" dirty="0">
                <a:latin typeface="Times New Roman" panose="02020603050405020304" pitchFamily="18" charset="0"/>
                <a:ea typeface="+mn-ea"/>
                <a:cs typeface="+mn-ea"/>
              </a:rPr>
              <a:t> </a:t>
            </a:r>
            <a:r>
              <a:rPr lang="en-US" altLang="zh-CN" sz="2400" b="1" dirty="0" err="1">
                <a:latin typeface="Times New Roman" panose="02020603050405020304" pitchFamily="18" charset="0"/>
                <a:ea typeface="+mn-ea"/>
                <a:cs typeface="+mn-ea"/>
              </a:rPr>
              <a:t>Ti</a:t>
            </a:r>
            <a:r>
              <a:rPr lang="en-US" altLang="zh-CN" sz="2400" b="1" dirty="0">
                <a:latin typeface="Times New Roman" panose="02020603050405020304" pitchFamily="18" charset="0"/>
                <a:ea typeface="+mn-ea"/>
                <a:cs typeface="+mn-ea"/>
              </a:rPr>
              <a:t>(IV), Cr</a:t>
            </a:r>
            <a:r>
              <a:rPr lang="en-US" altLang="zh-CN" sz="2400" b="1" baseline="30000" dirty="0">
                <a:latin typeface="Times New Roman" panose="02020603050405020304" pitchFamily="18" charset="0"/>
                <a:ea typeface="+mn-ea"/>
                <a:cs typeface="+mn-ea"/>
              </a:rPr>
              <a:t>3+</a:t>
            </a:r>
            <a:r>
              <a:rPr lang="en-US" altLang="zh-CN" sz="2400" b="1" dirty="0">
                <a:latin typeface="Times New Roman" panose="02020603050405020304" pitchFamily="18" charset="0"/>
                <a:ea typeface="+mn-ea"/>
                <a:cs typeface="+mn-ea"/>
              </a:rPr>
              <a:t>, Mn</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 Fe</a:t>
            </a:r>
            <a:r>
              <a:rPr lang="en-US" altLang="zh-CN" sz="2400" b="1" baseline="30000" dirty="0">
                <a:latin typeface="Times New Roman" panose="02020603050405020304" pitchFamily="18" charset="0"/>
                <a:ea typeface="+mn-ea"/>
                <a:cs typeface="+mn-ea"/>
              </a:rPr>
              <a:t>3+</a:t>
            </a:r>
            <a:r>
              <a:rPr lang="en-US" altLang="zh-CN" sz="2400" b="1" dirty="0">
                <a:latin typeface="Times New Roman" panose="02020603050405020304" pitchFamily="18" charset="0"/>
                <a:ea typeface="+mn-ea"/>
                <a:cs typeface="+mn-ea"/>
              </a:rPr>
              <a:t>, Co</a:t>
            </a:r>
            <a:r>
              <a:rPr lang="en-US" altLang="zh-CN" sz="2400" b="1" baseline="30000" dirty="0">
                <a:latin typeface="Times New Roman" panose="02020603050405020304" pitchFamily="18" charset="0"/>
                <a:ea typeface="+mn-ea"/>
                <a:cs typeface="+mn-ea"/>
              </a:rPr>
              <a:t>3+</a:t>
            </a:r>
            <a:r>
              <a:rPr lang="en-US" altLang="zh-CN" sz="2400" b="1" dirty="0">
                <a:latin typeface="Times New Roman" panose="02020603050405020304" pitchFamily="18" charset="0"/>
                <a:ea typeface="+mn-ea"/>
                <a:cs typeface="+mn-ea"/>
              </a:rPr>
              <a:t> </a:t>
            </a:r>
          </a:p>
        </p:txBody>
      </p:sp>
      <p:sp>
        <p:nvSpPr>
          <p:cNvPr id="4" name="Rectangle 4">
            <a:extLst>
              <a:ext uri="{FF2B5EF4-FFF2-40B4-BE49-F238E27FC236}">
                <a16:creationId xmlns:a16="http://schemas.microsoft.com/office/drawing/2014/main" id="{82117F7A-511B-43E6-99FD-4A9E7005AC58}"/>
              </a:ext>
            </a:extLst>
          </p:cNvPr>
          <p:cNvSpPr>
            <a:spLocks noChangeArrowheads="1"/>
          </p:cNvSpPr>
          <p:nvPr/>
        </p:nvSpPr>
        <p:spPr bwMode="auto">
          <a:xfrm>
            <a:off x="370840" y="2482162"/>
            <a:ext cx="10324558" cy="122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zh-CN" altLang="en-US" sz="2800" b="1" dirty="0">
                <a:solidFill>
                  <a:srgbClr val="FF0000"/>
                </a:solidFill>
                <a:latin typeface="Times New Roman" panose="02020603050405020304" pitchFamily="18" charset="0"/>
                <a:ea typeface="+mn-ea"/>
                <a:cs typeface="+mn-ea"/>
              </a:rPr>
              <a:t>软酸：</a:t>
            </a:r>
            <a:r>
              <a:rPr lang="en-US" altLang="zh-CN" sz="2800" b="1" dirty="0">
                <a:solidFill>
                  <a:srgbClr val="FF0000"/>
                </a:solidFill>
                <a:latin typeface="Times New Roman" panose="02020603050405020304" pitchFamily="18" charset="0"/>
                <a:ea typeface="+mn-ea"/>
                <a:cs typeface="+mn-ea"/>
              </a:rPr>
              <a:t>Z/r</a:t>
            </a:r>
            <a:r>
              <a:rPr lang="zh-CN" altLang="en-US" sz="2800" b="1" dirty="0">
                <a:solidFill>
                  <a:srgbClr val="FF0000"/>
                </a:solidFill>
                <a:latin typeface="Times New Roman" panose="02020603050405020304" pitchFamily="18" charset="0"/>
                <a:ea typeface="+mn-ea"/>
                <a:cs typeface="+mn-ea"/>
              </a:rPr>
              <a:t>小，</a:t>
            </a:r>
            <a:r>
              <a:rPr lang="en-US" altLang="zh-CN" sz="2800" b="1" dirty="0">
                <a:solidFill>
                  <a:srgbClr val="FF0000"/>
                </a:solidFill>
                <a:latin typeface="Times New Roman" panose="02020603050405020304" pitchFamily="18" charset="0"/>
                <a:ea typeface="+mn-ea"/>
                <a:cs typeface="+mn-ea"/>
              </a:rPr>
              <a:t>d</a:t>
            </a:r>
            <a:r>
              <a:rPr lang="zh-CN" altLang="en-US" sz="2800" b="1" dirty="0">
                <a:solidFill>
                  <a:srgbClr val="FF0000"/>
                </a:solidFill>
                <a:latin typeface="Times New Roman" panose="02020603050405020304" pitchFamily="18" charset="0"/>
                <a:ea typeface="+mn-ea"/>
                <a:cs typeface="+mn-ea"/>
              </a:rPr>
              <a:t>电子多，副族元素有易于激发的</a:t>
            </a:r>
            <a:r>
              <a:rPr lang="en-US" altLang="zh-CN" sz="2800" b="1" dirty="0">
                <a:solidFill>
                  <a:srgbClr val="FF0000"/>
                </a:solidFill>
                <a:latin typeface="Times New Roman" panose="02020603050405020304" pitchFamily="18" charset="0"/>
                <a:ea typeface="+mn-ea"/>
                <a:cs typeface="+mn-ea"/>
              </a:rPr>
              <a:t>d</a:t>
            </a:r>
            <a:r>
              <a:rPr lang="zh-CN" altLang="en-US" sz="2800" b="1" dirty="0">
                <a:solidFill>
                  <a:srgbClr val="FF0000"/>
                </a:solidFill>
                <a:latin typeface="Times New Roman" panose="02020603050405020304" pitchFamily="18" charset="0"/>
                <a:ea typeface="+mn-ea"/>
                <a:cs typeface="+mn-ea"/>
              </a:rPr>
              <a:t>电子的正离子。</a:t>
            </a:r>
          </a:p>
          <a:p>
            <a:pPr lvl="1">
              <a:lnSpc>
                <a:spcPct val="150000"/>
              </a:lnSpc>
              <a:spcBef>
                <a:spcPct val="0"/>
              </a:spcBef>
              <a:buClrTx/>
              <a:buSzTx/>
              <a:buFontTx/>
              <a:buNone/>
            </a:pPr>
            <a:r>
              <a:rPr lang="en-US" altLang="zh-CN" sz="2400" dirty="0">
                <a:solidFill>
                  <a:schemeClr val="folHlink"/>
                </a:solidFill>
                <a:latin typeface="Times New Roman" panose="02020603050405020304" pitchFamily="18" charset="0"/>
                <a:ea typeface="+mn-ea"/>
                <a:cs typeface="+mn-ea"/>
              </a:rPr>
              <a:t>    </a:t>
            </a:r>
            <a:r>
              <a:rPr lang="en-US" altLang="zh-CN" sz="2400" b="1" dirty="0">
                <a:solidFill>
                  <a:schemeClr val="folHlink"/>
                </a:solidFill>
                <a:latin typeface="Times New Roman" panose="02020603050405020304" pitchFamily="18" charset="0"/>
                <a:ea typeface="+mn-ea"/>
                <a:cs typeface="+mn-ea"/>
              </a:rPr>
              <a:t>M</a:t>
            </a:r>
            <a:r>
              <a:rPr lang="en-US" altLang="zh-CN" sz="2400" b="1" baseline="30000" dirty="0">
                <a:solidFill>
                  <a:schemeClr val="folHlink"/>
                </a:solidFill>
                <a:latin typeface="Times New Roman" panose="02020603050405020304" pitchFamily="18" charset="0"/>
                <a:ea typeface="+mn-ea"/>
                <a:cs typeface="+mn-ea"/>
              </a:rPr>
              <a:t>0</a:t>
            </a:r>
            <a:r>
              <a:rPr lang="en-US" altLang="zh-CN" sz="2400" b="1" dirty="0">
                <a:solidFill>
                  <a:schemeClr val="folHlink"/>
                </a:solidFill>
                <a:latin typeface="Times New Roman" panose="02020603050405020304" pitchFamily="18" charset="0"/>
                <a:ea typeface="+mn-ea"/>
                <a:cs typeface="+mn-ea"/>
              </a:rPr>
              <a:t>,  Pd</a:t>
            </a:r>
            <a:r>
              <a:rPr lang="en-US" altLang="zh-CN" sz="2400" b="1" baseline="30000" dirty="0">
                <a:solidFill>
                  <a:schemeClr val="folHlink"/>
                </a:solidFill>
                <a:latin typeface="Times New Roman" panose="02020603050405020304" pitchFamily="18" charset="0"/>
                <a:ea typeface="+mn-ea"/>
                <a:cs typeface="+mn-ea"/>
              </a:rPr>
              <a:t>2+</a:t>
            </a:r>
            <a:r>
              <a:rPr lang="en-US" altLang="zh-CN" sz="2400" b="1" dirty="0">
                <a:solidFill>
                  <a:schemeClr val="folHlink"/>
                </a:solidFill>
                <a:latin typeface="Times New Roman" panose="02020603050405020304" pitchFamily="18" charset="0"/>
                <a:ea typeface="+mn-ea"/>
                <a:cs typeface="+mn-ea"/>
              </a:rPr>
              <a:t>, </a:t>
            </a:r>
            <a:r>
              <a:rPr lang="en-US" altLang="zh-CN" sz="2400" b="1" dirty="0">
                <a:solidFill>
                  <a:schemeClr val="folHlink"/>
                </a:solidFill>
                <a:latin typeface="Times New Roman" panose="02020603050405020304" pitchFamily="18" charset="0"/>
                <a:cs typeface="+mn-ea"/>
              </a:rPr>
              <a:t>Pt</a:t>
            </a:r>
            <a:r>
              <a:rPr lang="en-US" altLang="zh-CN" sz="2400" b="1" baseline="30000" dirty="0">
                <a:solidFill>
                  <a:schemeClr val="folHlink"/>
                </a:solidFill>
                <a:latin typeface="Times New Roman" panose="02020603050405020304" pitchFamily="18" charset="0"/>
                <a:cs typeface="+mn-ea"/>
              </a:rPr>
              <a:t>2+</a:t>
            </a:r>
            <a:r>
              <a:rPr lang="en-US" altLang="zh-CN" sz="2400" b="1" dirty="0">
                <a:solidFill>
                  <a:schemeClr val="folHlink"/>
                </a:solidFill>
                <a:latin typeface="Times New Roman" panose="02020603050405020304" pitchFamily="18" charset="0"/>
                <a:cs typeface="+mn-ea"/>
              </a:rPr>
              <a:t>, </a:t>
            </a:r>
            <a:r>
              <a:rPr lang="en-US" altLang="zh-CN" sz="2400" b="1" dirty="0">
                <a:solidFill>
                  <a:srgbClr val="FF0000"/>
                </a:solidFill>
                <a:latin typeface="Times New Roman" panose="02020603050405020304" pitchFamily="18" charset="0"/>
                <a:ea typeface="+mn-ea"/>
                <a:cs typeface="+mn-ea"/>
              </a:rPr>
              <a:t>Pt (IV),  </a:t>
            </a:r>
            <a:r>
              <a:rPr lang="en-US" altLang="zh-CN" sz="2400" b="1" dirty="0">
                <a:solidFill>
                  <a:schemeClr val="folHlink"/>
                </a:solidFill>
                <a:latin typeface="Times New Roman" panose="02020603050405020304" pitchFamily="18" charset="0"/>
                <a:ea typeface="+mn-ea"/>
                <a:cs typeface="+mn-ea"/>
              </a:rPr>
              <a:t>Ag</a:t>
            </a:r>
            <a:r>
              <a:rPr lang="en-US" altLang="zh-CN" sz="2400" b="1" baseline="30000" dirty="0">
                <a:solidFill>
                  <a:schemeClr val="folHlink"/>
                </a:solidFill>
                <a:latin typeface="Times New Roman" panose="02020603050405020304" pitchFamily="18" charset="0"/>
                <a:ea typeface="+mn-ea"/>
                <a:cs typeface="+mn-ea"/>
              </a:rPr>
              <a:t>+</a:t>
            </a:r>
            <a:r>
              <a:rPr lang="en-US" altLang="zh-CN" sz="2400" b="1" dirty="0">
                <a:solidFill>
                  <a:schemeClr val="folHlink"/>
                </a:solidFill>
                <a:latin typeface="Times New Roman" panose="02020603050405020304" pitchFamily="18" charset="0"/>
                <a:ea typeface="+mn-ea"/>
                <a:cs typeface="+mn-ea"/>
              </a:rPr>
              <a:t>, Au</a:t>
            </a:r>
            <a:r>
              <a:rPr lang="en-US" altLang="zh-CN" sz="2400" b="1" baseline="30000" dirty="0">
                <a:solidFill>
                  <a:schemeClr val="folHlink"/>
                </a:solidFill>
                <a:latin typeface="Times New Roman" panose="02020603050405020304" pitchFamily="18" charset="0"/>
                <a:ea typeface="+mn-ea"/>
                <a:cs typeface="+mn-ea"/>
              </a:rPr>
              <a:t>+</a:t>
            </a:r>
            <a:r>
              <a:rPr lang="en-US" altLang="zh-CN" sz="2400" b="1" dirty="0">
                <a:solidFill>
                  <a:schemeClr val="folHlink"/>
                </a:solidFill>
                <a:latin typeface="Times New Roman" panose="02020603050405020304" pitchFamily="18" charset="0"/>
                <a:ea typeface="+mn-ea"/>
                <a:cs typeface="+mn-ea"/>
              </a:rPr>
              <a:t>, Cd</a:t>
            </a:r>
            <a:r>
              <a:rPr lang="en-US" altLang="zh-CN" sz="2400" b="1" baseline="30000" dirty="0">
                <a:solidFill>
                  <a:schemeClr val="folHlink"/>
                </a:solidFill>
                <a:latin typeface="Times New Roman" panose="02020603050405020304" pitchFamily="18" charset="0"/>
                <a:ea typeface="+mn-ea"/>
                <a:cs typeface="+mn-ea"/>
              </a:rPr>
              <a:t>2+</a:t>
            </a:r>
            <a:r>
              <a:rPr lang="en-US" altLang="zh-CN" sz="2400" b="1" dirty="0">
                <a:solidFill>
                  <a:schemeClr val="folHlink"/>
                </a:solidFill>
                <a:latin typeface="Times New Roman" panose="02020603050405020304" pitchFamily="18" charset="0"/>
                <a:ea typeface="+mn-ea"/>
                <a:cs typeface="+mn-ea"/>
              </a:rPr>
              <a:t>  Hg</a:t>
            </a:r>
            <a:r>
              <a:rPr lang="en-US" altLang="zh-CN" sz="2400" b="1" baseline="30000" dirty="0">
                <a:solidFill>
                  <a:schemeClr val="folHlink"/>
                </a:solidFill>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 </a:t>
            </a:r>
          </a:p>
        </p:txBody>
      </p:sp>
      <p:sp>
        <p:nvSpPr>
          <p:cNvPr id="5" name="Rectangle 5">
            <a:extLst>
              <a:ext uri="{FF2B5EF4-FFF2-40B4-BE49-F238E27FC236}">
                <a16:creationId xmlns:a16="http://schemas.microsoft.com/office/drawing/2014/main" id="{FAD69962-F5DF-48CD-837E-78C41D7FC12D}"/>
              </a:ext>
            </a:extLst>
          </p:cNvPr>
          <p:cNvSpPr>
            <a:spLocks noChangeArrowheads="1"/>
          </p:cNvSpPr>
          <p:nvPr/>
        </p:nvSpPr>
        <p:spPr bwMode="auto">
          <a:xfrm>
            <a:off x="437515" y="405764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None/>
            </a:pPr>
            <a:r>
              <a:rPr lang="zh-CN" altLang="en-US" sz="2800" b="1" dirty="0">
                <a:latin typeface="Times New Roman" panose="02020603050405020304" pitchFamily="18" charset="0"/>
                <a:ea typeface="+mn-ea"/>
                <a:cs typeface="+mn-ea"/>
              </a:rPr>
              <a:t>交界酸：</a:t>
            </a:r>
            <a:r>
              <a:rPr lang="en-US" altLang="zh-CN" sz="2400" b="1" dirty="0">
                <a:latin typeface="Times New Roman" panose="02020603050405020304" pitchFamily="18" charset="0"/>
                <a:ea typeface="+mn-ea"/>
                <a:cs typeface="+mn-ea"/>
              </a:rPr>
              <a:t>Cr</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 Fe</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,Co</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,Ni</a:t>
            </a:r>
            <a:r>
              <a:rPr lang="en-US" altLang="zh-CN" sz="2400" b="1" baseline="30000" dirty="0">
                <a:latin typeface="Times New Roman" panose="02020603050405020304" pitchFamily="18" charset="0"/>
                <a:ea typeface="+mn-ea"/>
                <a:cs typeface="+mn-ea"/>
              </a:rPr>
              <a:t>2+ </a:t>
            </a:r>
            <a:r>
              <a:rPr lang="en-US" altLang="zh-CN" sz="2400" b="1" dirty="0">
                <a:latin typeface="Times New Roman" panose="02020603050405020304" pitchFamily="18" charset="0"/>
                <a:ea typeface="+mn-ea"/>
                <a:cs typeface="+mn-ea"/>
              </a:rPr>
              <a:t>, Cu</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,Zn</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    Sn</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 Pb</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 Sb</a:t>
            </a:r>
            <a:r>
              <a:rPr lang="en-US" altLang="zh-CN" sz="2400" b="1" baseline="30000" dirty="0">
                <a:latin typeface="Times New Roman" panose="02020603050405020304" pitchFamily="18" charset="0"/>
                <a:ea typeface="+mn-ea"/>
                <a:cs typeface="+mn-ea"/>
              </a:rPr>
              <a:t>3+</a:t>
            </a:r>
            <a:r>
              <a:rPr lang="en-US" altLang="zh-CN" sz="2400" b="1" dirty="0">
                <a:latin typeface="Times New Roman" panose="02020603050405020304" pitchFamily="18" charset="0"/>
                <a:ea typeface="+mn-ea"/>
                <a:cs typeface="+mn-ea"/>
              </a:rPr>
              <a:t>, Bi</a:t>
            </a:r>
            <a:r>
              <a:rPr lang="en-US" altLang="zh-CN" sz="2400" b="1" baseline="30000" dirty="0">
                <a:latin typeface="Times New Roman" panose="02020603050405020304" pitchFamily="18" charset="0"/>
                <a:ea typeface="+mn-ea"/>
                <a:cs typeface="+mn-ea"/>
              </a:rPr>
              <a:t>3+</a:t>
            </a:r>
            <a:r>
              <a:rPr lang="en-US" altLang="zh-CN" sz="2400" b="1" dirty="0">
                <a:latin typeface="Times New Roman" panose="02020603050405020304" pitchFamily="18" charset="0"/>
                <a:ea typeface="+mn-ea"/>
                <a:cs typeface="+mn-ea"/>
              </a:rPr>
              <a:t> </a:t>
            </a:r>
            <a:endParaRPr lang="en-US" altLang="zh-CN" sz="2800" b="1" dirty="0">
              <a:latin typeface="Times New Roman" panose="02020603050405020304" pitchFamily="18" charset="0"/>
              <a:ea typeface="+mn-ea"/>
              <a:cs typeface="+mn-ea"/>
            </a:endParaRPr>
          </a:p>
        </p:txBody>
      </p:sp>
      <p:sp>
        <p:nvSpPr>
          <p:cNvPr id="6" name="Text Box 6">
            <a:extLst>
              <a:ext uri="{FF2B5EF4-FFF2-40B4-BE49-F238E27FC236}">
                <a16:creationId xmlns:a16="http://schemas.microsoft.com/office/drawing/2014/main" id="{2EC64C83-956F-4A3B-8313-C289AA838D71}"/>
              </a:ext>
            </a:extLst>
          </p:cNvPr>
          <p:cNvSpPr txBox="1">
            <a:spLocks noChangeArrowheads="1"/>
          </p:cNvSpPr>
          <p:nvPr/>
        </p:nvSpPr>
        <p:spPr bwMode="auto">
          <a:xfrm>
            <a:off x="1132840" y="5053772"/>
            <a:ext cx="8563610" cy="578882"/>
          </a:xfrm>
          <a:prstGeom prst="round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800" b="1" dirty="0">
                <a:solidFill>
                  <a:schemeClr val="hlink"/>
                </a:solidFill>
                <a:ea typeface="+mn-ea"/>
                <a:cs typeface="+mn-ea"/>
              </a:rPr>
              <a:t>同一元素，氧化数高的为硬酸，氧化数低的为软酸。</a:t>
            </a:r>
          </a:p>
        </p:txBody>
      </p:sp>
    </p:spTree>
    <p:extLst>
      <p:ext uri="{BB962C8B-B14F-4D97-AF65-F5344CB8AC3E}">
        <p14:creationId xmlns:p14="http://schemas.microsoft.com/office/powerpoint/2010/main" val="175426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F871B275-488F-4CC6-8832-C6B81505EC0B}"/>
              </a:ext>
            </a:extLst>
          </p:cNvPr>
          <p:cNvSpPr txBox="1">
            <a:spLocks noChangeArrowheads="1"/>
          </p:cNvSpPr>
          <p:nvPr/>
        </p:nvSpPr>
        <p:spPr bwMode="auto">
          <a:xfrm>
            <a:off x="1635125" y="2630488"/>
            <a:ext cx="1081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sz="1800">
              <a:latin typeface="Arial" panose="020B0604020202020204" pitchFamily="34" charset="0"/>
              <a:ea typeface="+mn-ea"/>
              <a:cs typeface="+mn-ea"/>
            </a:endParaRPr>
          </a:p>
        </p:txBody>
      </p:sp>
      <p:sp>
        <p:nvSpPr>
          <p:cNvPr id="4" name="Text Box 3">
            <a:extLst>
              <a:ext uri="{FF2B5EF4-FFF2-40B4-BE49-F238E27FC236}">
                <a16:creationId xmlns:a16="http://schemas.microsoft.com/office/drawing/2014/main" id="{4F1E4DC3-20A0-4DB0-AFC1-E2E6B374271F}"/>
              </a:ext>
            </a:extLst>
          </p:cNvPr>
          <p:cNvSpPr txBox="1">
            <a:spLocks noChangeArrowheads="1"/>
          </p:cNvSpPr>
          <p:nvPr/>
        </p:nvSpPr>
        <p:spPr bwMode="auto">
          <a:xfrm>
            <a:off x="508588" y="189792"/>
            <a:ext cx="113066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893763" indent="-893763" defTabSz="985838" eaLnBrk="1" hangingPunct="1">
              <a:lnSpc>
                <a:spcPct val="150000"/>
              </a:lnSpc>
              <a:spcBef>
                <a:spcPts val="0"/>
              </a:spcBef>
              <a:buClrTx/>
              <a:buSzTx/>
              <a:buFontTx/>
              <a:buNone/>
            </a:pPr>
            <a:r>
              <a:rPr lang="zh-CN" altLang="en-US" b="1" dirty="0">
                <a:latin typeface="+mn-ea"/>
                <a:ea typeface="+mn-ea"/>
                <a:cs typeface="+mn-ea"/>
              </a:rPr>
              <a:t>（</a:t>
            </a:r>
            <a:r>
              <a:rPr lang="en-US" altLang="zh-CN" b="1" dirty="0">
                <a:latin typeface="+mn-ea"/>
                <a:ea typeface="+mn-ea"/>
                <a:cs typeface="+mn-ea"/>
              </a:rPr>
              <a:t>2</a:t>
            </a:r>
            <a:r>
              <a:rPr lang="zh-CN" altLang="en-US" b="1" dirty="0">
                <a:latin typeface="+mn-ea"/>
                <a:ea typeface="+mn-ea"/>
                <a:cs typeface="+mn-ea"/>
              </a:rPr>
              <a:t>）</a:t>
            </a:r>
            <a:r>
              <a:rPr lang="zh-CN" altLang="en-US" b="1" dirty="0">
                <a:latin typeface="Times New Roman" panose="02020603050405020304" pitchFamily="18" charset="0"/>
                <a:ea typeface="+mn-ea"/>
                <a:cs typeface="+mn-ea"/>
              </a:rPr>
              <a:t>中心体</a:t>
            </a:r>
            <a:r>
              <a:rPr lang="en-US" altLang="zh-CN" dirty="0">
                <a:latin typeface="Times New Roman" panose="02020603050405020304" pitchFamily="18" charset="0"/>
                <a:ea typeface="+mn-ea"/>
                <a:cs typeface="+mn-ea"/>
              </a:rPr>
              <a:t>——</a:t>
            </a:r>
            <a:r>
              <a:rPr lang="zh-CN" altLang="en-US" b="1" dirty="0">
                <a:latin typeface="Times New Roman" panose="02020603050405020304" pitchFamily="18" charset="0"/>
                <a:ea typeface="+mn-ea"/>
                <a:cs typeface="+mn-ea"/>
              </a:rPr>
              <a:t>具有空轨道能接受</a:t>
            </a:r>
            <a:r>
              <a:rPr lang="zh-CN" altLang="en-US" b="1" dirty="0">
                <a:solidFill>
                  <a:srgbClr val="FF0000"/>
                </a:solidFill>
                <a:latin typeface="Times New Roman" panose="02020603050405020304" pitchFamily="18" charset="0"/>
                <a:ea typeface="+mn-ea"/>
                <a:cs typeface="+mn-ea"/>
              </a:rPr>
              <a:t>孤电子对</a:t>
            </a:r>
            <a:r>
              <a:rPr lang="zh-CN" altLang="en-US" b="1" dirty="0">
                <a:latin typeface="Times New Roman" panose="02020603050405020304" pitchFamily="18" charset="0"/>
                <a:ea typeface="+mn-ea"/>
                <a:cs typeface="+mn-ea"/>
              </a:rPr>
              <a:t>的原子或离子</a:t>
            </a:r>
            <a:r>
              <a:rPr lang="zh-CN" altLang="en-US" dirty="0">
                <a:latin typeface="Times New Roman" panose="02020603050405020304" pitchFamily="18" charset="0"/>
                <a:ea typeface="+mn-ea"/>
                <a:cs typeface="+mn-ea"/>
              </a:rPr>
              <a:t> </a:t>
            </a:r>
            <a:endParaRPr lang="en-US" altLang="zh-CN" dirty="0">
              <a:latin typeface="Times New Roman" panose="02020603050405020304" pitchFamily="18" charset="0"/>
              <a:ea typeface="+mn-ea"/>
              <a:cs typeface="+mn-ea"/>
            </a:endParaRPr>
          </a:p>
        </p:txBody>
      </p:sp>
      <p:sp>
        <p:nvSpPr>
          <p:cNvPr id="8" name="Text Box 7">
            <a:extLst>
              <a:ext uri="{FF2B5EF4-FFF2-40B4-BE49-F238E27FC236}">
                <a16:creationId xmlns:a16="http://schemas.microsoft.com/office/drawing/2014/main" id="{88867823-EAB6-4153-A371-31427F5A53D7}"/>
              </a:ext>
            </a:extLst>
          </p:cNvPr>
          <p:cNvSpPr txBox="1">
            <a:spLocks noChangeArrowheads="1"/>
          </p:cNvSpPr>
          <p:nvPr/>
        </p:nvSpPr>
        <p:spPr bwMode="auto">
          <a:xfrm>
            <a:off x="1058438" y="1376142"/>
            <a:ext cx="98313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457200" indent="-457200">
              <a:spcBef>
                <a:spcPct val="50000"/>
              </a:spcBef>
              <a:buClrTx/>
              <a:buSzTx/>
              <a:buFont typeface="Arial" panose="020B0604020202020204" pitchFamily="34" charset="0"/>
              <a:buChar char="•"/>
            </a:pPr>
            <a:r>
              <a:rPr lang="zh-CN" altLang="en-US" sz="2600" b="1" dirty="0">
                <a:solidFill>
                  <a:srgbClr val="0070C0"/>
                </a:solidFill>
                <a:latin typeface="+mn-ea"/>
                <a:ea typeface="+mn-ea"/>
                <a:cs typeface="+mn-ea"/>
              </a:rPr>
              <a:t>绝大多数为金属离子</a:t>
            </a:r>
            <a:r>
              <a:rPr lang="zh-CN" altLang="en-US" sz="2600" b="1" dirty="0">
                <a:solidFill>
                  <a:srgbClr val="0070C0"/>
                </a:solidFill>
                <a:latin typeface="+mn-ea"/>
                <a:cs typeface="+mn-ea"/>
              </a:rPr>
              <a:t>，例如</a:t>
            </a:r>
            <a:r>
              <a:rPr lang="zh-CN" altLang="en-US" sz="2600" b="1" dirty="0">
                <a:solidFill>
                  <a:srgbClr val="0070C0"/>
                </a:solidFill>
                <a:latin typeface="+mn-ea"/>
                <a:ea typeface="+mn-ea"/>
                <a:cs typeface="+mn-ea"/>
              </a:rPr>
              <a:t>  </a:t>
            </a:r>
            <a:r>
              <a:rPr lang="en-US" altLang="zh-CN" sz="2600" b="1" dirty="0">
                <a:solidFill>
                  <a:srgbClr val="0070C0"/>
                </a:solidFill>
                <a:latin typeface="Times New Roman" panose="02020603050405020304" pitchFamily="18" charset="0"/>
                <a:ea typeface="+mn-ea"/>
                <a:cs typeface="+mn-ea"/>
              </a:rPr>
              <a:t>Fe</a:t>
            </a:r>
            <a:r>
              <a:rPr lang="en-US" altLang="zh-CN" sz="2600" b="1" baseline="30000" dirty="0">
                <a:solidFill>
                  <a:srgbClr val="0070C0"/>
                </a:solidFill>
                <a:latin typeface="Times New Roman" panose="02020603050405020304" pitchFamily="18" charset="0"/>
                <a:ea typeface="+mn-ea"/>
                <a:cs typeface="+mn-ea"/>
              </a:rPr>
              <a:t>3+</a:t>
            </a:r>
            <a:r>
              <a:rPr lang="zh-CN" altLang="en-US" sz="2600" b="1" dirty="0">
                <a:solidFill>
                  <a:srgbClr val="0070C0"/>
                </a:solidFill>
                <a:latin typeface="Times New Roman" panose="02020603050405020304" pitchFamily="18" charset="0"/>
                <a:ea typeface="+mn-ea"/>
                <a:cs typeface="+mn-ea"/>
              </a:rPr>
              <a:t>、</a:t>
            </a:r>
            <a:r>
              <a:rPr lang="en-US" altLang="zh-CN" sz="2600" b="1" dirty="0">
                <a:solidFill>
                  <a:srgbClr val="0070C0"/>
                </a:solidFill>
                <a:latin typeface="Times New Roman" panose="02020603050405020304" pitchFamily="18" charset="0"/>
                <a:ea typeface="+mn-ea"/>
                <a:cs typeface="+mn-ea"/>
              </a:rPr>
              <a:t>Cu</a:t>
            </a:r>
            <a:r>
              <a:rPr lang="en-US" altLang="zh-CN" sz="2600" b="1" baseline="30000" dirty="0">
                <a:solidFill>
                  <a:srgbClr val="0070C0"/>
                </a:solidFill>
                <a:latin typeface="Times New Roman" panose="02020603050405020304" pitchFamily="18" charset="0"/>
                <a:ea typeface="+mn-ea"/>
                <a:cs typeface="+mn-ea"/>
              </a:rPr>
              <a:t>2+</a:t>
            </a:r>
            <a:r>
              <a:rPr lang="zh-CN" altLang="en-US" sz="2600" b="1" dirty="0">
                <a:solidFill>
                  <a:srgbClr val="0070C0"/>
                </a:solidFill>
                <a:latin typeface="Times New Roman" panose="02020603050405020304" pitchFamily="18" charset="0"/>
                <a:ea typeface="+mn-ea"/>
                <a:cs typeface="+mn-ea"/>
              </a:rPr>
              <a:t>、</a:t>
            </a:r>
            <a:r>
              <a:rPr lang="en-US" altLang="zh-CN" sz="2600" b="1" dirty="0">
                <a:solidFill>
                  <a:srgbClr val="0070C0"/>
                </a:solidFill>
                <a:latin typeface="Times New Roman" panose="02020603050405020304" pitchFamily="18" charset="0"/>
                <a:ea typeface="+mn-ea"/>
                <a:cs typeface="+mn-ea"/>
              </a:rPr>
              <a:t>Co</a:t>
            </a:r>
            <a:r>
              <a:rPr lang="en-US" altLang="zh-CN" sz="2600" b="1" baseline="30000" dirty="0">
                <a:solidFill>
                  <a:srgbClr val="0070C0"/>
                </a:solidFill>
                <a:latin typeface="Times New Roman" panose="02020603050405020304" pitchFamily="18" charset="0"/>
                <a:ea typeface="+mn-ea"/>
                <a:cs typeface="+mn-ea"/>
              </a:rPr>
              <a:t>2+</a:t>
            </a:r>
            <a:r>
              <a:rPr lang="zh-CN" altLang="en-US" sz="2600" b="1" dirty="0">
                <a:solidFill>
                  <a:srgbClr val="0070C0"/>
                </a:solidFill>
                <a:latin typeface="Times New Roman" panose="02020603050405020304" pitchFamily="18" charset="0"/>
                <a:ea typeface="+mn-ea"/>
                <a:cs typeface="+mn-ea"/>
              </a:rPr>
              <a:t>、</a:t>
            </a:r>
            <a:r>
              <a:rPr lang="en-US" altLang="zh-CN" sz="2600" b="1" dirty="0">
                <a:solidFill>
                  <a:srgbClr val="0070C0"/>
                </a:solidFill>
                <a:latin typeface="Times New Roman" panose="02020603050405020304" pitchFamily="18" charset="0"/>
                <a:ea typeface="+mn-ea"/>
                <a:cs typeface="+mn-ea"/>
              </a:rPr>
              <a:t>Ni</a:t>
            </a:r>
            <a:r>
              <a:rPr lang="en-US" altLang="zh-CN" sz="2600" b="1" baseline="30000" dirty="0">
                <a:solidFill>
                  <a:srgbClr val="0070C0"/>
                </a:solidFill>
                <a:latin typeface="Times New Roman" panose="02020603050405020304" pitchFamily="18" charset="0"/>
                <a:ea typeface="+mn-ea"/>
                <a:cs typeface="+mn-ea"/>
              </a:rPr>
              <a:t>2+</a:t>
            </a:r>
            <a:r>
              <a:rPr lang="zh-CN" altLang="en-US" sz="2600" b="1" dirty="0">
                <a:solidFill>
                  <a:srgbClr val="0070C0"/>
                </a:solidFill>
                <a:latin typeface="Times New Roman" panose="02020603050405020304" pitchFamily="18" charset="0"/>
                <a:ea typeface="+mn-ea"/>
                <a:cs typeface="+mn-ea"/>
              </a:rPr>
              <a:t>、</a:t>
            </a:r>
            <a:r>
              <a:rPr lang="en-US" altLang="zh-CN" sz="2600" b="1" dirty="0">
                <a:solidFill>
                  <a:srgbClr val="0070C0"/>
                </a:solidFill>
                <a:latin typeface="Times New Roman" panose="02020603050405020304" pitchFamily="18" charset="0"/>
                <a:ea typeface="+mn-ea"/>
                <a:cs typeface="+mn-ea"/>
              </a:rPr>
              <a:t>Ag</a:t>
            </a:r>
            <a:r>
              <a:rPr lang="en-US" altLang="zh-CN" sz="2600" b="1" baseline="30000" dirty="0">
                <a:solidFill>
                  <a:srgbClr val="0070C0"/>
                </a:solidFill>
                <a:latin typeface="Times New Roman" panose="02020603050405020304" pitchFamily="18" charset="0"/>
                <a:ea typeface="+mn-ea"/>
                <a:cs typeface="+mn-ea"/>
              </a:rPr>
              <a:t>+</a:t>
            </a:r>
            <a:r>
              <a:rPr lang="en-US" altLang="zh-CN" sz="2600" b="1" dirty="0">
                <a:solidFill>
                  <a:srgbClr val="0070C0"/>
                </a:solidFill>
                <a:latin typeface="+mn-ea"/>
                <a:ea typeface="+mn-ea"/>
                <a:cs typeface="+mn-ea"/>
              </a:rPr>
              <a:t> </a:t>
            </a:r>
          </a:p>
        </p:txBody>
      </p:sp>
      <p:sp>
        <p:nvSpPr>
          <p:cNvPr id="11" name="Text Box 10">
            <a:extLst>
              <a:ext uri="{FF2B5EF4-FFF2-40B4-BE49-F238E27FC236}">
                <a16:creationId xmlns:a16="http://schemas.microsoft.com/office/drawing/2014/main" id="{8588190F-F25A-4FFD-B4D0-D5FEF46E41F9}"/>
              </a:ext>
            </a:extLst>
          </p:cNvPr>
          <p:cNvSpPr txBox="1">
            <a:spLocks noChangeArrowheads="1"/>
          </p:cNvSpPr>
          <p:nvPr/>
        </p:nvSpPr>
        <p:spPr bwMode="auto">
          <a:xfrm>
            <a:off x="1058438" y="2209719"/>
            <a:ext cx="915008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457200" indent="-457200">
              <a:buClrTx/>
              <a:buSzTx/>
              <a:buFont typeface="Arial" panose="020B0604020202020204" pitchFamily="34" charset="0"/>
              <a:buChar char="•"/>
            </a:pPr>
            <a:r>
              <a:rPr lang="zh-CN" altLang="en-US" sz="2600" b="1" dirty="0">
                <a:solidFill>
                  <a:srgbClr val="0070C0"/>
                </a:solidFill>
                <a:latin typeface="+mn-ea"/>
                <a:ea typeface="+mn-ea"/>
                <a:cs typeface="+mn-ea"/>
              </a:rPr>
              <a:t>高价态非金属离子，</a:t>
            </a:r>
            <a:r>
              <a:rPr lang="zh-CN" altLang="en-US" sz="2600" b="1" dirty="0">
                <a:solidFill>
                  <a:srgbClr val="0070C0"/>
                </a:solidFill>
                <a:latin typeface="+mn-ea"/>
                <a:cs typeface="+mn-ea"/>
              </a:rPr>
              <a:t>例如</a:t>
            </a:r>
            <a:r>
              <a:rPr lang="en-US" altLang="zh-CN" sz="2600" b="1" dirty="0">
                <a:solidFill>
                  <a:srgbClr val="0070C0"/>
                </a:solidFill>
                <a:latin typeface="Times New Roman" panose="02020603050405020304" pitchFamily="18" charset="0"/>
                <a:ea typeface="+mn-ea"/>
                <a:cs typeface="+mn-ea"/>
              </a:rPr>
              <a:t>B</a:t>
            </a:r>
            <a:r>
              <a:rPr lang="en-US" altLang="zh-CN" sz="2600" b="1" baseline="30000" dirty="0">
                <a:solidFill>
                  <a:srgbClr val="0070C0"/>
                </a:solidFill>
                <a:latin typeface="Times New Roman" panose="02020603050405020304" pitchFamily="18" charset="0"/>
                <a:ea typeface="+mn-ea"/>
                <a:cs typeface="+mn-ea"/>
              </a:rPr>
              <a:t>3+</a:t>
            </a:r>
            <a:r>
              <a:rPr lang="zh-CN" altLang="en-US" sz="2600" b="1" dirty="0">
                <a:solidFill>
                  <a:srgbClr val="0070C0"/>
                </a:solidFill>
                <a:latin typeface="Times New Roman" panose="02020603050405020304" pitchFamily="18" charset="0"/>
                <a:ea typeface="+mn-ea"/>
                <a:cs typeface="+mn-ea"/>
              </a:rPr>
              <a:t>、</a:t>
            </a:r>
            <a:r>
              <a:rPr lang="en-US" altLang="zh-CN" sz="2600" b="1" dirty="0">
                <a:solidFill>
                  <a:srgbClr val="0070C0"/>
                </a:solidFill>
                <a:latin typeface="Times New Roman" panose="02020603050405020304" pitchFamily="18" charset="0"/>
                <a:ea typeface="+mn-ea"/>
                <a:cs typeface="+mn-ea"/>
              </a:rPr>
              <a:t>Si(IV)</a:t>
            </a:r>
            <a:r>
              <a:rPr lang="zh-CN" altLang="en-US" sz="2600" b="1" dirty="0">
                <a:solidFill>
                  <a:srgbClr val="0070C0"/>
                </a:solidFill>
                <a:latin typeface="Times New Roman" panose="02020603050405020304" pitchFamily="18" charset="0"/>
                <a:ea typeface="+mn-ea"/>
                <a:cs typeface="+mn-ea"/>
              </a:rPr>
              <a:t>；</a:t>
            </a:r>
            <a:r>
              <a:rPr lang="en-US" altLang="zh-CN" sz="2600" b="1" baseline="30000" dirty="0">
                <a:solidFill>
                  <a:srgbClr val="0070C0"/>
                </a:solidFill>
                <a:latin typeface="Times New Roman" panose="02020603050405020304" pitchFamily="18" charset="0"/>
                <a:ea typeface="+mn-ea"/>
                <a:cs typeface="+mn-ea"/>
              </a:rPr>
              <a:t>    </a:t>
            </a:r>
            <a:r>
              <a:rPr lang="en-US" altLang="zh-CN" sz="2600" b="1" dirty="0">
                <a:solidFill>
                  <a:srgbClr val="0070C0"/>
                </a:solidFill>
                <a:latin typeface="Times New Roman" panose="02020603050405020304" pitchFamily="18" charset="0"/>
                <a:ea typeface="+mn-ea"/>
                <a:cs typeface="+mn-ea"/>
              </a:rPr>
              <a:t>[BF</a:t>
            </a:r>
            <a:r>
              <a:rPr lang="en-US" altLang="zh-CN" sz="2600" b="1" baseline="-25000" dirty="0">
                <a:solidFill>
                  <a:srgbClr val="0070C0"/>
                </a:solidFill>
                <a:latin typeface="Times New Roman" panose="02020603050405020304" pitchFamily="18" charset="0"/>
                <a:ea typeface="+mn-ea"/>
                <a:cs typeface="+mn-ea"/>
              </a:rPr>
              <a:t>4</a:t>
            </a:r>
            <a:r>
              <a:rPr lang="en-US" altLang="zh-CN" sz="2600" b="1" dirty="0">
                <a:solidFill>
                  <a:srgbClr val="0070C0"/>
                </a:solidFill>
                <a:latin typeface="Times New Roman" panose="02020603050405020304" pitchFamily="18" charset="0"/>
                <a:ea typeface="+mn-ea"/>
                <a:cs typeface="+mn-ea"/>
              </a:rPr>
              <a:t>]</a:t>
            </a:r>
            <a:r>
              <a:rPr lang="en-US" altLang="zh-CN" sz="2600" b="1" baseline="30000" dirty="0">
                <a:solidFill>
                  <a:srgbClr val="0070C0"/>
                </a:solidFill>
                <a:latin typeface="+mn-ea"/>
                <a:ea typeface="+mn-ea"/>
                <a:cs typeface="+mn-ea"/>
              </a:rPr>
              <a:t>-</a:t>
            </a:r>
            <a:r>
              <a:rPr lang="zh-CN" altLang="en-US" sz="2600" b="1" dirty="0">
                <a:solidFill>
                  <a:srgbClr val="0070C0"/>
                </a:solidFill>
                <a:latin typeface="+mn-ea"/>
                <a:ea typeface="+mn-ea"/>
                <a:cs typeface="+mn-ea"/>
              </a:rPr>
              <a:t>、</a:t>
            </a:r>
            <a:r>
              <a:rPr lang="en-US" altLang="zh-CN" sz="2600" b="1" dirty="0">
                <a:solidFill>
                  <a:srgbClr val="0070C0"/>
                </a:solidFill>
                <a:latin typeface="Times New Roman" panose="02020603050405020304" pitchFamily="18" charset="0"/>
                <a:ea typeface="+mn-ea"/>
                <a:cs typeface="+mn-ea"/>
              </a:rPr>
              <a:t>[SiF</a:t>
            </a:r>
            <a:r>
              <a:rPr lang="en-US" altLang="zh-CN" sz="2600" b="1" baseline="-25000" dirty="0">
                <a:solidFill>
                  <a:srgbClr val="0070C0"/>
                </a:solidFill>
                <a:latin typeface="Times New Roman" panose="02020603050405020304" pitchFamily="18" charset="0"/>
                <a:ea typeface="+mn-ea"/>
                <a:cs typeface="+mn-ea"/>
              </a:rPr>
              <a:t>6</a:t>
            </a:r>
            <a:r>
              <a:rPr lang="en-US" altLang="zh-CN" sz="2600" b="1" dirty="0">
                <a:solidFill>
                  <a:srgbClr val="0070C0"/>
                </a:solidFill>
                <a:latin typeface="Times New Roman" panose="02020603050405020304" pitchFamily="18" charset="0"/>
                <a:ea typeface="+mn-ea"/>
                <a:cs typeface="+mn-ea"/>
              </a:rPr>
              <a:t>]</a:t>
            </a:r>
            <a:r>
              <a:rPr lang="en-US" altLang="zh-CN" sz="2600" b="1" baseline="30000" dirty="0">
                <a:solidFill>
                  <a:srgbClr val="0070C0"/>
                </a:solidFill>
                <a:latin typeface="Times New Roman" panose="02020603050405020304" pitchFamily="18" charset="0"/>
                <a:ea typeface="+mn-ea"/>
                <a:cs typeface="+mn-ea"/>
              </a:rPr>
              <a:t>2</a:t>
            </a:r>
            <a:r>
              <a:rPr lang="en-US" altLang="zh-CN" sz="2600" b="1" baseline="30000" dirty="0">
                <a:solidFill>
                  <a:srgbClr val="0070C0"/>
                </a:solidFill>
                <a:latin typeface="+mn-ea"/>
                <a:ea typeface="+mn-ea"/>
                <a:cs typeface="+mn-ea"/>
              </a:rPr>
              <a:t>-</a:t>
            </a:r>
          </a:p>
        </p:txBody>
      </p:sp>
      <p:sp>
        <p:nvSpPr>
          <p:cNvPr id="14" name="Text Box 13">
            <a:extLst>
              <a:ext uri="{FF2B5EF4-FFF2-40B4-BE49-F238E27FC236}">
                <a16:creationId xmlns:a16="http://schemas.microsoft.com/office/drawing/2014/main" id="{5A071FAD-8081-467D-BA83-41E3E71B2214}"/>
              </a:ext>
            </a:extLst>
          </p:cNvPr>
          <p:cNvSpPr txBox="1">
            <a:spLocks noChangeArrowheads="1"/>
          </p:cNvSpPr>
          <p:nvPr/>
        </p:nvSpPr>
        <p:spPr bwMode="auto">
          <a:xfrm>
            <a:off x="1058438" y="2997200"/>
            <a:ext cx="79900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457200" indent="-457200">
              <a:spcBef>
                <a:spcPct val="50000"/>
              </a:spcBef>
              <a:buClrTx/>
              <a:buSzTx/>
              <a:buFont typeface="Arial" panose="020B0604020202020204" pitchFamily="34" charset="0"/>
              <a:buChar char="•"/>
            </a:pPr>
            <a:r>
              <a:rPr lang="zh-CN" altLang="en-US" sz="2600" b="1" dirty="0">
                <a:solidFill>
                  <a:srgbClr val="0070C0"/>
                </a:solidFill>
                <a:latin typeface="+mn-ea"/>
                <a:ea typeface="+mn-ea"/>
                <a:cs typeface="+mn-ea"/>
              </a:rPr>
              <a:t>金属原子，</a:t>
            </a:r>
            <a:r>
              <a:rPr lang="zh-CN" altLang="en-US" sz="2600" b="1" dirty="0">
                <a:solidFill>
                  <a:srgbClr val="0070C0"/>
                </a:solidFill>
                <a:latin typeface="+mn-ea"/>
                <a:cs typeface="+mn-ea"/>
              </a:rPr>
              <a:t>例如</a:t>
            </a:r>
            <a:r>
              <a:rPr lang="en-US" altLang="zh-CN" sz="2600" b="1" dirty="0">
                <a:solidFill>
                  <a:srgbClr val="0070C0"/>
                </a:solidFill>
                <a:latin typeface="Times New Roman" panose="02020603050405020304" pitchFamily="18" charset="0"/>
                <a:ea typeface="+mn-ea"/>
                <a:cs typeface="+mn-ea"/>
              </a:rPr>
              <a:t>Ni</a:t>
            </a:r>
            <a:r>
              <a:rPr lang="zh-CN" altLang="en-US" sz="2600" b="1" dirty="0">
                <a:solidFill>
                  <a:srgbClr val="0070C0"/>
                </a:solidFill>
                <a:latin typeface="Times New Roman" panose="02020603050405020304" pitchFamily="18" charset="0"/>
                <a:ea typeface="+mn-ea"/>
                <a:cs typeface="+mn-ea"/>
              </a:rPr>
              <a:t>、</a:t>
            </a:r>
            <a:r>
              <a:rPr lang="en-US" altLang="zh-CN" sz="2600" b="1" dirty="0">
                <a:solidFill>
                  <a:srgbClr val="0070C0"/>
                </a:solidFill>
                <a:latin typeface="Times New Roman" panose="02020603050405020304" pitchFamily="18" charset="0"/>
                <a:ea typeface="+mn-ea"/>
                <a:cs typeface="+mn-ea"/>
              </a:rPr>
              <a:t>Fe</a:t>
            </a:r>
            <a:r>
              <a:rPr lang="zh-CN" altLang="en-US" sz="2600" b="1" dirty="0">
                <a:solidFill>
                  <a:srgbClr val="0070C0"/>
                </a:solidFill>
                <a:latin typeface="Times New Roman" panose="02020603050405020304" pitchFamily="18" charset="0"/>
                <a:ea typeface="+mn-ea"/>
                <a:cs typeface="+mn-ea"/>
              </a:rPr>
              <a:t>；</a:t>
            </a:r>
            <a:r>
              <a:rPr lang="en-US" altLang="zh-CN" sz="2600" b="1" dirty="0">
                <a:solidFill>
                  <a:srgbClr val="0070C0"/>
                </a:solidFill>
                <a:latin typeface="Times New Roman" panose="02020603050405020304" pitchFamily="18" charset="0"/>
                <a:ea typeface="+mn-ea"/>
                <a:cs typeface="+mn-ea"/>
              </a:rPr>
              <a:t>   Ni(CO)</a:t>
            </a:r>
            <a:r>
              <a:rPr lang="en-US" altLang="zh-CN" sz="2600" b="1" baseline="-25000" dirty="0">
                <a:solidFill>
                  <a:srgbClr val="0070C0"/>
                </a:solidFill>
                <a:latin typeface="Times New Roman" panose="02020603050405020304" pitchFamily="18" charset="0"/>
                <a:ea typeface="+mn-ea"/>
                <a:cs typeface="+mn-ea"/>
              </a:rPr>
              <a:t>4</a:t>
            </a:r>
            <a:r>
              <a:rPr lang="en-US" altLang="zh-CN" sz="2600" b="1" dirty="0">
                <a:solidFill>
                  <a:srgbClr val="0070C0"/>
                </a:solidFill>
                <a:latin typeface="Times New Roman" panose="02020603050405020304" pitchFamily="18" charset="0"/>
                <a:ea typeface="+mn-ea"/>
                <a:cs typeface="+mn-ea"/>
              </a:rPr>
              <a:t>    Fe(CO)</a:t>
            </a:r>
            <a:r>
              <a:rPr lang="en-US" altLang="zh-CN" sz="2600" b="1" baseline="-25000" dirty="0">
                <a:solidFill>
                  <a:srgbClr val="0070C0"/>
                </a:solidFill>
                <a:latin typeface="Times New Roman" panose="02020603050405020304" pitchFamily="18" charset="0"/>
                <a:ea typeface="+mn-ea"/>
                <a:cs typeface="+mn-ea"/>
              </a:rPr>
              <a:t>5</a:t>
            </a:r>
          </a:p>
        </p:txBody>
      </p:sp>
      <p:sp>
        <p:nvSpPr>
          <p:cNvPr id="9" name="Text Box 10">
            <a:extLst>
              <a:ext uri="{FF2B5EF4-FFF2-40B4-BE49-F238E27FC236}">
                <a16:creationId xmlns:a16="http://schemas.microsoft.com/office/drawing/2014/main" id="{8588190F-F25A-4FFD-B4D0-D5FEF46E41F9}"/>
              </a:ext>
            </a:extLst>
          </p:cNvPr>
          <p:cNvSpPr txBox="1">
            <a:spLocks noChangeArrowheads="1"/>
          </p:cNvSpPr>
          <p:nvPr/>
        </p:nvSpPr>
        <p:spPr bwMode="auto">
          <a:xfrm>
            <a:off x="1058437" y="3958907"/>
            <a:ext cx="915008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457200" indent="-457200">
              <a:buClrTx/>
              <a:buSzTx/>
              <a:buFont typeface="Arial" panose="020B0604020202020204" pitchFamily="34" charset="0"/>
              <a:buChar char="•"/>
            </a:pPr>
            <a:r>
              <a:rPr lang="zh-CN" altLang="en-US" sz="2600" b="1" dirty="0">
                <a:solidFill>
                  <a:srgbClr val="0070C0"/>
                </a:solidFill>
                <a:latin typeface="+mn-ea"/>
                <a:ea typeface="+mn-ea"/>
                <a:cs typeface="+mn-ea"/>
              </a:rPr>
              <a:t>极少数为金属负离子，</a:t>
            </a:r>
            <a:r>
              <a:rPr lang="zh-CN" altLang="en-US" sz="2600" b="1" dirty="0">
                <a:solidFill>
                  <a:srgbClr val="0070C0"/>
                </a:solidFill>
                <a:latin typeface="+mn-ea"/>
                <a:cs typeface="+mn-ea"/>
              </a:rPr>
              <a:t>例如 </a:t>
            </a:r>
            <a:r>
              <a:rPr lang="en-US" altLang="zh-CN" sz="2600" b="1" dirty="0">
                <a:solidFill>
                  <a:srgbClr val="0070C0"/>
                </a:solidFill>
                <a:latin typeface="Times New Roman" panose="02020603050405020304" pitchFamily="18" charset="0"/>
                <a:ea typeface="+mn-ea"/>
                <a:cs typeface="+mn-ea"/>
              </a:rPr>
              <a:t>Co</a:t>
            </a:r>
            <a:r>
              <a:rPr lang="en-US" altLang="zh-CN" sz="2600" b="1" baseline="30000" dirty="0">
                <a:solidFill>
                  <a:srgbClr val="0070C0"/>
                </a:solidFill>
                <a:latin typeface="Times New Roman" panose="02020603050405020304" pitchFamily="18" charset="0"/>
                <a:ea typeface="+mn-ea"/>
                <a:cs typeface="+mn-ea"/>
              </a:rPr>
              <a:t>-</a:t>
            </a:r>
            <a:r>
              <a:rPr lang="zh-CN" altLang="en-US" sz="2600" b="1" dirty="0">
                <a:solidFill>
                  <a:srgbClr val="0070C0"/>
                </a:solidFill>
                <a:latin typeface="Times New Roman" panose="02020603050405020304" pitchFamily="18" charset="0"/>
                <a:ea typeface="+mn-ea"/>
                <a:cs typeface="+mn-ea"/>
              </a:rPr>
              <a:t>；</a:t>
            </a:r>
            <a:r>
              <a:rPr lang="en-US" altLang="zh-CN" sz="2600" b="1" baseline="30000" dirty="0">
                <a:solidFill>
                  <a:srgbClr val="0070C0"/>
                </a:solidFill>
                <a:latin typeface="Times New Roman" panose="02020603050405020304" pitchFamily="18" charset="0"/>
                <a:ea typeface="+mn-ea"/>
                <a:cs typeface="+mn-ea"/>
              </a:rPr>
              <a:t>    </a:t>
            </a:r>
            <a:r>
              <a:rPr lang="en-US" altLang="zh-CN" sz="2600" b="1" dirty="0">
                <a:solidFill>
                  <a:srgbClr val="0070C0"/>
                </a:solidFill>
                <a:latin typeface="Times New Roman" panose="02020603050405020304" pitchFamily="18" charset="0"/>
                <a:ea typeface="+mn-ea"/>
                <a:cs typeface="+mn-ea"/>
              </a:rPr>
              <a:t>[Co(CO)</a:t>
            </a:r>
            <a:r>
              <a:rPr lang="en-US" altLang="zh-CN" sz="2600" b="1" baseline="-25000" dirty="0">
                <a:solidFill>
                  <a:srgbClr val="0070C0"/>
                </a:solidFill>
                <a:latin typeface="Times New Roman" panose="02020603050405020304" pitchFamily="18" charset="0"/>
                <a:ea typeface="+mn-ea"/>
                <a:cs typeface="+mn-ea"/>
              </a:rPr>
              <a:t>4</a:t>
            </a:r>
            <a:r>
              <a:rPr lang="en-US" altLang="zh-CN" sz="2600" b="1" dirty="0">
                <a:solidFill>
                  <a:srgbClr val="0070C0"/>
                </a:solidFill>
                <a:latin typeface="Times New Roman" panose="02020603050405020304" pitchFamily="18" charset="0"/>
                <a:ea typeface="+mn-ea"/>
                <a:cs typeface="+mn-ea"/>
              </a:rPr>
              <a:t>]</a:t>
            </a:r>
            <a:r>
              <a:rPr lang="en-US" altLang="zh-CN" sz="2600" b="1" baseline="30000" dirty="0">
                <a:solidFill>
                  <a:srgbClr val="0070C0"/>
                </a:solidFill>
                <a:latin typeface="+mn-ea"/>
                <a:ea typeface="+mn-ea"/>
                <a:cs typeface="+mn-ea"/>
              </a:rPr>
              <a:t>-</a:t>
            </a:r>
          </a:p>
        </p:txBody>
      </p:sp>
      <p:sp>
        <p:nvSpPr>
          <p:cNvPr id="2" name="灯片编号占位符 1">
            <a:extLst>
              <a:ext uri="{FF2B5EF4-FFF2-40B4-BE49-F238E27FC236}">
                <a16:creationId xmlns:a16="http://schemas.microsoft.com/office/drawing/2014/main" id="{B880FF37-CEE5-4981-8226-2723AA1BEEA3}"/>
              </a:ext>
            </a:extLst>
          </p:cNvPr>
          <p:cNvSpPr>
            <a:spLocks noGrp="1"/>
          </p:cNvSpPr>
          <p:nvPr>
            <p:ph type="sldNum" sz="quarter" idx="12"/>
          </p:nvPr>
        </p:nvSpPr>
        <p:spPr/>
        <p:txBody>
          <a:bodyPr/>
          <a:lstStyle/>
          <a:p>
            <a:fld id="{25F43C6C-6CC1-4831-8DEA-3206EFFA1157}" type="slidenum">
              <a:rPr lang="zh-CN" altLang="en-US" smtClean="0"/>
              <a:t>8</a:t>
            </a:fld>
            <a:endParaRPr lang="zh-CN" altLang="en-US"/>
          </a:p>
        </p:txBody>
      </p:sp>
    </p:spTree>
    <p:extLst>
      <p:ext uri="{BB962C8B-B14F-4D97-AF65-F5344CB8AC3E}">
        <p14:creationId xmlns:p14="http://schemas.microsoft.com/office/powerpoint/2010/main" val="14833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ECB83A-1C51-4DC8-8F6A-27CD85757EA8}"/>
              </a:ext>
            </a:extLst>
          </p:cNvPr>
          <p:cNvSpPr>
            <a:spLocks noChangeArrowheads="1"/>
          </p:cNvSpPr>
          <p:nvPr/>
        </p:nvSpPr>
        <p:spPr bwMode="auto">
          <a:xfrm>
            <a:off x="437515" y="399415"/>
            <a:ext cx="10283461" cy="122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zh-CN" altLang="en-US" sz="2800" b="1" dirty="0">
                <a:latin typeface="Times New Roman" panose="02020603050405020304" pitchFamily="18" charset="0"/>
                <a:ea typeface="+mn-ea"/>
                <a:cs typeface="+mn-ea"/>
              </a:rPr>
              <a:t>硬碱：</a:t>
            </a:r>
            <a:r>
              <a:rPr lang="en-US" altLang="zh-CN" sz="2800" b="1" dirty="0">
                <a:latin typeface="Times New Roman" panose="02020603050405020304" pitchFamily="18" charset="0"/>
                <a:ea typeface="+mn-ea"/>
                <a:cs typeface="+mn-ea"/>
              </a:rPr>
              <a:t>L</a:t>
            </a:r>
            <a:r>
              <a:rPr lang="zh-CN" altLang="en-US" sz="2800" b="1" dirty="0">
                <a:latin typeface="Times New Roman" panose="02020603050405020304" pitchFamily="18" charset="0"/>
                <a:ea typeface="+mn-ea"/>
                <a:cs typeface="+mn-ea"/>
              </a:rPr>
              <a:t>的配位原子的电负性大，</a:t>
            </a:r>
            <a:r>
              <a:rPr lang="en-US" altLang="zh-CN" sz="2800" b="1" i="1" dirty="0">
                <a:latin typeface="Times New Roman" panose="02020603050405020304" pitchFamily="18" charset="0"/>
                <a:ea typeface="+mn-ea"/>
                <a:cs typeface="+mn-ea"/>
              </a:rPr>
              <a:t>r</a:t>
            </a:r>
            <a:r>
              <a:rPr lang="zh-CN" altLang="en-US" sz="2800" b="1" dirty="0">
                <a:latin typeface="Times New Roman" panose="02020603050405020304" pitchFamily="18" charset="0"/>
                <a:ea typeface="+mn-ea"/>
                <a:cs typeface="+mn-ea"/>
              </a:rPr>
              <a:t>小，不易给出电子，不易变形。</a:t>
            </a:r>
          </a:p>
          <a:p>
            <a:pPr>
              <a:lnSpc>
                <a:spcPct val="150000"/>
              </a:lnSpc>
              <a:spcBef>
                <a:spcPct val="0"/>
              </a:spcBef>
              <a:buClrTx/>
              <a:buSzTx/>
              <a:buFontTx/>
              <a:buNone/>
            </a:pPr>
            <a:r>
              <a:rPr lang="en-US" altLang="zh-CN" sz="2400" b="1" dirty="0">
                <a:latin typeface="Times New Roman" panose="02020603050405020304" pitchFamily="18" charset="0"/>
                <a:ea typeface="+mn-ea"/>
                <a:cs typeface="+mn-ea"/>
              </a:rPr>
              <a:t>              F</a:t>
            </a:r>
            <a:r>
              <a:rPr lang="en-US" altLang="zh-CN" sz="2400" b="1" baseline="30000" dirty="0">
                <a:latin typeface="Times New Roman" panose="02020603050405020304" pitchFamily="18" charset="0"/>
                <a:ea typeface="+mn-ea"/>
                <a:cs typeface="+mn-ea"/>
              </a:rPr>
              <a:t>-</a:t>
            </a:r>
            <a:r>
              <a:rPr lang="en-US" altLang="zh-CN" sz="2400" b="1" dirty="0">
                <a:latin typeface="Times New Roman" panose="02020603050405020304" pitchFamily="18" charset="0"/>
                <a:ea typeface="+mn-ea"/>
                <a:cs typeface="+mn-ea"/>
              </a:rPr>
              <a:t>, Cl</a:t>
            </a:r>
            <a:r>
              <a:rPr lang="en-US" altLang="zh-CN" sz="2400" b="1" baseline="30000" dirty="0">
                <a:latin typeface="Times New Roman" panose="02020603050405020304" pitchFamily="18" charset="0"/>
                <a:ea typeface="+mn-ea"/>
                <a:cs typeface="+mn-ea"/>
              </a:rPr>
              <a:t>-</a:t>
            </a:r>
            <a:r>
              <a:rPr lang="zh-CN" altLang="en-US" sz="2400" b="1" dirty="0">
                <a:latin typeface="Times New Roman" panose="02020603050405020304" pitchFamily="18" charset="0"/>
                <a:ea typeface="+mn-ea"/>
                <a:cs typeface="+mn-ea"/>
              </a:rPr>
              <a:t>，</a:t>
            </a:r>
            <a:r>
              <a:rPr lang="en-US" altLang="zh-CN" sz="2400" b="1" dirty="0">
                <a:latin typeface="Times New Roman" panose="02020603050405020304" pitchFamily="18" charset="0"/>
                <a:ea typeface="+mn-ea"/>
                <a:cs typeface="+mn-ea"/>
              </a:rPr>
              <a:t>H</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O, OH</a:t>
            </a:r>
            <a:r>
              <a:rPr lang="en-US" altLang="zh-CN" sz="2400" b="1" baseline="30000" dirty="0">
                <a:latin typeface="Times New Roman" panose="02020603050405020304" pitchFamily="18" charset="0"/>
                <a:ea typeface="+mn-ea"/>
                <a:cs typeface="+mn-ea"/>
              </a:rPr>
              <a:t>-</a:t>
            </a:r>
            <a:r>
              <a:rPr lang="en-US" altLang="zh-CN" sz="2400" b="1" dirty="0">
                <a:latin typeface="Times New Roman" panose="02020603050405020304" pitchFamily="18" charset="0"/>
                <a:ea typeface="+mn-ea"/>
                <a:cs typeface="+mn-ea"/>
              </a:rPr>
              <a:t>, O</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 , NH</a:t>
            </a:r>
            <a:r>
              <a:rPr lang="en-US" altLang="zh-CN" sz="2400" b="1" baseline="-30000" dirty="0">
                <a:latin typeface="Times New Roman" panose="02020603050405020304" pitchFamily="18" charset="0"/>
                <a:ea typeface="+mn-ea"/>
                <a:cs typeface="+mn-ea"/>
              </a:rPr>
              <a:t>3</a:t>
            </a:r>
            <a:r>
              <a:rPr lang="en-US" altLang="zh-CN" sz="2400" b="1" dirty="0">
                <a:latin typeface="Times New Roman" panose="02020603050405020304" pitchFamily="18" charset="0"/>
                <a:ea typeface="+mn-ea"/>
                <a:cs typeface="+mn-ea"/>
              </a:rPr>
              <a:t>, </a:t>
            </a:r>
            <a:r>
              <a:rPr lang="en-US" altLang="zh-CN" sz="2400" b="1" dirty="0">
                <a:latin typeface="Times New Roman" panose="02020603050405020304" pitchFamily="18" charset="0"/>
                <a:cs typeface="+mn-ea"/>
              </a:rPr>
              <a:t>RNH</a:t>
            </a:r>
            <a:r>
              <a:rPr lang="en-US" altLang="zh-CN" sz="2400" b="1" baseline="-30000" dirty="0">
                <a:latin typeface="Times New Roman" panose="02020603050405020304" pitchFamily="18" charset="0"/>
                <a:cs typeface="+mn-ea"/>
              </a:rPr>
              <a:t>2</a:t>
            </a:r>
            <a:r>
              <a:rPr lang="en-US" altLang="zh-CN" sz="2400" b="1" dirty="0">
                <a:latin typeface="Times New Roman" panose="02020603050405020304" pitchFamily="18" charset="0"/>
                <a:cs typeface="+mn-ea"/>
              </a:rPr>
              <a:t>, </a:t>
            </a:r>
            <a:r>
              <a:rPr lang="en-US" altLang="zh-CN" sz="2400" b="1" dirty="0">
                <a:latin typeface="Times New Roman" panose="02020603050405020304" pitchFamily="18" charset="0"/>
                <a:ea typeface="+mn-ea"/>
                <a:cs typeface="+mn-ea"/>
              </a:rPr>
              <a:t>N</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H</a:t>
            </a:r>
            <a:r>
              <a:rPr lang="en-US" altLang="zh-CN" sz="2400" b="1" baseline="-30000" dirty="0">
                <a:latin typeface="Times New Roman" panose="02020603050405020304" pitchFamily="18" charset="0"/>
                <a:ea typeface="+mn-ea"/>
                <a:cs typeface="+mn-ea"/>
              </a:rPr>
              <a:t>4</a:t>
            </a:r>
            <a:r>
              <a:rPr lang="en-US" altLang="zh-CN" sz="2400" b="1" dirty="0">
                <a:latin typeface="Times New Roman" panose="02020603050405020304" pitchFamily="18" charset="0"/>
                <a:ea typeface="+mn-ea"/>
                <a:cs typeface="+mn-ea"/>
              </a:rPr>
              <a:t> </a:t>
            </a:r>
            <a:r>
              <a:rPr lang="zh-CN" altLang="en-US" sz="2400" b="1" dirty="0">
                <a:ea typeface="+mn-ea"/>
                <a:cs typeface="+mn-ea"/>
              </a:rPr>
              <a:t>；</a:t>
            </a:r>
            <a:r>
              <a:rPr lang="zh-CN" altLang="en-US" sz="2400" b="1" dirty="0">
                <a:latin typeface="Times New Roman" panose="02020603050405020304" pitchFamily="18" charset="0"/>
                <a:ea typeface="+mn-ea"/>
                <a:cs typeface="+mn-ea"/>
              </a:rPr>
              <a:t> 含氧酸根</a:t>
            </a:r>
            <a:r>
              <a:rPr lang="zh-CN" altLang="en-US" sz="2400" dirty="0">
                <a:latin typeface="Times New Roman" panose="02020603050405020304" pitchFamily="18" charset="0"/>
                <a:ea typeface="+mn-ea"/>
                <a:cs typeface="+mn-ea"/>
              </a:rPr>
              <a:t> </a:t>
            </a:r>
          </a:p>
        </p:txBody>
      </p:sp>
      <p:sp>
        <p:nvSpPr>
          <p:cNvPr id="4" name="Rectangle 3">
            <a:extLst>
              <a:ext uri="{FF2B5EF4-FFF2-40B4-BE49-F238E27FC236}">
                <a16:creationId xmlns:a16="http://schemas.microsoft.com/office/drawing/2014/main" id="{01143FDA-06FF-4353-8638-0D41F4679D63}"/>
              </a:ext>
            </a:extLst>
          </p:cNvPr>
          <p:cNvSpPr>
            <a:spLocks noChangeArrowheads="1"/>
          </p:cNvSpPr>
          <p:nvPr/>
        </p:nvSpPr>
        <p:spPr bwMode="auto">
          <a:xfrm>
            <a:off x="437515" y="1865981"/>
            <a:ext cx="10283460" cy="122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zh-CN" altLang="en-US" sz="2800" b="1" dirty="0">
                <a:solidFill>
                  <a:srgbClr val="FF0000"/>
                </a:solidFill>
                <a:latin typeface="Times New Roman" panose="02020603050405020304" pitchFamily="18" charset="0"/>
                <a:ea typeface="+mn-ea"/>
                <a:cs typeface="+mn-ea"/>
              </a:rPr>
              <a:t>软碱：</a:t>
            </a:r>
            <a:r>
              <a:rPr lang="en-US" altLang="zh-CN" sz="2800" b="1" dirty="0">
                <a:solidFill>
                  <a:srgbClr val="FF0000"/>
                </a:solidFill>
                <a:latin typeface="Times New Roman" panose="02020603050405020304" pitchFamily="18" charset="0"/>
                <a:ea typeface="+mn-ea"/>
                <a:cs typeface="+mn-ea"/>
              </a:rPr>
              <a:t>L</a:t>
            </a:r>
            <a:r>
              <a:rPr lang="zh-CN" altLang="en-US" sz="2800" b="1" dirty="0">
                <a:solidFill>
                  <a:srgbClr val="FF0000"/>
                </a:solidFill>
                <a:latin typeface="Times New Roman" panose="02020603050405020304" pitchFamily="18" charset="0"/>
                <a:ea typeface="+mn-ea"/>
                <a:cs typeface="+mn-ea"/>
              </a:rPr>
              <a:t>的配位原子的电负性小，</a:t>
            </a:r>
            <a:r>
              <a:rPr lang="en-US" altLang="zh-CN" sz="2800" b="1" i="1" dirty="0">
                <a:solidFill>
                  <a:srgbClr val="FF0000"/>
                </a:solidFill>
                <a:latin typeface="Times New Roman" panose="02020603050405020304" pitchFamily="18" charset="0"/>
                <a:ea typeface="+mn-ea"/>
                <a:cs typeface="+mn-ea"/>
              </a:rPr>
              <a:t>r</a:t>
            </a:r>
            <a:r>
              <a:rPr lang="zh-CN" altLang="en-US" sz="2800" b="1" dirty="0">
                <a:solidFill>
                  <a:srgbClr val="FF0000"/>
                </a:solidFill>
                <a:latin typeface="Times New Roman" panose="02020603050405020304" pitchFamily="18" charset="0"/>
                <a:ea typeface="+mn-ea"/>
                <a:cs typeface="+mn-ea"/>
              </a:rPr>
              <a:t>大，易给出电子，易变形。</a:t>
            </a:r>
          </a:p>
          <a:p>
            <a:pPr>
              <a:lnSpc>
                <a:spcPct val="150000"/>
              </a:lnSpc>
              <a:spcBef>
                <a:spcPct val="0"/>
              </a:spcBef>
              <a:buClrTx/>
              <a:buSzTx/>
              <a:buFontTx/>
              <a:buNone/>
            </a:pPr>
            <a:r>
              <a:rPr lang="en-US" altLang="zh-CN" sz="2400" b="1" dirty="0">
                <a:solidFill>
                  <a:srgbClr val="FF0000"/>
                </a:solidFill>
                <a:latin typeface="Times New Roman" panose="02020603050405020304" pitchFamily="18" charset="0"/>
                <a:ea typeface="+mn-ea"/>
                <a:cs typeface="+mn-ea"/>
              </a:rPr>
              <a:t>             I</a:t>
            </a:r>
            <a:r>
              <a:rPr lang="en-US" altLang="zh-CN" sz="2400" b="1" baseline="30000" dirty="0">
                <a:solidFill>
                  <a:srgbClr val="FF0000"/>
                </a:solidFill>
                <a:latin typeface="Times New Roman" panose="02020603050405020304" pitchFamily="18" charset="0"/>
                <a:ea typeface="+mn-ea"/>
                <a:cs typeface="+mn-ea"/>
              </a:rPr>
              <a:t>-</a:t>
            </a:r>
            <a:r>
              <a:rPr lang="en-US" altLang="zh-CN" sz="2400" b="1" dirty="0">
                <a:solidFill>
                  <a:srgbClr val="FF0000"/>
                </a:solidFill>
                <a:latin typeface="Times New Roman" panose="02020603050405020304" pitchFamily="18" charset="0"/>
                <a:ea typeface="+mn-ea"/>
                <a:cs typeface="+mn-ea"/>
              </a:rPr>
              <a:t>, SCN</a:t>
            </a:r>
            <a:r>
              <a:rPr lang="en-US" altLang="zh-CN" sz="2400" b="1" baseline="30000" dirty="0">
                <a:solidFill>
                  <a:srgbClr val="FF0000"/>
                </a:solidFill>
                <a:latin typeface="Times New Roman" panose="02020603050405020304" pitchFamily="18" charset="0"/>
                <a:ea typeface="+mn-ea"/>
                <a:cs typeface="+mn-ea"/>
              </a:rPr>
              <a:t>-</a:t>
            </a:r>
            <a:r>
              <a:rPr lang="en-US" altLang="zh-CN" sz="2400" b="1" dirty="0">
                <a:solidFill>
                  <a:srgbClr val="FF0000"/>
                </a:solidFill>
                <a:latin typeface="Times New Roman" panose="02020603050405020304" pitchFamily="18" charset="0"/>
                <a:ea typeface="+mn-ea"/>
                <a:cs typeface="+mn-ea"/>
              </a:rPr>
              <a:t>, S</a:t>
            </a:r>
            <a:r>
              <a:rPr lang="en-US" altLang="zh-CN" sz="2400" b="1" baseline="-30000" dirty="0">
                <a:solidFill>
                  <a:srgbClr val="FF0000"/>
                </a:solidFill>
                <a:latin typeface="Times New Roman" panose="02020603050405020304" pitchFamily="18" charset="0"/>
                <a:ea typeface="+mn-ea"/>
                <a:cs typeface="+mn-ea"/>
              </a:rPr>
              <a:t>2</a:t>
            </a:r>
            <a:r>
              <a:rPr lang="en-US" altLang="zh-CN" sz="2400" b="1" dirty="0">
                <a:solidFill>
                  <a:srgbClr val="FF0000"/>
                </a:solidFill>
                <a:latin typeface="Times New Roman" panose="02020603050405020304" pitchFamily="18" charset="0"/>
                <a:ea typeface="+mn-ea"/>
                <a:cs typeface="+mn-ea"/>
              </a:rPr>
              <a:t>O</a:t>
            </a:r>
            <a:r>
              <a:rPr lang="en-US" altLang="zh-CN" sz="2400" b="1" baseline="-30000" dirty="0">
                <a:solidFill>
                  <a:srgbClr val="FF0000"/>
                </a:solidFill>
                <a:latin typeface="Times New Roman" panose="02020603050405020304" pitchFamily="18" charset="0"/>
                <a:ea typeface="+mn-ea"/>
                <a:cs typeface="+mn-ea"/>
              </a:rPr>
              <a:t>3</a:t>
            </a:r>
            <a:r>
              <a:rPr lang="en-US" altLang="zh-CN" sz="2400" b="1" baseline="30000" dirty="0">
                <a:solidFill>
                  <a:srgbClr val="FF0000"/>
                </a:solidFill>
                <a:latin typeface="Times New Roman" panose="02020603050405020304" pitchFamily="18" charset="0"/>
                <a:ea typeface="+mn-ea"/>
                <a:cs typeface="+mn-ea"/>
              </a:rPr>
              <a:t>2-</a:t>
            </a:r>
            <a:r>
              <a:rPr lang="en-US" altLang="zh-CN" sz="2400" b="1" dirty="0">
                <a:solidFill>
                  <a:srgbClr val="FF0000"/>
                </a:solidFill>
                <a:latin typeface="Times New Roman" panose="02020603050405020304" pitchFamily="18" charset="0"/>
                <a:ea typeface="+mn-ea"/>
                <a:cs typeface="+mn-ea"/>
              </a:rPr>
              <a:t>, S</a:t>
            </a:r>
            <a:r>
              <a:rPr lang="en-US" altLang="zh-CN" sz="2400" b="1" baseline="30000" dirty="0">
                <a:solidFill>
                  <a:srgbClr val="FF0000"/>
                </a:solidFill>
                <a:latin typeface="Times New Roman" panose="02020603050405020304" pitchFamily="18" charset="0"/>
                <a:ea typeface="+mn-ea"/>
                <a:cs typeface="+mn-ea"/>
              </a:rPr>
              <a:t>2-</a:t>
            </a:r>
            <a:r>
              <a:rPr lang="en-US" altLang="zh-CN" sz="2400" b="1" dirty="0">
                <a:solidFill>
                  <a:srgbClr val="FF0000"/>
                </a:solidFill>
                <a:latin typeface="Times New Roman" panose="02020603050405020304" pitchFamily="18" charset="0"/>
                <a:ea typeface="+mn-ea"/>
                <a:cs typeface="+mn-ea"/>
              </a:rPr>
              <a:t>, CN</a:t>
            </a:r>
            <a:r>
              <a:rPr lang="en-US" altLang="zh-CN" sz="2400" b="1" baseline="30000" dirty="0">
                <a:solidFill>
                  <a:srgbClr val="FF0000"/>
                </a:solidFill>
                <a:latin typeface="Times New Roman" panose="02020603050405020304" pitchFamily="18" charset="0"/>
                <a:ea typeface="+mn-ea"/>
                <a:cs typeface="+mn-ea"/>
              </a:rPr>
              <a:t>-</a:t>
            </a:r>
            <a:r>
              <a:rPr lang="en-US" altLang="zh-CN" sz="2400" b="1" dirty="0">
                <a:solidFill>
                  <a:srgbClr val="FF0000"/>
                </a:solidFill>
                <a:latin typeface="Times New Roman" panose="02020603050405020304" pitchFamily="18" charset="0"/>
                <a:ea typeface="+mn-ea"/>
                <a:cs typeface="+mn-ea"/>
              </a:rPr>
              <a:t>, CO, C</a:t>
            </a:r>
            <a:r>
              <a:rPr lang="en-US" altLang="zh-CN" sz="2400" b="1" baseline="-30000" dirty="0">
                <a:solidFill>
                  <a:srgbClr val="FF0000"/>
                </a:solidFill>
                <a:latin typeface="Times New Roman" panose="02020603050405020304" pitchFamily="18" charset="0"/>
                <a:ea typeface="+mn-ea"/>
                <a:cs typeface="+mn-ea"/>
              </a:rPr>
              <a:t>2</a:t>
            </a:r>
            <a:r>
              <a:rPr lang="en-US" altLang="zh-CN" sz="2400" b="1" dirty="0">
                <a:solidFill>
                  <a:srgbClr val="FF0000"/>
                </a:solidFill>
                <a:latin typeface="Times New Roman" panose="02020603050405020304" pitchFamily="18" charset="0"/>
                <a:ea typeface="+mn-ea"/>
                <a:cs typeface="+mn-ea"/>
              </a:rPr>
              <a:t>H</a:t>
            </a:r>
            <a:r>
              <a:rPr lang="en-US" altLang="zh-CN" sz="2400" b="1" baseline="-30000" dirty="0">
                <a:solidFill>
                  <a:srgbClr val="FF0000"/>
                </a:solidFill>
                <a:latin typeface="Times New Roman" panose="02020603050405020304" pitchFamily="18" charset="0"/>
                <a:ea typeface="+mn-ea"/>
                <a:cs typeface="+mn-ea"/>
              </a:rPr>
              <a:t>4</a:t>
            </a:r>
            <a:r>
              <a:rPr lang="en-US" altLang="zh-CN" sz="2400" b="1" dirty="0">
                <a:solidFill>
                  <a:srgbClr val="FF0000"/>
                </a:solidFill>
                <a:latin typeface="Times New Roman" panose="02020603050405020304" pitchFamily="18" charset="0"/>
                <a:ea typeface="+mn-ea"/>
                <a:cs typeface="+mn-ea"/>
              </a:rPr>
              <a:t>, H</a:t>
            </a:r>
            <a:r>
              <a:rPr lang="en-US" altLang="zh-CN" sz="2400" b="1" baseline="30000" dirty="0">
                <a:solidFill>
                  <a:srgbClr val="FF0000"/>
                </a:solidFill>
                <a:latin typeface="Times New Roman" panose="02020603050405020304" pitchFamily="18" charset="0"/>
                <a:ea typeface="+mn-ea"/>
                <a:cs typeface="+mn-ea"/>
              </a:rPr>
              <a:t>-</a:t>
            </a:r>
            <a:r>
              <a:rPr lang="en-US" altLang="zh-CN" sz="2400" b="1" dirty="0">
                <a:solidFill>
                  <a:srgbClr val="FF0000"/>
                </a:solidFill>
                <a:latin typeface="Times New Roman" panose="02020603050405020304" pitchFamily="18" charset="0"/>
                <a:ea typeface="+mn-ea"/>
                <a:cs typeface="+mn-ea"/>
              </a:rPr>
              <a:t> </a:t>
            </a:r>
          </a:p>
        </p:txBody>
      </p:sp>
      <p:sp>
        <p:nvSpPr>
          <p:cNvPr id="5" name="Rectangle 4">
            <a:extLst>
              <a:ext uri="{FF2B5EF4-FFF2-40B4-BE49-F238E27FC236}">
                <a16:creationId xmlns:a16="http://schemas.microsoft.com/office/drawing/2014/main" id="{5814B4AC-8194-47BD-918B-C1E13ACC9765}"/>
              </a:ext>
            </a:extLst>
          </p:cNvPr>
          <p:cNvSpPr>
            <a:spLocks noChangeArrowheads="1"/>
          </p:cNvSpPr>
          <p:nvPr/>
        </p:nvSpPr>
        <p:spPr bwMode="auto">
          <a:xfrm>
            <a:off x="437515" y="34290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zh-CN" altLang="en-US" sz="2800" b="1" dirty="0">
                <a:latin typeface="Times New Roman" panose="02020603050405020304" pitchFamily="18" charset="0"/>
                <a:ea typeface="+mn-ea"/>
                <a:cs typeface="+mn-ea"/>
              </a:rPr>
              <a:t>交界碱：</a:t>
            </a:r>
            <a:r>
              <a:rPr lang="en-US" altLang="zh-CN" sz="2400" b="1" dirty="0">
                <a:latin typeface="Times New Roman" panose="02020603050405020304" pitchFamily="18" charset="0"/>
                <a:ea typeface="+mn-ea"/>
                <a:cs typeface="+mn-ea"/>
              </a:rPr>
              <a:t>Br</a:t>
            </a:r>
            <a:r>
              <a:rPr lang="en-US" altLang="zh-CN" sz="2400" b="1" baseline="30000" dirty="0">
                <a:latin typeface="Times New Roman" panose="02020603050405020304" pitchFamily="18" charset="0"/>
                <a:ea typeface="+mn-ea"/>
                <a:cs typeface="+mn-ea"/>
              </a:rPr>
              <a:t>-</a:t>
            </a:r>
            <a:r>
              <a:rPr lang="en-US" altLang="zh-CN" sz="2400" b="1" dirty="0">
                <a:latin typeface="Times New Roman" panose="02020603050405020304" pitchFamily="18" charset="0"/>
                <a:ea typeface="+mn-ea"/>
                <a:cs typeface="+mn-ea"/>
              </a:rPr>
              <a:t>, SO</a:t>
            </a:r>
            <a:r>
              <a:rPr lang="en-US" altLang="zh-CN" sz="2400" b="1" baseline="-30000" dirty="0">
                <a:latin typeface="Times New Roman" panose="02020603050405020304" pitchFamily="18" charset="0"/>
                <a:ea typeface="+mn-ea"/>
                <a:cs typeface="+mn-ea"/>
              </a:rPr>
              <a:t>3</a:t>
            </a:r>
            <a:r>
              <a:rPr lang="en-US" altLang="zh-CN" sz="2400" b="1" baseline="30000" dirty="0">
                <a:latin typeface="Times New Roman" panose="02020603050405020304" pitchFamily="18" charset="0"/>
                <a:ea typeface="+mn-ea"/>
                <a:cs typeface="+mn-ea"/>
              </a:rPr>
              <a:t>2-</a:t>
            </a:r>
            <a:r>
              <a:rPr lang="en-US" altLang="zh-CN" sz="2400" dirty="0">
                <a:latin typeface="Times New Roman" panose="02020603050405020304" pitchFamily="18" charset="0"/>
                <a:ea typeface="+mn-ea"/>
                <a:cs typeface="+mn-ea"/>
              </a:rPr>
              <a:t> </a:t>
            </a:r>
            <a:endParaRPr lang="en-US" altLang="zh-CN" sz="2800" dirty="0">
              <a:latin typeface="Times New Roman" panose="02020603050405020304" pitchFamily="18" charset="0"/>
              <a:ea typeface="+mn-ea"/>
              <a:cs typeface="+mn-ea"/>
            </a:endParaRPr>
          </a:p>
        </p:txBody>
      </p:sp>
    </p:spTree>
    <p:extLst>
      <p:ext uri="{BB962C8B-B14F-4D97-AF65-F5344CB8AC3E}">
        <p14:creationId xmlns:p14="http://schemas.microsoft.com/office/powerpoint/2010/main" val="2126322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DAAED2-4113-4CBF-AF09-7711D9DF9EAC}"/>
              </a:ext>
            </a:extLst>
          </p:cNvPr>
          <p:cNvSpPr>
            <a:spLocks noGrp="1"/>
          </p:cNvSpPr>
          <p:nvPr>
            <p:ph type="title"/>
          </p:nvPr>
        </p:nvSpPr>
        <p:spPr>
          <a:xfrm>
            <a:off x="475615" y="875665"/>
            <a:ext cx="10515600" cy="499110"/>
          </a:xfrm>
        </p:spPr>
        <p:txBody>
          <a:bodyPr/>
          <a:lstStyle/>
          <a:p>
            <a:r>
              <a:rPr lang="zh-CN" altLang="en-US" dirty="0"/>
              <a:t>软硬酸碱规则 </a:t>
            </a:r>
            <a:r>
              <a:rPr lang="en-US" altLang="zh-CN" dirty="0"/>
              <a:t>—— </a:t>
            </a:r>
            <a:r>
              <a:rPr lang="zh-CN" altLang="en-US" dirty="0">
                <a:latin typeface="Times New Roman" panose="02020603050405020304" pitchFamily="18" charset="0"/>
                <a:ea typeface="+mn-ea"/>
                <a:cs typeface="+mn-ea"/>
              </a:rPr>
              <a:t>硬亲硬，软亲软，软硬交界就不管</a:t>
            </a:r>
            <a:endParaRPr lang="zh-CN" altLang="en-US" dirty="0"/>
          </a:p>
        </p:txBody>
      </p:sp>
      <p:sp>
        <p:nvSpPr>
          <p:cNvPr id="4" name="Rectangle 3">
            <a:extLst>
              <a:ext uri="{FF2B5EF4-FFF2-40B4-BE49-F238E27FC236}">
                <a16:creationId xmlns:a16="http://schemas.microsoft.com/office/drawing/2014/main" id="{E4606E82-0079-4AE6-9107-3020C147D5CC}"/>
              </a:ext>
            </a:extLst>
          </p:cNvPr>
          <p:cNvSpPr>
            <a:spLocks noChangeArrowheads="1"/>
          </p:cNvSpPr>
          <p:nvPr/>
        </p:nvSpPr>
        <p:spPr bwMode="auto">
          <a:xfrm>
            <a:off x="475615" y="2006600"/>
            <a:ext cx="91440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zh-CN" altLang="en-US" b="1" dirty="0">
                <a:latin typeface="Times New Roman" panose="02020603050405020304" pitchFamily="18" charset="0"/>
                <a:ea typeface="+mn-ea"/>
                <a:cs typeface="+mn-ea"/>
              </a:rPr>
              <a:t>判断简单配合物的稳定性</a:t>
            </a:r>
            <a:r>
              <a:rPr lang="zh-CN" altLang="en-US" dirty="0">
                <a:latin typeface="Times New Roman" panose="02020603050405020304" pitchFamily="18" charset="0"/>
                <a:ea typeface="+mn-ea"/>
                <a:cs typeface="+mn-ea"/>
              </a:rPr>
              <a:t>：</a:t>
            </a:r>
            <a:endParaRPr lang="en-US" altLang="zh-CN" dirty="0">
              <a:latin typeface="Times New Roman" panose="02020603050405020304" pitchFamily="18" charset="0"/>
              <a:ea typeface="+mn-ea"/>
              <a:cs typeface="+mn-ea"/>
            </a:endParaRPr>
          </a:p>
          <a:p>
            <a:pPr eaLnBrk="1" hangingPunct="1">
              <a:lnSpc>
                <a:spcPct val="150000"/>
              </a:lnSpc>
              <a:spcBef>
                <a:spcPct val="0"/>
              </a:spcBef>
              <a:buClrTx/>
              <a:buSzTx/>
              <a:buFontTx/>
              <a:buNone/>
            </a:pPr>
            <a:endParaRPr lang="zh-CN" altLang="en-US" dirty="0">
              <a:latin typeface="Times New Roman" panose="02020603050405020304" pitchFamily="18" charset="0"/>
              <a:ea typeface="+mn-ea"/>
              <a:cs typeface="+mn-ea"/>
            </a:endParaRPr>
          </a:p>
          <a:p>
            <a:pPr>
              <a:lnSpc>
                <a:spcPct val="150000"/>
              </a:lnSpc>
              <a:spcBef>
                <a:spcPct val="0"/>
              </a:spcBef>
              <a:buClrTx/>
              <a:buSzTx/>
              <a:buFontTx/>
              <a:buNone/>
            </a:pPr>
            <a:r>
              <a:rPr lang="en-US" altLang="zh-CN" sz="2400" b="1" dirty="0">
                <a:latin typeface="Times New Roman" panose="02020603050405020304" pitchFamily="18" charset="0"/>
                <a:ea typeface="+mn-ea"/>
                <a:cs typeface="+mn-ea"/>
              </a:rPr>
              <a:t> [Fe(SCN)</a:t>
            </a:r>
            <a:r>
              <a:rPr lang="en-US" altLang="zh-CN" sz="2400" b="1" baseline="-30000" dirty="0">
                <a:latin typeface="Times New Roman" panose="02020603050405020304" pitchFamily="18" charset="0"/>
                <a:ea typeface="+mn-ea"/>
                <a:cs typeface="+mn-ea"/>
              </a:rPr>
              <a:t>6</a:t>
            </a:r>
            <a:r>
              <a:rPr lang="en-US" altLang="zh-CN" sz="2400" b="1" dirty="0">
                <a:latin typeface="Times New Roman" panose="02020603050405020304" pitchFamily="18" charset="0"/>
                <a:ea typeface="+mn-ea"/>
                <a:cs typeface="+mn-ea"/>
              </a:rPr>
              <a:t>]</a:t>
            </a:r>
            <a:r>
              <a:rPr lang="en-US" altLang="zh-CN" sz="2400" b="1" baseline="30000" dirty="0">
                <a:latin typeface="Times New Roman" panose="02020603050405020304" pitchFamily="18" charset="0"/>
                <a:ea typeface="+mn-ea"/>
                <a:cs typeface="+mn-ea"/>
              </a:rPr>
              <a:t>3-  </a:t>
            </a:r>
            <a:r>
              <a:rPr lang="en-US" altLang="zh-CN" sz="2400" b="1" dirty="0">
                <a:latin typeface="Times New Roman" panose="02020603050405020304" pitchFamily="18" charset="0"/>
                <a:ea typeface="+mn-ea"/>
                <a:cs typeface="+mn-ea"/>
              </a:rPr>
              <a:t>&lt; </a:t>
            </a:r>
            <a:r>
              <a:rPr lang="en-US" altLang="zh-CN" sz="2400" b="1" dirty="0">
                <a:solidFill>
                  <a:schemeClr val="hlink"/>
                </a:solidFill>
                <a:latin typeface="Times New Roman" panose="02020603050405020304" pitchFamily="18" charset="0"/>
                <a:ea typeface="+mn-ea"/>
                <a:cs typeface="+mn-ea"/>
              </a:rPr>
              <a:t>  [</a:t>
            </a:r>
            <a:r>
              <a:rPr lang="en-US" altLang="zh-CN" sz="2400" b="1" dirty="0">
                <a:latin typeface="Times New Roman" panose="02020603050405020304" pitchFamily="18" charset="0"/>
                <a:ea typeface="+mn-ea"/>
                <a:cs typeface="+mn-ea"/>
              </a:rPr>
              <a:t>FeF</a:t>
            </a:r>
            <a:r>
              <a:rPr lang="en-US" altLang="zh-CN" sz="2400" b="1" baseline="-30000" dirty="0">
                <a:latin typeface="Times New Roman" panose="02020603050405020304" pitchFamily="18" charset="0"/>
                <a:ea typeface="+mn-ea"/>
                <a:cs typeface="+mn-ea"/>
              </a:rPr>
              <a:t>6</a:t>
            </a:r>
            <a:r>
              <a:rPr lang="en-US" altLang="zh-CN" sz="2400" b="1" dirty="0">
                <a:solidFill>
                  <a:schemeClr val="hlink"/>
                </a:solidFill>
                <a:latin typeface="Times New Roman" panose="02020603050405020304" pitchFamily="18" charset="0"/>
                <a:ea typeface="+mn-ea"/>
                <a:cs typeface="+mn-ea"/>
              </a:rPr>
              <a:t>]</a:t>
            </a:r>
            <a:r>
              <a:rPr lang="en-US" altLang="zh-CN" sz="2400" b="1" baseline="30000" dirty="0">
                <a:latin typeface="Times New Roman" panose="02020603050405020304" pitchFamily="18" charset="0"/>
                <a:ea typeface="+mn-ea"/>
                <a:cs typeface="+mn-ea"/>
              </a:rPr>
              <a:t>3-</a:t>
            </a:r>
            <a:r>
              <a:rPr lang="en-US" altLang="zh-CN" sz="2400" b="1" dirty="0">
                <a:latin typeface="Times New Roman" panose="02020603050405020304" pitchFamily="18" charset="0"/>
                <a:ea typeface="+mn-ea"/>
                <a:cs typeface="+mn-ea"/>
              </a:rPr>
              <a:t>  &lt;  [Fe (C</a:t>
            </a:r>
            <a:r>
              <a:rPr lang="en-US" altLang="zh-CN" sz="2400" b="1" baseline="-30000" dirty="0">
                <a:latin typeface="Times New Roman" panose="02020603050405020304" pitchFamily="18" charset="0"/>
                <a:ea typeface="+mn-ea"/>
                <a:cs typeface="+mn-ea"/>
              </a:rPr>
              <a:t>2</a:t>
            </a:r>
            <a:r>
              <a:rPr lang="en-US" altLang="zh-CN" sz="2400" b="1" dirty="0">
                <a:latin typeface="Times New Roman" panose="02020603050405020304" pitchFamily="18" charset="0"/>
                <a:ea typeface="+mn-ea"/>
                <a:cs typeface="+mn-ea"/>
              </a:rPr>
              <a:t>O</a:t>
            </a:r>
            <a:r>
              <a:rPr lang="en-US" altLang="zh-CN" sz="2400" b="1" baseline="-30000" dirty="0">
                <a:latin typeface="Times New Roman" panose="02020603050405020304" pitchFamily="18" charset="0"/>
                <a:ea typeface="+mn-ea"/>
                <a:cs typeface="+mn-ea"/>
              </a:rPr>
              <a:t>4</a:t>
            </a:r>
            <a:r>
              <a:rPr lang="en-US" altLang="zh-CN" sz="2400" b="1" dirty="0">
                <a:latin typeface="Times New Roman" panose="02020603050405020304" pitchFamily="18" charset="0"/>
                <a:ea typeface="+mn-ea"/>
                <a:cs typeface="+mn-ea"/>
              </a:rPr>
              <a:t>)</a:t>
            </a:r>
            <a:r>
              <a:rPr lang="en-US" altLang="zh-CN" sz="2400" b="1" baseline="-30000" dirty="0">
                <a:latin typeface="Times New Roman" panose="02020603050405020304" pitchFamily="18" charset="0"/>
                <a:ea typeface="+mn-ea"/>
                <a:cs typeface="+mn-ea"/>
              </a:rPr>
              <a:t>3</a:t>
            </a:r>
            <a:r>
              <a:rPr lang="en-US" altLang="zh-CN" sz="2400" b="1" dirty="0">
                <a:latin typeface="Times New Roman" panose="02020603050405020304" pitchFamily="18" charset="0"/>
                <a:ea typeface="+mn-ea"/>
                <a:cs typeface="+mn-ea"/>
              </a:rPr>
              <a:t>]</a:t>
            </a:r>
            <a:r>
              <a:rPr lang="en-US" altLang="zh-CN" sz="2400" b="1" baseline="30000" dirty="0">
                <a:latin typeface="Times New Roman" panose="02020603050405020304" pitchFamily="18" charset="0"/>
                <a:ea typeface="+mn-ea"/>
                <a:cs typeface="+mn-ea"/>
              </a:rPr>
              <a:t>3-</a:t>
            </a:r>
            <a:endParaRPr lang="en-US" altLang="zh-CN" sz="2400" b="1" dirty="0">
              <a:latin typeface="Times New Roman" panose="02020603050405020304" pitchFamily="18" charset="0"/>
              <a:ea typeface="+mn-ea"/>
              <a:cs typeface="+mn-ea"/>
            </a:endParaRPr>
          </a:p>
          <a:p>
            <a:pPr>
              <a:spcBef>
                <a:spcPct val="0"/>
              </a:spcBef>
              <a:buClrTx/>
              <a:buSzTx/>
              <a:buFontTx/>
              <a:buNone/>
            </a:pPr>
            <a:endParaRPr lang="zh-CN" altLang="en-US" b="1" dirty="0">
              <a:latin typeface="Times New Roman" panose="02020603050405020304" pitchFamily="18" charset="0"/>
              <a:ea typeface="+mn-ea"/>
              <a:cs typeface="+mn-ea"/>
            </a:endParaRPr>
          </a:p>
        </p:txBody>
      </p:sp>
      <p:sp>
        <p:nvSpPr>
          <p:cNvPr id="5" name="Rectangle 4">
            <a:extLst>
              <a:ext uri="{FF2B5EF4-FFF2-40B4-BE49-F238E27FC236}">
                <a16:creationId xmlns:a16="http://schemas.microsoft.com/office/drawing/2014/main" id="{7B216425-DDFC-4A29-ABE9-D90EB850EA57}"/>
              </a:ext>
            </a:extLst>
          </p:cNvPr>
          <p:cNvSpPr>
            <a:spLocks noChangeArrowheads="1"/>
          </p:cNvSpPr>
          <p:nvPr/>
        </p:nvSpPr>
        <p:spPr bwMode="auto">
          <a:xfrm>
            <a:off x="561340" y="298638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None/>
            </a:pPr>
            <a:r>
              <a:rPr lang="en-US" altLang="zh-CN" sz="2400" b="1" dirty="0">
                <a:latin typeface="Times New Roman" panose="02020603050405020304" pitchFamily="18" charset="0"/>
                <a:ea typeface="+mn-ea"/>
                <a:cs typeface="+mn-ea"/>
              </a:rPr>
              <a:t>[HgCl</a:t>
            </a:r>
            <a:r>
              <a:rPr lang="en-US" altLang="zh-CN" sz="2400" b="1" baseline="-30000" dirty="0">
                <a:latin typeface="Times New Roman" panose="02020603050405020304" pitchFamily="18" charset="0"/>
                <a:ea typeface="+mn-ea"/>
                <a:cs typeface="+mn-ea"/>
              </a:rPr>
              <a:t>4</a:t>
            </a:r>
            <a:r>
              <a:rPr lang="en-US" altLang="zh-CN" sz="2400" b="1" dirty="0">
                <a:latin typeface="Times New Roman" panose="02020603050405020304" pitchFamily="18" charset="0"/>
                <a:ea typeface="+mn-ea"/>
                <a:cs typeface="+mn-ea"/>
              </a:rPr>
              <a:t>]</a:t>
            </a:r>
            <a:r>
              <a:rPr lang="en-US" altLang="zh-CN" sz="2400" b="1" baseline="30000" dirty="0">
                <a:latin typeface="Times New Roman" panose="02020603050405020304" pitchFamily="18" charset="0"/>
                <a:ea typeface="+mn-ea"/>
                <a:cs typeface="+mn-ea"/>
              </a:rPr>
              <a:t>2- </a:t>
            </a:r>
            <a:r>
              <a:rPr lang="en-US" altLang="zh-CN" sz="2400" b="1" dirty="0">
                <a:latin typeface="Times New Roman" panose="02020603050405020304" pitchFamily="18" charset="0"/>
                <a:ea typeface="+mn-ea"/>
                <a:cs typeface="+mn-ea"/>
              </a:rPr>
              <a:t>&lt;  [HgBr</a:t>
            </a:r>
            <a:r>
              <a:rPr lang="en-US" altLang="zh-CN" sz="2400" b="1" baseline="-30000" dirty="0">
                <a:latin typeface="Times New Roman" panose="02020603050405020304" pitchFamily="18" charset="0"/>
                <a:ea typeface="+mn-ea"/>
                <a:cs typeface="+mn-ea"/>
              </a:rPr>
              <a:t>4</a:t>
            </a:r>
            <a:r>
              <a:rPr lang="en-US" altLang="zh-CN" sz="2400" b="1" dirty="0">
                <a:latin typeface="Times New Roman" panose="02020603050405020304" pitchFamily="18" charset="0"/>
                <a:ea typeface="+mn-ea"/>
                <a:cs typeface="+mn-ea"/>
              </a:rPr>
              <a:t>]</a:t>
            </a:r>
            <a:r>
              <a:rPr lang="en-US" altLang="zh-CN" sz="2400" b="1" baseline="30000" dirty="0">
                <a:latin typeface="Times New Roman" panose="02020603050405020304" pitchFamily="18" charset="0"/>
                <a:ea typeface="+mn-ea"/>
                <a:cs typeface="+mn-ea"/>
              </a:rPr>
              <a:t>2- </a:t>
            </a:r>
            <a:r>
              <a:rPr lang="en-US" altLang="zh-CN" sz="2400" b="1" dirty="0">
                <a:latin typeface="Times New Roman" panose="02020603050405020304" pitchFamily="18" charset="0"/>
                <a:ea typeface="+mn-ea"/>
                <a:cs typeface="+mn-ea"/>
              </a:rPr>
              <a:t> &lt; [HgI</a:t>
            </a:r>
            <a:r>
              <a:rPr lang="en-US" altLang="zh-CN" sz="2400" b="1" baseline="-30000" dirty="0">
                <a:latin typeface="Times New Roman" panose="02020603050405020304" pitchFamily="18" charset="0"/>
                <a:ea typeface="+mn-ea"/>
                <a:cs typeface="+mn-ea"/>
              </a:rPr>
              <a:t>4</a:t>
            </a:r>
            <a:r>
              <a:rPr lang="en-US" altLang="zh-CN" sz="2400" b="1" dirty="0">
                <a:latin typeface="Times New Roman" panose="02020603050405020304" pitchFamily="18" charset="0"/>
                <a:ea typeface="+mn-ea"/>
                <a:cs typeface="+mn-ea"/>
              </a:rPr>
              <a:t>]</a:t>
            </a:r>
            <a:r>
              <a:rPr lang="en-US" altLang="zh-CN" sz="2400" b="1" baseline="30000" dirty="0">
                <a:latin typeface="Times New Roman" panose="02020603050405020304" pitchFamily="18" charset="0"/>
                <a:ea typeface="+mn-ea"/>
                <a:cs typeface="+mn-ea"/>
              </a:rPr>
              <a:t>2-</a:t>
            </a:r>
            <a:endParaRPr lang="en-US" altLang="zh-CN" sz="2400" b="1" dirty="0">
              <a:latin typeface="Times New Roman" panose="02020603050405020304" pitchFamily="18" charset="0"/>
              <a:ea typeface="+mn-ea"/>
              <a:cs typeface="+mn-ea"/>
            </a:endParaRPr>
          </a:p>
        </p:txBody>
      </p:sp>
    </p:spTree>
    <p:extLst>
      <p:ext uri="{BB962C8B-B14F-4D97-AF65-F5344CB8AC3E}">
        <p14:creationId xmlns:p14="http://schemas.microsoft.com/office/powerpoint/2010/main" val="215831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CC4D547-138D-4744-A27D-F1A6BAB575F6}"/>
              </a:ext>
            </a:extLst>
          </p:cNvPr>
          <p:cNvSpPr>
            <a:spLocks noGrp="1"/>
          </p:cNvSpPr>
          <p:nvPr>
            <p:ph type="sldNum" sz="quarter" idx="12"/>
          </p:nvPr>
        </p:nvSpPr>
        <p:spPr/>
        <p:txBody>
          <a:bodyPr/>
          <a:lstStyle/>
          <a:p>
            <a:fld id="{25F43C6C-6CC1-4831-8DEA-3206EFFA1157}" type="slidenum">
              <a:rPr lang="zh-CN" altLang="en-US" smtClean="0"/>
              <a:t>82</a:t>
            </a:fld>
            <a:endParaRPr lang="zh-CN" altLang="en-US"/>
          </a:p>
        </p:txBody>
      </p:sp>
      <p:sp>
        <p:nvSpPr>
          <p:cNvPr id="3" name="标题 2">
            <a:extLst>
              <a:ext uri="{FF2B5EF4-FFF2-40B4-BE49-F238E27FC236}">
                <a16:creationId xmlns:a16="http://schemas.microsoft.com/office/drawing/2014/main" id="{C20F4681-B2A3-4511-818E-A1DE9A84021D}"/>
              </a:ext>
            </a:extLst>
          </p:cNvPr>
          <p:cNvSpPr>
            <a:spLocks noGrp="1"/>
          </p:cNvSpPr>
          <p:nvPr>
            <p:ph type="title"/>
          </p:nvPr>
        </p:nvSpPr>
        <p:spPr>
          <a:xfrm>
            <a:off x="591675" y="492984"/>
            <a:ext cx="10515600" cy="499110"/>
          </a:xfrm>
        </p:spPr>
        <p:txBody>
          <a:bodyPr/>
          <a:lstStyle/>
          <a:p>
            <a:pPr algn="ctr"/>
            <a:r>
              <a:rPr lang="zh-CN" altLang="en-US" dirty="0"/>
              <a:t>价键理论与晶体场理论的比较</a:t>
            </a:r>
          </a:p>
        </p:txBody>
      </p:sp>
      <p:graphicFrame>
        <p:nvGraphicFramePr>
          <p:cNvPr id="4" name="表格 3">
            <a:extLst>
              <a:ext uri="{FF2B5EF4-FFF2-40B4-BE49-F238E27FC236}">
                <a16:creationId xmlns:a16="http://schemas.microsoft.com/office/drawing/2014/main" id="{DFF69F02-FEF0-472B-90A0-83C07A162BF4}"/>
              </a:ext>
            </a:extLst>
          </p:cNvPr>
          <p:cNvGraphicFramePr>
            <a:graphicFrameLocks noGrp="1"/>
          </p:cNvGraphicFramePr>
          <p:nvPr>
            <p:extLst/>
          </p:nvPr>
        </p:nvGraphicFramePr>
        <p:xfrm>
          <a:off x="381002" y="992094"/>
          <a:ext cx="11429995" cy="5181600"/>
        </p:xfrm>
        <a:graphic>
          <a:graphicData uri="http://schemas.openxmlformats.org/drawingml/2006/table">
            <a:tbl>
              <a:tblPr firstRow="1" bandRow="1">
                <a:tableStyleId>{5C22544A-7EE6-4342-B048-85BDC9FD1C3A}</a:tableStyleId>
              </a:tblPr>
              <a:tblGrid>
                <a:gridCol w="1421156">
                  <a:extLst>
                    <a:ext uri="{9D8B030D-6E8A-4147-A177-3AD203B41FA5}">
                      <a16:colId xmlns:a16="http://schemas.microsoft.com/office/drawing/2014/main" val="3574911015"/>
                    </a:ext>
                  </a:extLst>
                </a:gridCol>
                <a:gridCol w="1355947">
                  <a:extLst>
                    <a:ext uri="{9D8B030D-6E8A-4147-A177-3AD203B41FA5}">
                      <a16:colId xmlns:a16="http://schemas.microsoft.com/office/drawing/2014/main" val="3722520157"/>
                    </a:ext>
                  </a:extLst>
                </a:gridCol>
                <a:gridCol w="2102139">
                  <a:extLst>
                    <a:ext uri="{9D8B030D-6E8A-4147-A177-3AD203B41FA5}">
                      <a16:colId xmlns:a16="http://schemas.microsoft.com/office/drawing/2014/main" val="1353805264"/>
                    </a:ext>
                  </a:extLst>
                </a:gridCol>
                <a:gridCol w="2821436">
                  <a:extLst>
                    <a:ext uri="{9D8B030D-6E8A-4147-A177-3AD203B41FA5}">
                      <a16:colId xmlns:a16="http://schemas.microsoft.com/office/drawing/2014/main" val="2896900990"/>
                    </a:ext>
                  </a:extLst>
                </a:gridCol>
                <a:gridCol w="3729317">
                  <a:extLst>
                    <a:ext uri="{9D8B030D-6E8A-4147-A177-3AD203B41FA5}">
                      <a16:colId xmlns:a16="http://schemas.microsoft.com/office/drawing/2014/main" val="162909367"/>
                    </a:ext>
                  </a:extLst>
                </a:gridCol>
              </a:tblGrid>
              <a:tr h="481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t>配合物</a:t>
                      </a:r>
                      <a:r>
                        <a:rPr lang="en-US" altLang="zh-CN" sz="2000" dirty="0" err="1"/>
                        <a:t>ML</a:t>
                      </a:r>
                      <a:r>
                        <a:rPr lang="en-US" altLang="zh-CN" sz="2000" baseline="-25000" dirty="0" err="1"/>
                        <a:t>n</a:t>
                      </a:r>
                      <a:endParaRPr lang="zh-CN" altLang="en-US" sz="2000" baseline="-25000" dirty="0"/>
                    </a:p>
                  </a:txBody>
                  <a:tcPr/>
                </a:tc>
                <a:tc>
                  <a:txBody>
                    <a:bodyPr/>
                    <a:lstStyle/>
                    <a:p>
                      <a:pPr algn="ctr"/>
                      <a:r>
                        <a:rPr lang="zh-CN" altLang="en-US" sz="2000" dirty="0"/>
                        <a:t>实例</a:t>
                      </a:r>
                    </a:p>
                  </a:txBody>
                  <a:tcPr/>
                </a:tc>
                <a:tc>
                  <a:txBody>
                    <a:bodyPr/>
                    <a:lstStyle/>
                    <a:p>
                      <a:pPr algn="ctr"/>
                      <a:r>
                        <a:rPr lang="en-US" altLang="zh-CN" sz="2000" dirty="0"/>
                        <a:t>VBT</a:t>
                      </a:r>
                      <a:endParaRPr lang="zh-CN" altLang="en-US" sz="2000" dirty="0"/>
                    </a:p>
                  </a:txBody>
                  <a:tcPr/>
                </a:tc>
                <a:tc>
                  <a:txBody>
                    <a:bodyPr/>
                    <a:lstStyle/>
                    <a:p>
                      <a:pPr algn="ctr"/>
                      <a:r>
                        <a:rPr lang="en-US" altLang="zh-CN" sz="2000" dirty="0"/>
                        <a:t>CFT</a:t>
                      </a:r>
                      <a:endParaRPr lang="zh-CN" altLang="en-US" sz="2000" dirty="0"/>
                    </a:p>
                  </a:txBody>
                  <a:tcPr/>
                </a:tc>
                <a:tc>
                  <a:txBody>
                    <a:bodyPr/>
                    <a:lstStyle/>
                    <a:p>
                      <a:pPr algn="ctr"/>
                      <a:r>
                        <a:rPr lang="zh-CN" altLang="en-US" sz="2000" dirty="0"/>
                        <a:t>说明</a:t>
                      </a:r>
                    </a:p>
                  </a:txBody>
                  <a:tcPr/>
                </a:tc>
                <a:extLst>
                  <a:ext uri="{0D108BD9-81ED-4DB2-BD59-A6C34878D82A}">
                    <a16:rowId xmlns:a16="http://schemas.microsoft.com/office/drawing/2014/main" val="1499605278"/>
                  </a:ext>
                </a:extLst>
              </a:tr>
              <a:tr h="506768">
                <a:tc>
                  <a:txBody>
                    <a:bodyPr/>
                    <a:lstStyle/>
                    <a:p>
                      <a:r>
                        <a:rPr lang="zh-CN" altLang="en-US" dirty="0"/>
                        <a:t>键的形成</a:t>
                      </a:r>
                    </a:p>
                  </a:txBody>
                  <a:tcPr/>
                </a:tc>
                <a:tc>
                  <a:txBody>
                    <a:bodyPr/>
                    <a:lstStyle/>
                    <a:p>
                      <a:pPr algn="ctr"/>
                      <a:endParaRPr lang="zh-CN" altLang="en-US" dirty="0"/>
                    </a:p>
                  </a:txBody>
                  <a:tcPr/>
                </a:tc>
                <a:tc>
                  <a:txBody>
                    <a:bodyPr/>
                    <a:lstStyle/>
                    <a:p>
                      <a:pPr algn="ctr"/>
                      <a:r>
                        <a:rPr lang="zh-CN" altLang="en-US" dirty="0"/>
                        <a:t>配位键</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M</a:t>
                      </a:r>
                      <a:r>
                        <a:rPr lang="en-US" altLang="zh-CN" baseline="30000" dirty="0"/>
                        <a:t>n+</a:t>
                      </a:r>
                      <a:r>
                        <a:rPr lang="zh-CN" altLang="en-US" dirty="0"/>
                        <a:t>与</a:t>
                      </a:r>
                      <a:r>
                        <a:rPr lang="en-US" altLang="zh-CN" dirty="0"/>
                        <a:t>L</a:t>
                      </a:r>
                      <a:r>
                        <a:rPr lang="zh-CN" altLang="en-US" dirty="0"/>
                        <a:t>的静电作用为主；</a:t>
                      </a:r>
                      <a:r>
                        <a:rPr lang="en-US" altLang="zh-CN" dirty="0"/>
                        <a:t>d</a:t>
                      </a:r>
                      <a:r>
                        <a:rPr lang="zh-CN" altLang="en-US" dirty="0"/>
                        <a:t>轨道分裂产生</a:t>
                      </a:r>
                      <a:r>
                        <a:rPr lang="en-US" altLang="zh-CN" dirty="0"/>
                        <a:t>CFSE</a:t>
                      </a:r>
                      <a:r>
                        <a:rPr lang="zh-CN" altLang="en-US" dirty="0"/>
                        <a:t>为辅。</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txBody>
                  <a:tcPr/>
                </a:tc>
                <a:extLst>
                  <a:ext uri="{0D108BD9-81ED-4DB2-BD59-A6C34878D82A}">
                    <a16:rowId xmlns:a16="http://schemas.microsoft.com/office/drawing/2014/main" val="2088447998"/>
                  </a:ext>
                </a:extLst>
              </a:tr>
              <a:tr h="1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CN</a:t>
                      </a:r>
                      <a:r>
                        <a:rPr lang="zh-CN" altLang="en-US" dirty="0"/>
                        <a:t>与结构的关系</a:t>
                      </a:r>
                    </a:p>
                  </a:txBody>
                  <a:tcPr/>
                </a:tc>
                <a:tc>
                  <a:txBody>
                    <a:bodyPr/>
                    <a:lstStyle/>
                    <a:p>
                      <a:pPr algn="ct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a:t>
                      </a:r>
                    </a:p>
                    <a:p>
                      <a:pPr algn="ct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txBody>
                  <a:tcPr/>
                </a:tc>
                <a:extLst>
                  <a:ext uri="{0D108BD9-81ED-4DB2-BD59-A6C34878D82A}">
                    <a16:rowId xmlns:a16="http://schemas.microsoft.com/office/drawing/2014/main" val="290982368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ML</a:t>
                      </a:r>
                      <a:r>
                        <a:rPr lang="en-US" altLang="zh-CN" baseline="-25000" dirty="0"/>
                        <a:t>6</a:t>
                      </a:r>
                      <a:r>
                        <a:rPr lang="zh-CN" altLang="en-US" dirty="0"/>
                        <a:t>稳定性</a:t>
                      </a:r>
                    </a:p>
                  </a:txBody>
                  <a:tcPr/>
                </a:tc>
                <a:tc>
                  <a:txBody>
                    <a:bodyPr/>
                    <a:lstStyle/>
                    <a:p>
                      <a:pPr algn="ctr"/>
                      <a:endParaRPr lang="en-US" altLang="zh-CN" dirty="0"/>
                    </a:p>
                    <a:p>
                      <a:pPr algn="ctr"/>
                      <a:r>
                        <a:rPr lang="en-US" altLang="zh-CN" dirty="0"/>
                        <a:t>[Fe(CN)</a:t>
                      </a:r>
                      <a:r>
                        <a:rPr lang="en-US" altLang="zh-CN" baseline="-25000" dirty="0"/>
                        <a:t>6</a:t>
                      </a:r>
                      <a:r>
                        <a:rPr lang="en-US" altLang="zh-CN" dirty="0"/>
                        <a:t>]</a:t>
                      </a:r>
                      <a:r>
                        <a:rPr lang="en-US" altLang="zh-CN" baseline="30000" dirty="0"/>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[FeF</a:t>
                      </a:r>
                      <a:r>
                        <a:rPr lang="en-US" altLang="zh-CN" baseline="-25000" dirty="0"/>
                        <a:t>6</a:t>
                      </a:r>
                      <a:r>
                        <a:rPr lang="en-US" altLang="zh-CN" dirty="0"/>
                        <a:t>]</a:t>
                      </a:r>
                      <a:r>
                        <a:rPr lang="en-US" altLang="zh-CN" baseline="30000" dirty="0"/>
                        <a:t>3-</a:t>
                      </a:r>
                      <a:endParaRPr lang="zh-CN" altLang="en-US" baseline="30000" dirty="0"/>
                    </a:p>
                    <a:p>
                      <a:pPr algn="ctr"/>
                      <a:endParaRPr lang="zh-CN" altLang="en-US"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a:t>
                      </a:r>
                    </a:p>
                    <a:p>
                      <a:pPr algn="ctr"/>
                      <a:r>
                        <a:rPr lang="zh-CN" altLang="en-US" dirty="0"/>
                        <a:t>内轨型</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外轨型</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内轨型 </a:t>
                      </a:r>
                      <a:r>
                        <a:rPr lang="en-US" altLang="zh-CN" sz="1800" b="1" kern="1200" dirty="0">
                          <a:solidFill>
                            <a:srgbClr val="FF0000"/>
                          </a:solidFill>
                          <a:latin typeface="+mn-lt"/>
                          <a:ea typeface="+mn-ea"/>
                          <a:cs typeface="+mn-ea"/>
                        </a:rPr>
                        <a:t>&gt; </a:t>
                      </a:r>
                      <a:r>
                        <a:rPr lang="zh-CN" altLang="en-US" dirty="0"/>
                        <a:t>外轨型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a:t>
                      </a:r>
                    </a:p>
                    <a:p>
                      <a:pPr algn="ctr"/>
                      <a:r>
                        <a:rPr lang="zh-CN" altLang="en-US" dirty="0"/>
                        <a:t>低自旋</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高自旋</a:t>
                      </a: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低自旋  </a:t>
                      </a:r>
                      <a:r>
                        <a:rPr lang="en-US" altLang="zh-CN" sz="1800" b="1" kern="1200" dirty="0">
                          <a:solidFill>
                            <a:srgbClr val="FF0000"/>
                          </a:solidFill>
                          <a:latin typeface="+mn-lt"/>
                          <a:ea typeface="+mn-ea"/>
                          <a:cs typeface="+mn-ea"/>
                        </a:rPr>
                        <a:t>&gt;  </a:t>
                      </a:r>
                      <a:r>
                        <a:rPr lang="zh-CN" altLang="en-US" dirty="0"/>
                        <a:t>高自旋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CFT </a:t>
                      </a:r>
                      <a:r>
                        <a:rPr lang="zh-CN" altLang="en-US" dirty="0"/>
                        <a:t>解释了第四周期</a:t>
                      </a:r>
                      <a:r>
                        <a:rPr lang="en-US" altLang="zh-CN" dirty="0"/>
                        <a:t>[M(H</a:t>
                      </a:r>
                      <a:r>
                        <a:rPr lang="en-US" altLang="zh-CN" baseline="-25000" dirty="0"/>
                        <a:t>2</a:t>
                      </a:r>
                      <a:r>
                        <a:rPr lang="en-US" altLang="zh-CN" dirty="0"/>
                        <a:t>O)</a:t>
                      </a:r>
                      <a:r>
                        <a:rPr lang="en-US" altLang="zh-CN" baseline="-25000" dirty="0"/>
                        <a:t>6</a:t>
                      </a:r>
                      <a:r>
                        <a:rPr lang="en-US" altLang="zh-CN" dirty="0"/>
                        <a:t>]</a:t>
                      </a:r>
                      <a:r>
                        <a:rPr lang="en-US" altLang="zh-CN" baseline="30000" dirty="0"/>
                        <a:t>2+</a:t>
                      </a:r>
                      <a:r>
                        <a:rPr lang="zh-CN" altLang="en-US" dirty="0"/>
                        <a:t>的稳定性顺序；解释了</a:t>
                      </a:r>
                      <a:r>
                        <a:rPr lang="en-US" altLang="zh-CN" dirty="0"/>
                        <a:t>[Cu(</a:t>
                      </a:r>
                      <a:r>
                        <a:rPr lang="en-US" altLang="zh-CN" dirty="0" err="1"/>
                        <a:t>en</a:t>
                      </a:r>
                      <a:r>
                        <a:rPr lang="en-US" altLang="zh-CN" dirty="0"/>
                        <a:t>)</a:t>
                      </a:r>
                      <a:r>
                        <a:rPr lang="en-US" altLang="zh-CN" baseline="-25000" dirty="0"/>
                        <a:t>2</a:t>
                      </a:r>
                      <a:r>
                        <a:rPr lang="en-US" altLang="zh-CN" dirty="0"/>
                        <a:t>]</a:t>
                      </a:r>
                      <a:r>
                        <a:rPr lang="en-US" altLang="zh-CN" baseline="30000" dirty="0"/>
                        <a:t>2+</a:t>
                      </a:r>
                      <a:r>
                        <a:rPr lang="zh-CN" altLang="en-US" baseline="0" dirty="0"/>
                        <a:t>、</a:t>
                      </a:r>
                      <a:r>
                        <a:rPr lang="en-US" altLang="zh-CN" baseline="30000" dirty="0"/>
                        <a:t> </a:t>
                      </a:r>
                      <a:r>
                        <a:rPr lang="en-US" altLang="zh-CN" dirty="0"/>
                        <a:t>[Cu(NH</a:t>
                      </a:r>
                      <a:r>
                        <a:rPr lang="en-US" altLang="zh-CN" baseline="-25000" dirty="0"/>
                        <a:t>3</a:t>
                      </a:r>
                      <a:r>
                        <a:rPr lang="en-US" altLang="zh-CN" dirty="0"/>
                        <a:t>)</a:t>
                      </a:r>
                      <a:r>
                        <a:rPr lang="en-US" altLang="zh-CN" baseline="-25000" dirty="0"/>
                        <a:t>4</a:t>
                      </a:r>
                      <a:r>
                        <a:rPr lang="en-US" altLang="zh-CN" dirty="0"/>
                        <a:t>]</a:t>
                      </a:r>
                      <a:r>
                        <a:rPr lang="en-US" altLang="zh-CN" baseline="30000" dirty="0"/>
                        <a:t>2+</a:t>
                      </a:r>
                      <a:r>
                        <a:rPr lang="zh-CN" altLang="en-US" baseline="0" dirty="0"/>
                        <a:t>等的平面正方形结构及其稳定性（</a:t>
                      </a:r>
                      <a:r>
                        <a:rPr lang="zh-CN" altLang="en-US" dirty="0"/>
                        <a:t>姜</a:t>
                      </a:r>
                      <a:r>
                        <a:rPr lang="en-US" altLang="zh-CN" dirty="0"/>
                        <a:t>-</a:t>
                      </a:r>
                      <a:r>
                        <a:rPr lang="zh-CN" altLang="en-US" dirty="0"/>
                        <a:t>泰勒效应</a:t>
                      </a:r>
                      <a:r>
                        <a:rPr lang="zh-CN" altLang="en-US" baseline="0" dirty="0"/>
                        <a:t>）</a:t>
                      </a:r>
                      <a:endParaRPr lang="zh-CN" altLang="en-US" baseline="30000" dirty="0"/>
                    </a:p>
                  </a:txBody>
                  <a:tcPr/>
                </a:tc>
                <a:extLst>
                  <a:ext uri="{0D108BD9-81ED-4DB2-BD59-A6C34878D82A}">
                    <a16:rowId xmlns:a16="http://schemas.microsoft.com/office/drawing/2014/main" val="240745064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磁性</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a:t>
                      </a:r>
                    </a:p>
                    <a:p>
                      <a:pPr algn="ctr"/>
                      <a:endParaRPr lang="zh-CN" altLang="en-US" dirty="0"/>
                    </a:p>
                  </a:txBody>
                  <a:tcPr/>
                </a:tc>
                <a:tc>
                  <a:txBody>
                    <a:bodyPr/>
                    <a:lstStyle/>
                    <a:p>
                      <a:endParaRPr lang="zh-CN" altLang="en-US" dirty="0"/>
                    </a:p>
                  </a:txBody>
                  <a:tcPr/>
                </a:tc>
                <a:extLst>
                  <a:ext uri="{0D108BD9-81ED-4DB2-BD59-A6C34878D82A}">
                    <a16:rowId xmlns:a16="http://schemas.microsoft.com/office/drawing/2014/main" val="227813376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光学性质</a:t>
                      </a:r>
                    </a:p>
                  </a:txBody>
                  <a:tcPr/>
                </a:tc>
                <a:tc>
                  <a:txBody>
                    <a:bodyPr/>
                    <a:lstStyle/>
                    <a:p>
                      <a:pPr algn="ctr"/>
                      <a:endParaRPr lang="en-US" altLang="zh-CN" dirty="0"/>
                    </a:p>
                    <a:p>
                      <a:pPr algn="ctr"/>
                      <a:r>
                        <a:rPr lang="en-US" altLang="zh-CN" dirty="0"/>
                        <a:t>d</a:t>
                      </a:r>
                      <a:r>
                        <a:rPr lang="en-US" altLang="zh-CN" baseline="30000" dirty="0"/>
                        <a:t>1-9</a:t>
                      </a:r>
                      <a:r>
                        <a:rPr lang="zh-CN" altLang="en-US" baseline="0" dirty="0"/>
                        <a:t>有色</a:t>
                      </a:r>
                      <a:endParaRPr lang="en-US" altLang="zh-CN" baseline="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d</a:t>
                      </a:r>
                      <a:r>
                        <a:rPr lang="en-US" altLang="zh-CN" baseline="30000" dirty="0"/>
                        <a:t>0</a:t>
                      </a:r>
                      <a:r>
                        <a:rPr lang="zh-CN" altLang="en-US" baseline="0" dirty="0"/>
                        <a:t>或</a:t>
                      </a:r>
                      <a:r>
                        <a:rPr lang="en-US" altLang="zh-CN" dirty="0"/>
                        <a:t>d</a:t>
                      </a:r>
                      <a:r>
                        <a:rPr lang="en-US" altLang="zh-CN" baseline="30000" dirty="0"/>
                        <a:t>10</a:t>
                      </a:r>
                      <a:r>
                        <a:rPr lang="zh-CN" altLang="en-US" baseline="0" dirty="0"/>
                        <a:t>无色</a:t>
                      </a:r>
                      <a:endParaRPr lang="en-US" altLang="zh-CN" baseline="0" dirty="0"/>
                    </a:p>
                    <a:p>
                      <a:pPr algn="ctr"/>
                      <a:endParaRPr lang="en-US" altLang="zh-CN" baseline="0" dirty="0"/>
                    </a:p>
                    <a:p>
                      <a:pPr algn="ctr"/>
                      <a:endParaRPr lang="zh-CN" altLang="en-US" baseline="30000" dirty="0"/>
                    </a:p>
                  </a:txBody>
                  <a:tcPr/>
                </a:tc>
                <a:tc>
                  <a:txBody>
                    <a:bodyPr/>
                    <a:lstStyle/>
                    <a:p>
                      <a:pPr algn="ctr"/>
                      <a:r>
                        <a:rPr lang="en-US" altLang="zh-CN" sz="1800" dirty="0"/>
                        <a:t>\</a:t>
                      </a:r>
                      <a:endParaRPr lang="zh-CN" alt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d-d </a:t>
                      </a:r>
                      <a:r>
                        <a:rPr lang="zh-CN" altLang="en-US" dirty="0"/>
                        <a:t>跃迁</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无</a:t>
                      </a:r>
                      <a:r>
                        <a:rPr lang="en-US" altLang="zh-CN" dirty="0"/>
                        <a:t>d-d </a:t>
                      </a:r>
                      <a:r>
                        <a:rPr lang="zh-CN" altLang="en-US" dirty="0"/>
                        <a:t>跃迁</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a:t>
                      </a:r>
                      <a:r>
                        <a:rPr lang="en-US" altLang="zh-CN" baseline="30000" dirty="0"/>
                        <a:t>0</a:t>
                      </a:r>
                      <a:r>
                        <a:rPr lang="zh-CN" altLang="en-US" baseline="0" dirty="0"/>
                        <a:t>或</a:t>
                      </a:r>
                      <a:r>
                        <a:rPr lang="en-US" altLang="zh-CN" dirty="0"/>
                        <a:t>d</a:t>
                      </a:r>
                      <a:r>
                        <a:rPr lang="en-US" altLang="zh-CN" baseline="30000" dirty="0"/>
                        <a:t>10 </a:t>
                      </a:r>
                      <a:r>
                        <a:rPr lang="zh-CN" altLang="en-US" baseline="0" dirty="0"/>
                        <a:t>若有色，则是因为电荷迁移等其它原因导致</a:t>
                      </a:r>
                      <a:endParaRPr lang="en-US" altLang="zh-CN" baseline="0" dirty="0"/>
                    </a:p>
                  </a:txBody>
                  <a:tcPr/>
                </a:tc>
                <a:extLst>
                  <a:ext uri="{0D108BD9-81ED-4DB2-BD59-A6C34878D82A}">
                    <a16:rowId xmlns:a16="http://schemas.microsoft.com/office/drawing/2014/main" val="2395962922"/>
                  </a:ext>
                </a:extLst>
              </a:tr>
            </a:tbl>
          </a:graphicData>
        </a:graphic>
      </p:graphicFrame>
    </p:spTree>
    <p:extLst>
      <p:ext uri="{BB962C8B-B14F-4D97-AF65-F5344CB8AC3E}">
        <p14:creationId xmlns:p14="http://schemas.microsoft.com/office/powerpoint/2010/main" val="5965997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CC4D547-138D-4744-A27D-F1A6BAB575F6}"/>
              </a:ext>
            </a:extLst>
          </p:cNvPr>
          <p:cNvSpPr>
            <a:spLocks noGrp="1"/>
          </p:cNvSpPr>
          <p:nvPr>
            <p:ph type="sldNum" sz="quarter" idx="12"/>
          </p:nvPr>
        </p:nvSpPr>
        <p:spPr/>
        <p:txBody>
          <a:bodyPr/>
          <a:lstStyle/>
          <a:p>
            <a:fld id="{25F43C6C-6CC1-4831-8DEA-3206EFFA1157}" type="slidenum">
              <a:rPr lang="zh-CN" altLang="en-US" smtClean="0"/>
              <a:t>83</a:t>
            </a:fld>
            <a:endParaRPr lang="zh-CN" altLang="en-US"/>
          </a:p>
        </p:txBody>
      </p:sp>
      <p:sp>
        <p:nvSpPr>
          <p:cNvPr id="3" name="标题 2">
            <a:extLst>
              <a:ext uri="{FF2B5EF4-FFF2-40B4-BE49-F238E27FC236}">
                <a16:creationId xmlns:a16="http://schemas.microsoft.com/office/drawing/2014/main" id="{C20F4681-B2A3-4511-818E-A1DE9A84021D}"/>
              </a:ext>
            </a:extLst>
          </p:cNvPr>
          <p:cNvSpPr>
            <a:spLocks noGrp="1"/>
          </p:cNvSpPr>
          <p:nvPr>
            <p:ph type="title"/>
          </p:nvPr>
        </p:nvSpPr>
        <p:spPr>
          <a:xfrm>
            <a:off x="382112" y="662992"/>
            <a:ext cx="10515600" cy="499110"/>
          </a:xfrm>
        </p:spPr>
        <p:txBody>
          <a:bodyPr/>
          <a:lstStyle/>
          <a:p>
            <a:pPr algn="ctr"/>
            <a:r>
              <a:rPr lang="zh-CN" altLang="en-US" dirty="0"/>
              <a:t>配合物三个理论的应用范畴比较</a:t>
            </a:r>
          </a:p>
        </p:txBody>
      </p:sp>
      <p:graphicFrame>
        <p:nvGraphicFramePr>
          <p:cNvPr id="4" name="表格 3">
            <a:extLst>
              <a:ext uri="{FF2B5EF4-FFF2-40B4-BE49-F238E27FC236}">
                <a16:creationId xmlns:a16="http://schemas.microsoft.com/office/drawing/2014/main" id="{DFF69F02-FEF0-472B-90A0-83C07A162BF4}"/>
              </a:ext>
            </a:extLst>
          </p:cNvPr>
          <p:cNvGraphicFramePr>
            <a:graphicFrameLocks noGrp="1"/>
          </p:cNvGraphicFramePr>
          <p:nvPr>
            <p:extLst/>
          </p:nvPr>
        </p:nvGraphicFramePr>
        <p:xfrm>
          <a:off x="1229613" y="1306286"/>
          <a:ext cx="9668099" cy="2661066"/>
        </p:xfrm>
        <a:graphic>
          <a:graphicData uri="http://schemas.openxmlformats.org/drawingml/2006/table">
            <a:tbl>
              <a:tblPr firstRow="1" bandRow="1">
                <a:tableStyleId>{5C22544A-7EE6-4342-B048-85BDC9FD1C3A}</a:tableStyleId>
              </a:tblPr>
              <a:tblGrid>
                <a:gridCol w="2977023">
                  <a:extLst>
                    <a:ext uri="{9D8B030D-6E8A-4147-A177-3AD203B41FA5}">
                      <a16:colId xmlns:a16="http://schemas.microsoft.com/office/drawing/2014/main" val="3574911015"/>
                    </a:ext>
                  </a:extLst>
                </a:gridCol>
                <a:gridCol w="1985936">
                  <a:extLst>
                    <a:ext uri="{9D8B030D-6E8A-4147-A177-3AD203B41FA5}">
                      <a16:colId xmlns:a16="http://schemas.microsoft.com/office/drawing/2014/main" val="1353805264"/>
                    </a:ext>
                  </a:extLst>
                </a:gridCol>
                <a:gridCol w="2352570">
                  <a:extLst>
                    <a:ext uri="{9D8B030D-6E8A-4147-A177-3AD203B41FA5}">
                      <a16:colId xmlns:a16="http://schemas.microsoft.com/office/drawing/2014/main" val="2896900990"/>
                    </a:ext>
                  </a:extLst>
                </a:gridCol>
                <a:gridCol w="2352570">
                  <a:extLst>
                    <a:ext uri="{9D8B030D-6E8A-4147-A177-3AD203B41FA5}">
                      <a16:colId xmlns:a16="http://schemas.microsoft.com/office/drawing/2014/main" val="2419437872"/>
                    </a:ext>
                  </a:extLst>
                </a:gridCol>
              </a:tblGrid>
              <a:tr h="5884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t>配合物</a:t>
                      </a:r>
                      <a:r>
                        <a:rPr lang="en-US" altLang="zh-CN" sz="2800" dirty="0" err="1"/>
                        <a:t>ML</a:t>
                      </a:r>
                      <a:r>
                        <a:rPr lang="en-US" altLang="zh-CN" sz="2800" baseline="-25000" dirty="0" err="1"/>
                        <a:t>n</a:t>
                      </a:r>
                      <a:endParaRPr lang="zh-CN" altLang="en-US" sz="2800" baseline="-25000" dirty="0"/>
                    </a:p>
                  </a:txBody>
                  <a:tcPr/>
                </a:tc>
                <a:tc>
                  <a:txBody>
                    <a:bodyPr/>
                    <a:lstStyle/>
                    <a:p>
                      <a:pPr algn="ctr"/>
                      <a:r>
                        <a:rPr lang="en-US" altLang="zh-CN" sz="2800" dirty="0"/>
                        <a:t>VBT</a:t>
                      </a:r>
                      <a:endParaRPr lang="zh-CN" altLang="en-US" sz="2800" dirty="0"/>
                    </a:p>
                  </a:txBody>
                  <a:tcPr/>
                </a:tc>
                <a:tc>
                  <a:txBody>
                    <a:bodyPr/>
                    <a:lstStyle/>
                    <a:p>
                      <a:pPr algn="ctr"/>
                      <a:r>
                        <a:rPr lang="en-US" altLang="zh-CN" sz="2800" dirty="0"/>
                        <a:t>CFT</a:t>
                      </a:r>
                      <a:endParaRPr lang="zh-CN" altLang="en-US" sz="2800" dirty="0"/>
                    </a:p>
                  </a:txBody>
                  <a:tcPr/>
                </a:tc>
                <a:tc>
                  <a:txBody>
                    <a:bodyPr/>
                    <a:lstStyle/>
                    <a:p>
                      <a:pPr algn="ctr"/>
                      <a:r>
                        <a:rPr lang="en-US" altLang="zh-CN" sz="2800" dirty="0"/>
                        <a:t>SHAB</a:t>
                      </a:r>
                      <a:endParaRPr lang="zh-CN" altLang="en-US" sz="2800" dirty="0"/>
                    </a:p>
                  </a:txBody>
                  <a:tcPr/>
                </a:tc>
                <a:extLst>
                  <a:ext uri="{0D108BD9-81ED-4DB2-BD59-A6C34878D82A}">
                    <a16:rowId xmlns:a16="http://schemas.microsoft.com/office/drawing/2014/main" val="1499605278"/>
                  </a:ext>
                </a:extLst>
              </a:tr>
              <a:tr h="483796">
                <a:tc>
                  <a:txBody>
                    <a:bodyPr/>
                    <a:lstStyle/>
                    <a:p>
                      <a:pPr algn="ctr"/>
                      <a:r>
                        <a:rPr lang="en-US" altLang="zh-CN" sz="2800" dirty="0"/>
                        <a:t>CN</a:t>
                      </a:r>
                      <a:r>
                        <a:rPr lang="zh-CN" altLang="en-US" sz="2800" dirty="0"/>
                        <a:t>与结构的关系</a:t>
                      </a:r>
                    </a:p>
                  </a:txBody>
                  <a:tcPr/>
                </a:tc>
                <a:tc>
                  <a:txBody>
                    <a:bodyPr/>
                    <a:lstStyle/>
                    <a:p>
                      <a:pPr algn="ctr"/>
                      <a:r>
                        <a:rPr lang="zh-CN" altLang="en-US" sz="28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t>\</a:t>
                      </a:r>
                      <a:endParaRPr lang="zh-CN" altLang="en-US"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t>\</a:t>
                      </a:r>
                      <a:endParaRPr lang="zh-CN" altLang="en-US" sz="2800" dirty="0"/>
                    </a:p>
                  </a:txBody>
                  <a:tcPr/>
                </a:tc>
                <a:extLst>
                  <a:ext uri="{0D108BD9-81ED-4DB2-BD59-A6C34878D82A}">
                    <a16:rowId xmlns:a16="http://schemas.microsoft.com/office/drawing/2014/main" val="2088447998"/>
                  </a:ext>
                </a:extLst>
              </a:tr>
              <a:tr h="166446">
                <a:tc>
                  <a:txBody>
                    <a:bodyPr/>
                    <a:lstStyle/>
                    <a:p>
                      <a:pPr algn="ctr"/>
                      <a:r>
                        <a:rPr lang="zh-CN" altLang="en-US" sz="2800" dirty="0"/>
                        <a:t>稳定性</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t>√</a:t>
                      </a:r>
                    </a:p>
                  </a:txBody>
                  <a:tcPr/>
                </a:tc>
                <a:extLst>
                  <a:ext uri="{0D108BD9-81ED-4DB2-BD59-A6C34878D82A}">
                    <a16:rowId xmlns:a16="http://schemas.microsoft.com/office/drawing/2014/main" val="2909823684"/>
                  </a:ext>
                </a:extLst>
              </a:tr>
              <a:tr h="370840">
                <a:tc>
                  <a:txBody>
                    <a:bodyPr/>
                    <a:lstStyle/>
                    <a:p>
                      <a:pPr algn="ctr"/>
                      <a:r>
                        <a:rPr lang="zh-CN" altLang="en-US" sz="2800" dirty="0"/>
                        <a:t>磁性</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t>√</a:t>
                      </a:r>
                    </a:p>
                  </a:txBody>
                  <a:tcPr/>
                </a:tc>
                <a:tc>
                  <a:txBody>
                    <a:bodyPr/>
                    <a:lstStyle/>
                    <a:p>
                      <a:pPr algn="ctr"/>
                      <a:r>
                        <a:rPr lang="en-US" altLang="zh-CN" sz="2800" dirty="0"/>
                        <a:t>\</a:t>
                      </a:r>
                      <a:endParaRPr lang="zh-CN" altLang="en-US" sz="2800" dirty="0"/>
                    </a:p>
                  </a:txBody>
                  <a:tcPr/>
                </a:tc>
                <a:extLst>
                  <a:ext uri="{0D108BD9-81ED-4DB2-BD59-A6C34878D82A}">
                    <a16:rowId xmlns:a16="http://schemas.microsoft.com/office/drawing/2014/main" val="1799248049"/>
                  </a:ext>
                </a:extLst>
              </a:tr>
              <a:tr h="370840">
                <a:tc>
                  <a:txBody>
                    <a:bodyPr/>
                    <a:lstStyle/>
                    <a:p>
                      <a:pPr algn="ctr"/>
                      <a:r>
                        <a:rPr lang="zh-CN" altLang="en-US" sz="2800" dirty="0"/>
                        <a:t>光学性质</a:t>
                      </a:r>
                    </a:p>
                  </a:txBody>
                  <a:tcPr/>
                </a:tc>
                <a:tc>
                  <a:txBody>
                    <a:bodyPr/>
                    <a:lstStyle/>
                    <a:p>
                      <a:pPr algn="ctr"/>
                      <a:r>
                        <a:rPr lang="en-US" altLang="zh-CN" sz="2800" dirty="0"/>
                        <a:t>\</a:t>
                      </a:r>
                      <a:endParaRPr lang="zh-CN" altLang="en-US"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t>√</a:t>
                      </a:r>
                    </a:p>
                  </a:txBody>
                  <a:tcPr/>
                </a:tc>
                <a:tc>
                  <a:txBody>
                    <a:bodyPr/>
                    <a:lstStyle/>
                    <a:p>
                      <a:pPr algn="ctr"/>
                      <a:r>
                        <a:rPr lang="en-US" altLang="zh-CN" sz="2800" dirty="0"/>
                        <a:t>\</a:t>
                      </a:r>
                      <a:endParaRPr lang="zh-CN" altLang="en-US" sz="2800" dirty="0"/>
                    </a:p>
                  </a:txBody>
                  <a:tcPr/>
                </a:tc>
                <a:extLst>
                  <a:ext uri="{0D108BD9-81ED-4DB2-BD59-A6C34878D82A}">
                    <a16:rowId xmlns:a16="http://schemas.microsoft.com/office/drawing/2014/main" val="3144432844"/>
                  </a:ext>
                </a:extLst>
              </a:tr>
            </a:tbl>
          </a:graphicData>
        </a:graphic>
      </p:graphicFrame>
    </p:spTree>
    <p:extLst>
      <p:ext uri="{BB962C8B-B14F-4D97-AF65-F5344CB8AC3E}">
        <p14:creationId xmlns:p14="http://schemas.microsoft.com/office/powerpoint/2010/main" val="2421297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A27E27-A851-4A4E-9D9B-E98493BED2FC}"/>
              </a:ext>
            </a:extLst>
          </p:cNvPr>
          <p:cNvSpPr>
            <a:spLocks noGrp="1"/>
          </p:cNvSpPr>
          <p:nvPr>
            <p:ph type="title"/>
          </p:nvPr>
        </p:nvSpPr>
        <p:spPr>
          <a:xfrm>
            <a:off x="1066800" y="351790"/>
            <a:ext cx="10515600" cy="499110"/>
          </a:xfrm>
        </p:spPr>
        <p:txBody>
          <a:bodyPr/>
          <a:lstStyle/>
          <a:p>
            <a:r>
              <a:rPr lang="zh-CN" altLang="en-US" dirty="0"/>
              <a:t>事实</a:t>
            </a:r>
          </a:p>
        </p:txBody>
      </p:sp>
      <p:sp>
        <p:nvSpPr>
          <p:cNvPr id="3" name="Rectangle 2">
            <a:extLst>
              <a:ext uri="{FF2B5EF4-FFF2-40B4-BE49-F238E27FC236}">
                <a16:creationId xmlns:a16="http://schemas.microsoft.com/office/drawing/2014/main" id="{0944C1A7-FB38-4419-99FB-7A59C45CD319}"/>
              </a:ext>
            </a:extLst>
          </p:cNvPr>
          <p:cNvSpPr txBox="1">
            <a:spLocks noChangeArrowheads="1"/>
          </p:cNvSpPr>
          <p:nvPr/>
        </p:nvSpPr>
        <p:spPr>
          <a:xfrm>
            <a:off x="657224" y="942975"/>
            <a:ext cx="10601325" cy="1431925"/>
          </a:xfrm>
          <a:prstGeom prst="roundRect">
            <a:avLst/>
          </a:prstGeom>
          <a:solidFill>
            <a:schemeClr val="tx1"/>
          </a:solidFill>
          <a:ln>
            <a:noFill/>
          </a:ln>
        </p:spPr>
        <p:txBody>
          <a:bodyPr vert="horz" lIns="91440" tIns="45720" rIns="91440" bIns="45720" rtlCol="0" anchor="ctr" anchorCtr="1">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en-US" altLang="zh-CN" sz="2800" dirty="0">
                <a:solidFill>
                  <a:schemeClr val="bg1"/>
                </a:solidFill>
                <a:latin typeface="Times New Roman" panose="02020603050405020304" pitchFamily="18" charset="0"/>
                <a:ea typeface="+mn-ea"/>
                <a:cs typeface="+mn-ea"/>
              </a:rPr>
              <a:t>Co(III) </a:t>
            </a:r>
            <a:r>
              <a:rPr lang="zh-CN" altLang="en-US" sz="2800" dirty="0">
                <a:solidFill>
                  <a:schemeClr val="bg1"/>
                </a:solidFill>
                <a:latin typeface="Times New Roman" panose="02020603050405020304" pitchFamily="18" charset="0"/>
                <a:ea typeface="+mn-ea"/>
                <a:cs typeface="+mn-ea"/>
              </a:rPr>
              <a:t>的简单配合物中</a:t>
            </a:r>
            <a:r>
              <a:rPr lang="en-US" altLang="zh-CN" sz="2800" dirty="0">
                <a:solidFill>
                  <a:schemeClr val="bg1"/>
                </a:solidFill>
                <a:latin typeface="Times New Roman" panose="02020603050405020304" pitchFamily="18" charset="0"/>
                <a:ea typeface="+mn-ea"/>
                <a:cs typeface="+mn-ea"/>
              </a:rPr>
              <a:t>, [CoF</a:t>
            </a:r>
            <a:r>
              <a:rPr lang="en-US" altLang="zh-CN" sz="2800" baseline="-30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 3-</a:t>
            </a:r>
            <a:r>
              <a:rPr lang="zh-CN" altLang="en-US" sz="2800" dirty="0">
                <a:solidFill>
                  <a:schemeClr val="bg1"/>
                </a:solidFill>
                <a:latin typeface="Times New Roman" panose="02020603050405020304" pitchFamily="18" charset="0"/>
                <a:ea typeface="+mn-ea"/>
                <a:cs typeface="+mn-ea"/>
              </a:rPr>
              <a:t>为顺磁性，其余均为抗磁性，</a:t>
            </a:r>
            <a:endParaRPr lang="en-US" altLang="zh-CN" sz="2800" dirty="0">
              <a:solidFill>
                <a:schemeClr val="bg1"/>
              </a:solidFill>
              <a:latin typeface="Times New Roman" panose="02020603050405020304" pitchFamily="18" charset="0"/>
              <a:ea typeface="+mn-ea"/>
              <a:cs typeface="+mn-ea"/>
            </a:endParaRPr>
          </a:p>
          <a:p>
            <a:pPr>
              <a:lnSpc>
                <a:spcPct val="150000"/>
              </a:lnSpc>
            </a:pPr>
            <a:r>
              <a:rPr lang="zh-CN" altLang="en-US" sz="2800" dirty="0">
                <a:solidFill>
                  <a:schemeClr val="bg1"/>
                </a:solidFill>
                <a:latin typeface="Times New Roman" panose="02020603050405020304" pitchFamily="18" charset="0"/>
                <a:ea typeface="+mn-ea"/>
                <a:cs typeface="+mn-ea"/>
              </a:rPr>
              <a:t>例如 </a:t>
            </a:r>
            <a:r>
              <a:rPr lang="en-US" altLang="zh-CN" sz="2800" dirty="0">
                <a:solidFill>
                  <a:schemeClr val="bg1"/>
                </a:solidFill>
                <a:latin typeface="Times New Roman" panose="02020603050405020304" pitchFamily="18" charset="0"/>
                <a:ea typeface="+mn-ea"/>
                <a:cs typeface="+mn-ea"/>
              </a:rPr>
              <a:t>[Co(CN)</a:t>
            </a:r>
            <a:r>
              <a:rPr lang="en-US" altLang="zh-CN" sz="2800" baseline="-30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 3-</a:t>
            </a:r>
            <a:r>
              <a:rPr lang="en-US" altLang="zh-CN" sz="2800" dirty="0">
                <a:solidFill>
                  <a:schemeClr val="bg1"/>
                </a:solidFill>
                <a:latin typeface="Times New Roman" panose="02020603050405020304" pitchFamily="18" charset="0"/>
                <a:ea typeface="+mn-ea"/>
                <a:cs typeface="+mn-ea"/>
              </a:rPr>
              <a:t>  , [Co(H</a:t>
            </a:r>
            <a:r>
              <a:rPr lang="en-US" altLang="zh-CN" sz="2800" baseline="-30000" dirty="0">
                <a:solidFill>
                  <a:schemeClr val="bg1"/>
                </a:solidFill>
                <a:latin typeface="Times New Roman" panose="02020603050405020304" pitchFamily="18" charset="0"/>
                <a:ea typeface="+mn-ea"/>
                <a:cs typeface="+mn-ea"/>
              </a:rPr>
              <a:t>2</a:t>
            </a:r>
            <a:r>
              <a:rPr lang="en-US" altLang="zh-CN" sz="2800" dirty="0">
                <a:solidFill>
                  <a:schemeClr val="bg1"/>
                </a:solidFill>
                <a:latin typeface="Times New Roman" panose="02020603050405020304" pitchFamily="18" charset="0"/>
                <a:ea typeface="+mn-ea"/>
                <a:cs typeface="+mn-ea"/>
              </a:rPr>
              <a:t>O)</a:t>
            </a:r>
            <a:r>
              <a:rPr lang="en-US" altLang="zh-CN" sz="2800" baseline="-30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3+   </a:t>
            </a:r>
            <a:r>
              <a:rPr lang="en-US" altLang="zh-CN" sz="2800" dirty="0">
                <a:solidFill>
                  <a:schemeClr val="bg1"/>
                </a:solidFill>
                <a:latin typeface="Times New Roman" panose="02020603050405020304" pitchFamily="18" charset="0"/>
                <a:ea typeface="+mn-ea"/>
                <a:cs typeface="+mn-ea"/>
              </a:rPr>
              <a:t>,  [Co(NH</a:t>
            </a:r>
            <a:r>
              <a:rPr lang="en-US" altLang="zh-CN" sz="2800" baseline="-30000" dirty="0">
                <a:solidFill>
                  <a:schemeClr val="bg1"/>
                </a:solidFill>
                <a:latin typeface="Times New Roman" panose="02020603050405020304" pitchFamily="18" charset="0"/>
                <a:ea typeface="+mn-ea"/>
                <a:cs typeface="+mn-ea"/>
              </a:rPr>
              <a:t>3</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 3+</a:t>
            </a:r>
            <a:r>
              <a:rPr lang="en-US" altLang="zh-CN" sz="2800" dirty="0">
                <a:solidFill>
                  <a:schemeClr val="bg1"/>
                </a:solidFill>
                <a:latin typeface="Times New Roman" panose="02020603050405020304" pitchFamily="18" charset="0"/>
                <a:ea typeface="+mn-ea"/>
                <a:cs typeface="+mn-ea"/>
              </a:rPr>
              <a:t> </a:t>
            </a:r>
            <a:r>
              <a:rPr lang="zh-CN" altLang="en-US" sz="2800" dirty="0">
                <a:solidFill>
                  <a:schemeClr val="bg1"/>
                </a:solidFill>
                <a:latin typeface="Times New Roman" panose="02020603050405020304" pitchFamily="18" charset="0"/>
                <a:ea typeface="+mn-ea"/>
                <a:cs typeface="+mn-ea"/>
              </a:rPr>
              <a:t>等</a:t>
            </a:r>
            <a:r>
              <a:rPr lang="zh-CN" altLang="en-US" sz="2800" baseline="30000" dirty="0">
                <a:solidFill>
                  <a:schemeClr val="bg1"/>
                </a:solidFill>
                <a:latin typeface="Times New Roman" panose="02020603050405020304" pitchFamily="18" charset="0"/>
                <a:ea typeface="+mn-ea"/>
                <a:cs typeface="+mn-ea"/>
              </a:rPr>
              <a:t> </a:t>
            </a:r>
            <a:r>
              <a:rPr lang="zh-CN" altLang="en-US" sz="2800" dirty="0">
                <a:solidFill>
                  <a:schemeClr val="bg1"/>
                </a:solidFill>
                <a:latin typeface="Times New Roman" panose="02020603050405020304" pitchFamily="18" charset="0"/>
                <a:ea typeface="+mn-ea"/>
                <a:cs typeface="+mn-ea"/>
              </a:rPr>
              <a:t>。 试解释之。</a:t>
            </a:r>
            <a:r>
              <a:rPr lang="zh-CN" altLang="en-US" sz="2800" dirty="0">
                <a:solidFill>
                  <a:srgbClr val="0070C0"/>
                </a:solidFill>
                <a:latin typeface="Times New Roman" panose="02020603050405020304" pitchFamily="18" charset="0"/>
                <a:ea typeface="+mn-ea"/>
                <a:cs typeface="+mn-ea"/>
              </a:rPr>
              <a:t>。</a:t>
            </a:r>
          </a:p>
        </p:txBody>
      </p:sp>
      <p:sp>
        <p:nvSpPr>
          <p:cNvPr id="4" name="灯片编号占位符 3">
            <a:extLst>
              <a:ext uri="{FF2B5EF4-FFF2-40B4-BE49-F238E27FC236}">
                <a16:creationId xmlns:a16="http://schemas.microsoft.com/office/drawing/2014/main" id="{338D25DF-4F6D-4466-AF3F-D457915680D5}"/>
              </a:ext>
            </a:extLst>
          </p:cNvPr>
          <p:cNvSpPr>
            <a:spLocks noGrp="1"/>
          </p:cNvSpPr>
          <p:nvPr>
            <p:ph type="sldNum" sz="quarter" idx="12"/>
          </p:nvPr>
        </p:nvSpPr>
        <p:spPr/>
        <p:txBody>
          <a:bodyPr/>
          <a:lstStyle/>
          <a:p>
            <a:fld id="{25F43C6C-6CC1-4831-8DEA-3206EFFA1157}" type="slidenum">
              <a:rPr lang="zh-CN" altLang="en-US" smtClean="0"/>
              <a:t>84</a:t>
            </a:fld>
            <a:endParaRPr lang="zh-CN" altLang="en-US"/>
          </a:p>
        </p:txBody>
      </p:sp>
    </p:spTree>
    <p:extLst>
      <p:ext uri="{BB962C8B-B14F-4D97-AF65-F5344CB8AC3E}">
        <p14:creationId xmlns:p14="http://schemas.microsoft.com/office/powerpoint/2010/main" val="6050000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470348-EBED-43B3-945C-80F09494CBD3}"/>
              </a:ext>
            </a:extLst>
          </p:cNvPr>
          <p:cNvSpPr>
            <a:spLocks noGrp="1"/>
          </p:cNvSpPr>
          <p:nvPr>
            <p:ph type="title"/>
          </p:nvPr>
        </p:nvSpPr>
        <p:spPr>
          <a:xfrm>
            <a:off x="0" y="210116"/>
            <a:ext cx="12149137" cy="626794"/>
          </a:xfrm>
          <a:solidFill>
            <a:schemeClr val="tx1"/>
          </a:solidFill>
        </p:spPr>
        <p:txBody>
          <a:bodyPr/>
          <a:lstStyle/>
          <a:p>
            <a:r>
              <a:rPr lang="en-US" altLang="zh-CN" sz="4000" dirty="0">
                <a:solidFill>
                  <a:schemeClr val="bg1"/>
                </a:solidFill>
              </a:rPr>
              <a:t>  3 </a:t>
            </a:r>
            <a:r>
              <a:rPr lang="zh-CN" altLang="en-US" sz="4000" dirty="0">
                <a:solidFill>
                  <a:schemeClr val="bg1"/>
                </a:solidFill>
              </a:rPr>
              <a:t>配位</a:t>
            </a:r>
            <a:r>
              <a:rPr lang="en-US" altLang="zh-CN" sz="4000" dirty="0">
                <a:solidFill>
                  <a:schemeClr val="bg1"/>
                </a:solidFill>
              </a:rPr>
              <a:t>-</a:t>
            </a:r>
            <a:r>
              <a:rPr lang="zh-CN" altLang="en-US" sz="4000" dirty="0">
                <a:solidFill>
                  <a:schemeClr val="bg1"/>
                </a:solidFill>
              </a:rPr>
              <a:t>离解平衡</a:t>
            </a:r>
          </a:p>
        </p:txBody>
      </p:sp>
      <p:sp>
        <p:nvSpPr>
          <p:cNvPr id="3" name="Rectangle 2">
            <a:extLst>
              <a:ext uri="{FF2B5EF4-FFF2-40B4-BE49-F238E27FC236}">
                <a16:creationId xmlns:a16="http://schemas.microsoft.com/office/drawing/2014/main" id="{13A9C683-D4B3-4ACF-93EA-80384050DE05}"/>
              </a:ext>
            </a:extLst>
          </p:cNvPr>
          <p:cNvSpPr txBox="1">
            <a:spLocks noChangeArrowheads="1"/>
          </p:cNvSpPr>
          <p:nvPr/>
        </p:nvSpPr>
        <p:spPr>
          <a:xfrm>
            <a:off x="0" y="1044912"/>
            <a:ext cx="12149137" cy="523220"/>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ltLang="zh-CN" dirty="0">
                <a:solidFill>
                  <a:schemeClr val="bg1"/>
                </a:solidFill>
                <a:ea typeface="+mn-ea"/>
                <a:cs typeface="+mn-ea"/>
              </a:rPr>
              <a:t>     3-1 </a:t>
            </a:r>
            <a:r>
              <a:rPr lang="zh-CN" altLang="en-US" dirty="0">
                <a:solidFill>
                  <a:schemeClr val="bg1"/>
                </a:solidFill>
                <a:ea typeface="+mn-ea"/>
                <a:cs typeface="+mn-ea"/>
              </a:rPr>
              <a:t>稳定常数</a:t>
            </a:r>
          </a:p>
        </p:txBody>
      </p:sp>
      <p:graphicFrame>
        <p:nvGraphicFramePr>
          <p:cNvPr id="4" name="Group 3">
            <a:extLst>
              <a:ext uri="{FF2B5EF4-FFF2-40B4-BE49-F238E27FC236}">
                <a16:creationId xmlns:a16="http://schemas.microsoft.com/office/drawing/2014/main" id="{494D2428-29FA-45E2-9F42-7745869C3719}"/>
              </a:ext>
            </a:extLst>
          </p:cNvPr>
          <p:cNvGraphicFramePr>
            <a:graphicFrameLocks noGrp="1"/>
          </p:cNvGraphicFramePr>
          <p:nvPr>
            <p:extLst>
              <p:ext uri="{D42A27DB-BD31-4B8C-83A1-F6EECF244321}">
                <p14:modId xmlns:p14="http://schemas.microsoft.com/office/powerpoint/2010/main" val="3530584789"/>
              </p:ext>
            </p:extLst>
          </p:nvPr>
        </p:nvGraphicFramePr>
        <p:xfrm>
          <a:off x="521493" y="1832649"/>
          <a:ext cx="11106150" cy="3593058"/>
        </p:xfrm>
        <a:graphic>
          <a:graphicData uri="http://schemas.openxmlformats.org/drawingml/2006/table">
            <a:tbl>
              <a:tblPr/>
              <a:tblGrid>
                <a:gridCol w="5221376">
                  <a:extLst>
                    <a:ext uri="{9D8B030D-6E8A-4147-A177-3AD203B41FA5}">
                      <a16:colId xmlns:a16="http://schemas.microsoft.com/office/drawing/2014/main" val="1422574551"/>
                    </a:ext>
                  </a:extLst>
                </a:gridCol>
                <a:gridCol w="5884774">
                  <a:extLst>
                    <a:ext uri="{9D8B030D-6E8A-4147-A177-3AD203B41FA5}">
                      <a16:colId xmlns:a16="http://schemas.microsoft.com/office/drawing/2014/main" val="4129141573"/>
                    </a:ext>
                  </a:extLst>
                </a:gridCol>
              </a:tblGrid>
              <a:tr h="49991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chemeClr val="tx1"/>
                          </a:solidFill>
                          <a:effectLst/>
                          <a:latin typeface="Times New Roman" panose="02020603050405020304" pitchFamily="18" charset="0"/>
                          <a:ea typeface="+mn-ea"/>
                          <a:cs typeface="+mn-ea"/>
                        </a:rPr>
                        <a:t>反应式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zh-CN" altLang="en-US" sz="2400" b="1" i="0" u="none" strike="noStrike" cap="none" normalizeH="0" baseline="0" dirty="0">
                          <a:ln>
                            <a:noFill/>
                          </a:ln>
                          <a:solidFill>
                            <a:srgbClr val="FF0000"/>
                          </a:solidFill>
                          <a:effectLst/>
                          <a:latin typeface="Times New Roman" panose="02020603050405020304" pitchFamily="18" charset="0"/>
                          <a:ea typeface="+mn-ea"/>
                          <a:cs typeface="+mn-ea"/>
                        </a:rPr>
                        <a:t>逐级</a:t>
                      </a:r>
                      <a:r>
                        <a:rPr kumimoji="0" lang="zh-CN" altLang="en-US" sz="2400" b="0" i="0" u="none" strike="noStrike" cap="none" normalizeH="0" baseline="0" dirty="0">
                          <a:ln>
                            <a:noFill/>
                          </a:ln>
                          <a:solidFill>
                            <a:srgbClr val="FF0000"/>
                          </a:solidFill>
                          <a:effectLst/>
                          <a:latin typeface="Tahoma" panose="020B0604030504040204" pitchFamily="34" charset="0"/>
                          <a:ea typeface="+mn-ea"/>
                          <a:cs typeface="+mn-ea"/>
                        </a:rPr>
                        <a:t>稳定常数</a:t>
                      </a:r>
                      <a:r>
                        <a:rPr kumimoji="0" lang="zh-CN" altLang="en-US" sz="2400" b="0" i="0" u="none" strike="noStrike" cap="none" normalizeH="0" baseline="0" dirty="0">
                          <a:ln>
                            <a:noFill/>
                          </a:ln>
                          <a:solidFill>
                            <a:schemeClr val="tx1"/>
                          </a:solidFill>
                          <a:effectLst/>
                          <a:latin typeface="Tahoma" panose="020B0604030504040204" pitchFamily="34" charset="0"/>
                          <a:ea typeface="+mn-ea"/>
                          <a:cs typeface="+mn-ea"/>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8232009"/>
                  </a:ext>
                </a:extLst>
              </a:tr>
              <a:tr h="658291">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Cu</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0" dirty="0">
                          <a:ln>
                            <a:noFill/>
                          </a:ln>
                          <a:solidFill>
                            <a:schemeClr val="tx1"/>
                          </a:solidFill>
                          <a:effectLst/>
                          <a:latin typeface="Tahoma" panose="020B0604030504040204" pitchFamily="34" charset="0"/>
                          <a:ea typeface="+mn-ea"/>
                          <a:cs typeface="+mn-ea"/>
                        </a:rPr>
                        <a:t>⇌</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[Cu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0" i="0" u="none" strike="noStrike" cap="none" normalizeH="0" baseline="0" dirty="0">
                          <a:ln>
                            <a:noFill/>
                          </a:ln>
                          <a:solidFill>
                            <a:schemeClr val="tx1"/>
                          </a:solidFill>
                          <a:effectLst/>
                          <a:latin typeface="Times New Roman" panose="02020603050405020304" pitchFamily="18" charset="0"/>
                          <a:ea typeface="+mn-ea"/>
                          <a:cs typeface="+mn-ea"/>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1" u="none" strike="noStrike" cap="none" normalizeH="0" baseline="0" dirty="0">
                          <a:ln>
                            <a:noFill/>
                          </a:ln>
                          <a:solidFill>
                            <a:schemeClr val="tx1"/>
                          </a:solidFill>
                          <a:effectLst/>
                          <a:latin typeface="Times New Roman" panose="02020603050405020304" pitchFamily="18" charset="0"/>
                          <a:ea typeface="+mn-ea"/>
                          <a:cs typeface="+mn-ea"/>
                        </a:rPr>
                        <a:t>K</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1</a:t>
                      </a:r>
                      <a:r>
                        <a:rPr kumimoji="0" lang="en-US" altLang="zh-CN" sz="2400" b="1" i="0" u="none" strike="noStrike" cap="none" normalizeH="0" baseline="0" dirty="0">
                          <a:ln>
                            <a:noFill/>
                          </a:ln>
                          <a:solidFill>
                            <a:schemeClr val="tx1"/>
                          </a:solidFill>
                          <a:effectLst/>
                          <a:latin typeface="Tahoma" panose="020B0604030504040204" pitchFamily="34" charset="0"/>
                          <a:ea typeface="+mn-ea"/>
                          <a:cs typeface="+mn-ea"/>
                        </a:rPr>
                        <a:t>°</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[Cu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 / [Cu </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0576792"/>
                  </a:ext>
                </a:extLst>
              </a:tr>
              <a:tr h="81161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[Cu (NH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 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0">
                          <a:ln>
                            <a:noFill/>
                          </a:ln>
                          <a:solidFill>
                            <a:schemeClr val="tx1"/>
                          </a:solidFill>
                          <a:effectLst/>
                          <a:latin typeface="Tahoma" panose="020B0604030504040204" pitchFamily="34" charset="0"/>
                          <a:ea typeface="+mn-ea"/>
                          <a:cs typeface="+mn-ea"/>
                        </a:rPr>
                        <a:t>⇌</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[Cu (NH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1" u="none" strike="noStrike" cap="none" normalizeH="0" baseline="0" dirty="0">
                          <a:ln>
                            <a:noFill/>
                          </a:ln>
                          <a:solidFill>
                            <a:schemeClr val="tx1"/>
                          </a:solidFill>
                          <a:effectLst/>
                          <a:latin typeface="Times New Roman" panose="02020603050405020304" pitchFamily="18" charset="0"/>
                          <a:ea typeface="+mn-ea"/>
                          <a:cs typeface="+mn-ea"/>
                        </a:rPr>
                        <a:t>K</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ahoma" panose="020B0604030504040204" pitchFamily="34" charset="0"/>
                          <a:ea typeface="+mn-ea"/>
                          <a:cs typeface="+mn-ea"/>
                        </a:rPr>
                        <a:t>°</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[Cu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 [Cu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872277"/>
                  </a:ext>
                </a:extLst>
              </a:tr>
              <a:tr h="81161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[Cu (NH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 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0">
                          <a:ln>
                            <a:noFill/>
                          </a:ln>
                          <a:solidFill>
                            <a:schemeClr val="tx1"/>
                          </a:solidFill>
                          <a:effectLst/>
                          <a:latin typeface="Tahoma" panose="020B0604030504040204" pitchFamily="34" charset="0"/>
                          <a:ea typeface="+mn-ea"/>
                          <a:cs typeface="+mn-ea"/>
                        </a:rPr>
                        <a:t>⇌</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[Cu (NH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1" u="none" strike="noStrike" cap="none" normalizeH="0" baseline="0" dirty="0">
                          <a:ln>
                            <a:noFill/>
                          </a:ln>
                          <a:solidFill>
                            <a:schemeClr val="tx1"/>
                          </a:solidFill>
                          <a:effectLst/>
                          <a:latin typeface="Times New Roman" panose="02020603050405020304" pitchFamily="18" charset="0"/>
                          <a:ea typeface="+mn-ea"/>
                          <a:cs typeface="+mn-ea"/>
                        </a:rPr>
                        <a:t>K</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ahoma" panose="020B0604030504040204" pitchFamily="34" charset="0"/>
                          <a:ea typeface="+mn-ea"/>
                          <a:cs typeface="+mn-ea"/>
                        </a:rPr>
                        <a:t>°</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[Cu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 [Cu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1951678"/>
                  </a:ext>
                </a:extLst>
              </a:tr>
              <a:tr h="81161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[Cu (NH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 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0">
                          <a:ln>
                            <a:noFill/>
                          </a:ln>
                          <a:solidFill>
                            <a:schemeClr val="tx1"/>
                          </a:solidFill>
                          <a:effectLst/>
                          <a:latin typeface="Tahoma" panose="020B0604030504040204" pitchFamily="34" charset="0"/>
                          <a:ea typeface="+mn-ea"/>
                          <a:cs typeface="+mn-ea"/>
                        </a:rPr>
                        <a:t>⇌</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 [Cu (NH</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25000">
                          <a:ln>
                            <a:noFill/>
                          </a:ln>
                          <a:solidFill>
                            <a:schemeClr val="tx1"/>
                          </a:solidFill>
                          <a:effectLst/>
                          <a:latin typeface="Times New Roman" panose="02020603050405020304" pitchFamily="18" charset="0"/>
                          <a:ea typeface="+mn-ea"/>
                          <a:cs typeface="+mn-ea"/>
                        </a:rPr>
                        <a:t>4</a:t>
                      </a:r>
                      <a:r>
                        <a:rPr kumimoji="0" lang="en-US" altLang="zh-CN" sz="2400" b="1" i="0" u="none" strike="noStrike" cap="none" normalizeH="0" baseline="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30000">
                          <a:ln>
                            <a:noFill/>
                          </a:ln>
                          <a:solidFill>
                            <a:schemeClr val="tx1"/>
                          </a:solidFill>
                          <a:effectLst/>
                          <a:latin typeface="Times New Roman" panose="02020603050405020304" pitchFamily="18" charset="0"/>
                          <a:ea typeface="+mn-ea"/>
                          <a:cs typeface="+mn-ea"/>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ea typeface="宋体" panose="02010600030101010101" pitchFamily="2" charset="-122"/>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ea typeface="宋体" panose="02010600030101010101" pitchFamily="2" charset="-122"/>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ea typeface="宋体" panose="02010600030101010101" pitchFamily="2" charset="-122"/>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zh-CN" sz="2400" b="1" i="1" u="none" strike="noStrike" cap="none" normalizeH="0" baseline="0" dirty="0">
                          <a:ln>
                            <a:noFill/>
                          </a:ln>
                          <a:solidFill>
                            <a:schemeClr val="tx1"/>
                          </a:solidFill>
                          <a:effectLst/>
                          <a:latin typeface="Times New Roman" panose="02020603050405020304" pitchFamily="18" charset="0"/>
                          <a:ea typeface="+mn-ea"/>
                          <a:cs typeface="+mn-ea"/>
                        </a:rPr>
                        <a:t>K</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4</a:t>
                      </a:r>
                      <a:r>
                        <a:rPr kumimoji="0" lang="en-US" altLang="zh-CN" sz="2400" b="1" i="0" u="none" strike="noStrike" cap="none" normalizeH="0" baseline="0" dirty="0">
                          <a:ln>
                            <a:noFill/>
                          </a:ln>
                          <a:solidFill>
                            <a:schemeClr val="tx1"/>
                          </a:solidFill>
                          <a:effectLst/>
                          <a:latin typeface="Tahoma" panose="020B0604030504040204" pitchFamily="34" charset="0"/>
                          <a:ea typeface="+mn-ea"/>
                          <a:cs typeface="+mn-ea"/>
                        </a:rPr>
                        <a:t>°</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[Cu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4</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 [Cu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a:t>
                      </a:r>
                      <a:r>
                        <a:rPr kumimoji="0" lang="en-US" altLang="zh-CN" sz="2400" b="1" i="0" u="none" strike="noStrike" cap="none" normalizeH="0" baseline="30000" dirty="0">
                          <a:ln>
                            <a:noFill/>
                          </a:ln>
                          <a:solidFill>
                            <a:schemeClr val="tx1"/>
                          </a:solidFill>
                          <a:effectLst/>
                          <a:latin typeface="Times New Roman" panose="02020603050405020304" pitchFamily="18" charset="0"/>
                          <a:ea typeface="+mn-ea"/>
                          <a:cs typeface="+mn-ea"/>
                        </a:rPr>
                        <a:t>2+</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 ][NH</a:t>
                      </a:r>
                      <a:r>
                        <a:rPr kumimoji="0" lang="en-US" altLang="zh-CN" sz="2400" b="1" i="0" u="none" strike="noStrike" cap="none" normalizeH="0" baseline="-25000" dirty="0">
                          <a:ln>
                            <a:noFill/>
                          </a:ln>
                          <a:solidFill>
                            <a:schemeClr val="tx1"/>
                          </a:solidFill>
                          <a:effectLst/>
                          <a:latin typeface="Times New Roman" panose="02020603050405020304" pitchFamily="18" charset="0"/>
                          <a:ea typeface="+mn-ea"/>
                          <a:cs typeface="+mn-ea"/>
                        </a:rPr>
                        <a:t>3</a:t>
                      </a:r>
                      <a:r>
                        <a:rPr kumimoji="0" lang="en-US" altLang="zh-CN" sz="2400" b="1" i="0" u="none" strike="noStrike" cap="none" normalizeH="0" baseline="0" dirty="0">
                          <a:ln>
                            <a:noFill/>
                          </a:ln>
                          <a:solidFill>
                            <a:schemeClr val="tx1"/>
                          </a:solidFill>
                          <a:effectLst/>
                          <a:latin typeface="Times New Roman" panose="02020603050405020304" pitchFamily="18" charset="0"/>
                          <a:ea typeface="+mn-ea"/>
                          <a:cs typeface="+mn-ea"/>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6327483"/>
                  </a:ext>
                </a:extLst>
              </a:tr>
            </a:tbl>
          </a:graphicData>
        </a:graphic>
      </p:graphicFrame>
      <p:sp>
        <p:nvSpPr>
          <p:cNvPr id="5" name="Text Box 25">
            <a:extLst>
              <a:ext uri="{FF2B5EF4-FFF2-40B4-BE49-F238E27FC236}">
                <a16:creationId xmlns:a16="http://schemas.microsoft.com/office/drawing/2014/main" id="{35C7FB5D-08EA-4E54-A6A8-E1B4F32D3F7B}"/>
              </a:ext>
            </a:extLst>
          </p:cNvPr>
          <p:cNvSpPr txBox="1">
            <a:spLocks noChangeArrowheads="1"/>
          </p:cNvSpPr>
          <p:nvPr/>
        </p:nvSpPr>
        <p:spPr bwMode="auto">
          <a:xfrm>
            <a:off x="521493" y="5539421"/>
            <a:ext cx="113068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en-US" altLang="zh-CN" sz="2800" b="1" dirty="0">
                <a:latin typeface="Times New Roman" panose="02020603050405020304" pitchFamily="18" charset="0"/>
                <a:ea typeface="+mn-ea"/>
                <a:cs typeface="+mn-ea"/>
              </a:rPr>
              <a:t>Cu</a:t>
            </a:r>
            <a:r>
              <a:rPr lang="en-US" altLang="zh-CN" sz="2800" b="1" baseline="30000" dirty="0">
                <a:latin typeface="Times New Roman" panose="02020603050405020304" pitchFamily="18" charset="0"/>
                <a:ea typeface="+mn-ea"/>
                <a:cs typeface="+mn-ea"/>
              </a:rPr>
              <a:t>2+</a:t>
            </a:r>
            <a:r>
              <a:rPr lang="en-US" altLang="zh-CN" sz="2800" b="1" dirty="0">
                <a:latin typeface="Times New Roman" panose="02020603050405020304" pitchFamily="18" charset="0"/>
                <a:ea typeface="+mn-ea"/>
                <a:cs typeface="+mn-ea"/>
              </a:rPr>
              <a:t> + 4NH</a:t>
            </a:r>
            <a:r>
              <a:rPr lang="en-US" altLang="zh-CN" sz="2800" b="1" baseline="-25000" dirty="0">
                <a:latin typeface="Times New Roman" panose="02020603050405020304" pitchFamily="18" charset="0"/>
                <a:ea typeface="+mn-ea"/>
                <a:cs typeface="+mn-ea"/>
              </a:rPr>
              <a:t>3</a:t>
            </a:r>
            <a:r>
              <a:rPr lang="en-US" altLang="zh-CN" sz="2800" b="1" dirty="0">
                <a:latin typeface="Times New Roman" panose="02020603050405020304" pitchFamily="18" charset="0"/>
                <a:ea typeface="+mn-ea"/>
                <a:cs typeface="+mn-ea"/>
              </a:rPr>
              <a:t> </a:t>
            </a:r>
            <a:r>
              <a:rPr lang="en-US" altLang="zh-CN" sz="2800" b="1" dirty="0">
                <a:ea typeface="+mn-ea"/>
                <a:cs typeface="+mn-ea"/>
              </a:rPr>
              <a:t>⇌</a:t>
            </a:r>
            <a:r>
              <a:rPr lang="en-US" altLang="zh-CN" sz="2800" b="1" dirty="0">
                <a:latin typeface="Times New Roman" panose="02020603050405020304" pitchFamily="18" charset="0"/>
                <a:ea typeface="+mn-ea"/>
                <a:cs typeface="+mn-ea"/>
              </a:rPr>
              <a:t> [Cu (NH</a:t>
            </a:r>
            <a:r>
              <a:rPr lang="en-US" altLang="zh-CN" sz="2800" b="1" baseline="-25000" dirty="0">
                <a:latin typeface="Times New Roman" panose="02020603050405020304" pitchFamily="18" charset="0"/>
                <a:ea typeface="+mn-ea"/>
                <a:cs typeface="+mn-ea"/>
              </a:rPr>
              <a:t>3</a:t>
            </a:r>
            <a:r>
              <a:rPr lang="en-US" altLang="zh-CN" sz="2800" b="1" dirty="0">
                <a:latin typeface="Times New Roman" panose="02020603050405020304" pitchFamily="18" charset="0"/>
                <a:ea typeface="+mn-ea"/>
                <a:cs typeface="+mn-ea"/>
              </a:rPr>
              <a:t>)</a:t>
            </a:r>
            <a:r>
              <a:rPr lang="en-US" altLang="zh-CN" sz="2800" b="1" baseline="-25000" dirty="0">
                <a:latin typeface="Times New Roman" panose="02020603050405020304" pitchFamily="18" charset="0"/>
                <a:ea typeface="+mn-ea"/>
                <a:cs typeface="+mn-ea"/>
              </a:rPr>
              <a:t>4</a:t>
            </a:r>
            <a:r>
              <a:rPr lang="en-US" altLang="zh-CN" sz="2800" b="1" dirty="0">
                <a:latin typeface="Times New Roman" panose="02020603050405020304" pitchFamily="18" charset="0"/>
                <a:ea typeface="+mn-ea"/>
                <a:cs typeface="+mn-ea"/>
              </a:rPr>
              <a:t>]</a:t>
            </a:r>
            <a:r>
              <a:rPr lang="en-US" altLang="zh-CN" sz="2800" b="1" baseline="30000" dirty="0">
                <a:latin typeface="Times New Roman" panose="02020603050405020304" pitchFamily="18" charset="0"/>
                <a:ea typeface="+mn-ea"/>
                <a:cs typeface="+mn-ea"/>
              </a:rPr>
              <a:t>2+          </a:t>
            </a:r>
            <a:r>
              <a:rPr lang="en-US" altLang="zh-CN" sz="2800" b="1" i="1" dirty="0">
                <a:latin typeface="Times New Roman" panose="02020603050405020304" pitchFamily="18" charset="0"/>
                <a:ea typeface="+mn-ea"/>
                <a:cs typeface="+mn-ea"/>
              </a:rPr>
              <a:t>β</a:t>
            </a:r>
            <a:r>
              <a:rPr lang="en-US" altLang="zh-CN" sz="2800" b="1" baseline="-25000" dirty="0">
                <a:latin typeface="Times New Roman" panose="02020603050405020304" pitchFamily="18" charset="0"/>
                <a:ea typeface="+mn-ea"/>
                <a:cs typeface="+mn-ea"/>
              </a:rPr>
              <a:t>4 </a:t>
            </a:r>
            <a:r>
              <a:rPr lang="en-US" altLang="zh-CN" sz="2800" b="1" dirty="0">
                <a:latin typeface="Times New Roman" panose="02020603050405020304" pitchFamily="18" charset="0"/>
                <a:ea typeface="+mn-ea"/>
                <a:cs typeface="+mn-ea"/>
              </a:rPr>
              <a:t>=</a:t>
            </a:r>
            <a:r>
              <a:rPr lang="en-US" altLang="zh-CN" sz="2800" b="1" i="1" dirty="0">
                <a:latin typeface="Times New Roman" panose="02020603050405020304" pitchFamily="18" charset="0"/>
                <a:ea typeface="+mn-ea"/>
                <a:cs typeface="+mn-ea"/>
              </a:rPr>
              <a:t> K</a:t>
            </a:r>
            <a:r>
              <a:rPr lang="en-US" altLang="zh-CN" sz="2800" b="1" baseline="-25000" dirty="0">
                <a:latin typeface="Times New Roman" panose="02020603050405020304" pitchFamily="18" charset="0"/>
                <a:ea typeface="+mn-ea"/>
                <a:cs typeface="+mn-ea"/>
              </a:rPr>
              <a:t>1</a:t>
            </a:r>
            <a:r>
              <a:rPr lang="en-US" altLang="zh-CN" sz="2800" b="1" dirty="0">
                <a:latin typeface="Times New Roman" panose="02020603050405020304" pitchFamily="18" charset="0"/>
                <a:ea typeface="+mn-ea"/>
                <a:cs typeface="+mn-ea"/>
              </a:rPr>
              <a:t>∙</a:t>
            </a:r>
            <a:r>
              <a:rPr lang="en-US" altLang="zh-CN" sz="2800" b="1" i="1" dirty="0">
                <a:latin typeface="Times New Roman" panose="02020603050405020304" pitchFamily="18" charset="0"/>
                <a:ea typeface="+mn-ea"/>
                <a:cs typeface="+mn-ea"/>
              </a:rPr>
              <a:t>K</a:t>
            </a:r>
            <a:r>
              <a:rPr lang="en-US" altLang="zh-CN" sz="2800" b="1" baseline="-25000" dirty="0">
                <a:latin typeface="Times New Roman" panose="02020603050405020304" pitchFamily="18" charset="0"/>
                <a:ea typeface="+mn-ea"/>
                <a:cs typeface="+mn-ea"/>
              </a:rPr>
              <a:t>2</a:t>
            </a:r>
            <a:r>
              <a:rPr lang="en-US" altLang="zh-CN" sz="2800" b="1" dirty="0">
                <a:latin typeface="Times New Roman" panose="02020603050405020304" pitchFamily="18" charset="0"/>
                <a:ea typeface="+mn-ea"/>
                <a:cs typeface="+mn-ea"/>
              </a:rPr>
              <a:t>∙</a:t>
            </a:r>
            <a:r>
              <a:rPr lang="en-US" altLang="zh-CN" sz="2800" b="1" i="1" dirty="0">
                <a:latin typeface="Times New Roman" panose="02020603050405020304" pitchFamily="18" charset="0"/>
                <a:ea typeface="+mn-ea"/>
                <a:cs typeface="+mn-ea"/>
              </a:rPr>
              <a:t>K</a:t>
            </a:r>
            <a:r>
              <a:rPr lang="en-US" altLang="zh-CN" sz="2800" b="1" baseline="-25000" dirty="0">
                <a:latin typeface="Times New Roman" panose="02020603050405020304" pitchFamily="18" charset="0"/>
                <a:ea typeface="+mn-ea"/>
                <a:cs typeface="+mn-ea"/>
              </a:rPr>
              <a:t>3</a:t>
            </a:r>
            <a:r>
              <a:rPr lang="en-US" altLang="zh-CN" sz="2800" b="1" dirty="0">
                <a:latin typeface="Times New Roman" panose="02020603050405020304" pitchFamily="18" charset="0"/>
                <a:ea typeface="+mn-ea"/>
                <a:cs typeface="+mn-ea"/>
              </a:rPr>
              <a:t>∙</a:t>
            </a:r>
            <a:r>
              <a:rPr lang="en-US" altLang="zh-CN" sz="2800" b="1" i="1" dirty="0">
                <a:latin typeface="Times New Roman" panose="02020603050405020304" pitchFamily="18" charset="0"/>
                <a:ea typeface="+mn-ea"/>
                <a:cs typeface="+mn-ea"/>
              </a:rPr>
              <a:t>K</a:t>
            </a:r>
            <a:r>
              <a:rPr lang="en-US" altLang="zh-CN" sz="2800" b="1" baseline="-25000" dirty="0">
                <a:latin typeface="Times New Roman" panose="02020603050405020304" pitchFamily="18" charset="0"/>
                <a:ea typeface="+mn-ea"/>
                <a:cs typeface="+mn-ea"/>
              </a:rPr>
              <a:t>4 </a:t>
            </a:r>
            <a:r>
              <a:rPr lang="en-US" altLang="zh-CN" sz="2800" b="1" dirty="0">
                <a:latin typeface="Times New Roman" panose="02020603050405020304" pitchFamily="18" charset="0"/>
                <a:ea typeface="+mn-ea"/>
                <a:cs typeface="+mn-ea"/>
              </a:rPr>
              <a:t>=</a:t>
            </a:r>
            <a:r>
              <a:rPr lang="en-US" altLang="zh-CN" sz="2800" b="1" i="1" dirty="0">
                <a:latin typeface="Times New Roman" panose="02020603050405020304" pitchFamily="18" charset="0"/>
                <a:ea typeface="+mn-ea"/>
                <a:cs typeface="+mn-ea"/>
              </a:rPr>
              <a:t> K</a:t>
            </a:r>
            <a:r>
              <a:rPr lang="zh-CN" altLang="en-US" sz="2800" b="1" baseline="-25000" dirty="0">
                <a:latin typeface="Times New Roman" panose="02020603050405020304" pitchFamily="18" charset="0"/>
                <a:ea typeface="+mn-ea"/>
                <a:cs typeface="+mn-ea"/>
              </a:rPr>
              <a:t>稳</a:t>
            </a:r>
            <a:r>
              <a:rPr lang="en-US" altLang="zh-CN" sz="2800" b="1" dirty="0">
                <a:latin typeface="Times New Roman" panose="02020603050405020304" pitchFamily="18" charset="0"/>
                <a:ea typeface="+mn-ea"/>
                <a:cs typeface="+mn-ea"/>
              </a:rPr>
              <a:t>°    </a:t>
            </a:r>
            <a:r>
              <a:rPr lang="zh-CN" altLang="en-US" sz="2800" dirty="0">
                <a:solidFill>
                  <a:srgbClr val="FF0000"/>
                </a:solidFill>
                <a:ea typeface="+mn-ea"/>
                <a:cs typeface="+mn-ea"/>
              </a:rPr>
              <a:t>累积稳定常数</a:t>
            </a:r>
            <a:r>
              <a:rPr lang="zh-CN" altLang="en-US" sz="2800" b="1" dirty="0">
                <a:solidFill>
                  <a:srgbClr val="FF0000"/>
                </a:solidFill>
                <a:latin typeface="Times New Roman" panose="02020603050405020304" pitchFamily="18" charset="0"/>
                <a:ea typeface="+mn-ea"/>
                <a:cs typeface="+mn-ea"/>
              </a:rPr>
              <a:t> </a:t>
            </a:r>
            <a:r>
              <a:rPr lang="zh-CN" altLang="en-US" sz="2800" b="1" dirty="0">
                <a:latin typeface="Times New Roman" panose="02020603050405020304" pitchFamily="18" charset="0"/>
                <a:ea typeface="+mn-ea"/>
                <a:cs typeface="+mn-ea"/>
              </a:rPr>
              <a:t>                                                                        </a:t>
            </a:r>
          </a:p>
        </p:txBody>
      </p:sp>
    </p:spTree>
    <p:extLst>
      <p:ext uri="{BB962C8B-B14F-4D97-AF65-F5344CB8AC3E}">
        <p14:creationId xmlns:p14="http://schemas.microsoft.com/office/powerpoint/2010/main" val="227629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E8AED1-44C0-4019-8015-95B372FEC5F6}"/>
              </a:ext>
            </a:extLst>
          </p:cNvPr>
          <p:cNvSpPr>
            <a:spLocks noGrp="1"/>
          </p:cNvSpPr>
          <p:nvPr>
            <p:ph type="title"/>
          </p:nvPr>
        </p:nvSpPr>
        <p:spPr>
          <a:xfrm>
            <a:off x="561340" y="529084"/>
            <a:ext cx="10515600" cy="499110"/>
          </a:xfrm>
        </p:spPr>
        <p:txBody>
          <a:bodyPr/>
          <a:lstStyle/>
          <a:p>
            <a:r>
              <a:rPr lang="zh-CN" altLang="en-US" dirty="0"/>
              <a:t>同类型的配合物，</a:t>
            </a:r>
            <a:r>
              <a:rPr lang="en-US" altLang="zh-CN" i="1" dirty="0"/>
              <a:t>K</a:t>
            </a:r>
            <a:r>
              <a:rPr lang="zh-CN" altLang="en-US" baseline="-25000" dirty="0"/>
              <a:t>稳</a:t>
            </a:r>
            <a:r>
              <a:rPr lang="en-US" altLang="zh-CN" dirty="0"/>
              <a:t>°</a:t>
            </a:r>
            <a:r>
              <a:rPr lang="zh-CN" altLang="en-US" dirty="0"/>
              <a:t>越大，稳定性越大</a:t>
            </a:r>
          </a:p>
        </p:txBody>
      </p:sp>
      <p:sp>
        <p:nvSpPr>
          <p:cNvPr id="4" name="Rectangle 3">
            <a:extLst>
              <a:ext uri="{FF2B5EF4-FFF2-40B4-BE49-F238E27FC236}">
                <a16:creationId xmlns:a16="http://schemas.microsoft.com/office/drawing/2014/main" id="{73A6AD84-CFB4-4DE1-A385-25A274170643}"/>
              </a:ext>
            </a:extLst>
          </p:cNvPr>
          <p:cNvSpPr txBox="1">
            <a:spLocks noChangeArrowheads="1"/>
          </p:cNvSpPr>
          <p:nvPr/>
        </p:nvSpPr>
        <p:spPr>
          <a:xfrm>
            <a:off x="742315" y="1219199"/>
            <a:ext cx="7772400" cy="4081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i="1" dirty="0">
                <a:latin typeface="Times New Roman" panose="02020603050405020304" pitchFamily="18" charset="0"/>
                <a:cs typeface="+mn-ea"/>
              </a:rPr>
              <a:t>β</a:t>
            </a:r>
            <a:r>
              <a:rPr lang="en-US" altLang="zh-CN" baseline="-25000" dirty="0">
                <a:latin typeface="Times New Roman" panose="02020603050405020304" pitchFamily="18" charset="0"/>
                <a:cs typeface="+mn-ea"/>
              </a:rPr>
              <a:t>4</a:t>
            </a:r>
            <a:r>
              <a:rPr lang="en-US" altLang="zh-CN" dirty="0">
                <a:latin typeface="Times New Roman" panose="02020603050405020304" pitchFamily="18" charset="0"/>
                <a:cs typeface="+mn-ea"/>
              </a:rPr>
              <a:t> [Zn(NH</a:t>
            </a:r>
            <a:r>
              <a:rPr lang="en-US" altLang="zh-CN" baseline="-25000" dirty="0">
                <a:latin typeface="Times New Roman" panose="02020603050405020304" pitchFamily="18" charset="0"/>
                <a:cs typeface="+mn-ea"/>
              </a:rPr>
              <a:t>3</a:t>
            </a:r>
            <a:r>
              <a:rPr lang="en-US" altLang="zh-CN" dirty="0">
                <a:latin typeface="Times New Roman" panose="02020603050405020304" pitchFamily="18" charset="0"/>
                <a:cs typeface="+mn-ea"/>
              </a:rPr>
              <a:t>)</a:t>
            </a:r>
            <a:r>
              <a:rPr lang="en-US" altLang="zh-CN" baseline="-25000" dirty="0">
                <a:latin typeface="Times New Roman" panose="02020603050405020304" pitchFamily="18" charset="0"/>
                <a:cs typeface="+mn-ea"/>
              </a:rPr>
              <a:t>4</a:t>
            </a:r>
            <a:r>
              <a:rPr lang="en-US" altLang="zh-CN" dirty="0">
                <a:latin typeface="Times New Roman" panose="02020603050405020304" pitchFamily="18" charset="0"/>
                <a:cs typeface="+mn-ea"/>
              </a:rPr>
              <a:t>]</a:t>
            </a:r>
            <a:r>
              <a:rPr lang="en-US" altLang="zh-CN" baseline="30000" dirty="0">
                <a:latin typeface="Times New Roman" panose="02020603050405020304" pitchFamily="18" charset="0"/>
                <a:cs typeface="+mn-ea"/>
              </a:rPr>
              <a:t>2+</a:t>
            </a:r>
            <a:r>
              <a:rPr lang="en-US" altLang="zh-CN" dirty="0">
                <a:latin typeface="Times New Roman" panose="02020603050405020304" pitchFamily="18" charset="0"/>
                <a:cs typeface="+mn-ea"/>
              </a:rPr>
              <a:t> = 10</a:t>
            </a:r>
            <a:r>
              <a:rPr lang="en-US" altLang="zh-CN" baseline="30000" dirty="0">
                <a:latin typeface="Times New Roman" panose="02020603050405020304" pitchFamily="18" charset="0"/>
                <a:cs typeface="+mn-ea"/>
              </a:rPr>
              <a:t>9.46</a:t>
            </a:r>
            <a:r>
              <a:rPr lang="en-US" altLang="zh-CN" dirty="0">
                <a:latin typeface="Times New Roman" panose="02020603050405020304" pitchFamily="18" charset="0"/>
                <a:cs typeface="+mn-ea"/>
              </a:rPr>
              <a:t> </a:t>
            </a:r>
          </a:p>
          <a:p>
            <a:pPr marL="0" indent="0">
              <a:lnSpc>
                <a:spcPct val="150000"/>
              </a:lnSpc>
              <a:buNone/>
            </a:pPr>
            <a:r>
              <a:rPr lang="en-US" altLang="zh-CN" i="1" dirty="0">
                <a:latin typeface="Times New Roman" panose="02020603050405020304" pitchFamily="18" charset="0"/>
                <a:cs typeface="+mn-ea"/>
              </a:rPr>
              <a:t>β</a:t>
            </a:r>
            <a:r>
              <a:rPr lang="en-US" altLang="zh-CN" baseline="-25000" dirty="0">
                <a:latin typeface="Times New Roman" panose="02020603050405020304" pitchFamily="18" charset="0"/>
                <a:cs typeface="+mn-ea"/>
              </a:rPr>
              <a:t>4</a:t>
            </a:r>
            <a:r>
              <a:rPr lang="en-US" altLang="zh-CN" dirty="0">
                <a:latin typeface="Times New Roman" panose="02020603050405020304" pitchFamily="18" charset="0"/>
                <a:cs typeface="+mn-ea"/>
              </a:rPr>
              <a:t> [Zn(CN)</a:t>
            </a:r>
            <a:r>
              <a:rPr lang="en-US" altLang="zh-CN" baseline="-25000" dirty="0">
                <a:latin typeface="Times New Roman" panose="02020603050405020304" pitchFamily="18" charset="0"/>
                <a:cs typeface="+mn-ea"/>
              </a:rPr>
              <a:t>4</a:t>
            </a:r>
            <a:r>
              <a:rPr lang="en-US" altLang="zh-CN" dirty="0">
                <a:latin typeface="Times New Roman" panose="02020603050405020304" pitchFamily="18" charset="0"/>
                <a:cs typeface="+mn-ea"/>
              </a:rPr>
              <a:t>]</a:t>
            </a:r>
            <a:r>
              <a:rPr lang="en-US" altLang="zh-CN" baseline="30000" dirty="0">
                <a:latin typeface="Times New Roman" panose="02020603050405020304" pitchFamily="18" charset="0"/>
                <a:cs typeface="+mn-ea"/>
              </a:rPr>
              <a:t>2-</a:t>
            </a:r>
            <a:r>
              <a:rPr lang="en-US" altLang="zh-CN" dirty="0">
                <a:latin typeface="Times New Roman" panose="02020603050405020304" pitchFamily="18" charset="0"/>
                <a:cs typeface="+mn-ea"/>
              </a:rPr>
              <a:t> = 10</a:t>
            </a:r>
            <a:r>
              <a:rPr lang="en-US" altLang="zh-CN" baseline="30000" dirty="0">
                <a:latin typeface="Times New Roman" panose="02020603050405020304" pitchFamily="18" charset="0"/>
                <a:cs typeface="+mn-ea"/>
              </a:rPr>
              <a:t>16.7</a:t>
            </a:r>
            <a:endParaRPr lang="en-US" altLang="zh-CN" dirty="0">
              <a:latin typeface="Times New Roman" panose="02020603050405020304" pitchFamily="18" charset="0"/>
              <a:cs typeface="+mn-ea"/>
            </a:endParaRPr>
          </a:p>
        </p:txBody>
      </p:sp>
      <p:sp>
        <p:nvSpPr>
          <p:cNvPr id="5" name="Text Box 4">
            <a:extLst>
              <a:ext uri="{FF2B5EF4-FFF2-40B4-BE49-F238E27FC236}">
                <a16:creationId xmlns:a16="http://schemas.microsoft.com/office/drawing/2014/main" id="{361D04D6-92F8-4AEB-8B16-E23396EEF677}"/>
              </a:ext>
            </a:extLst>
          </p:cNvPr>
          <p:cNvSpPr txBox="1">
            <a:spLocks noChangeArrowheads="1"/>
          </p:cNvSpPr>
          <p:nvPr/>
        </p:nvSpPr>
        <p:spPr bwMode="auto">
          <a:xfrm>
            <a:off x="628015" y="3221476"/>
            <a:ext cx="727233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None/>
            </a:pPr>
            <a:r>
              <a:rPr lang="en-US" altLang="zh-CN" sz="2800" i="1" dirty="0">
                <a:latin typeface="Times New Roman" panose="02020603050405020304" pitchFamily="18" charset="0"/>
                <a:ea typeface="+mn-ea"/>
                <a:cs typeface="+mn-ea"/>
              </a:rPr>
              <a:t> β</a:t>
            </a:r>
            <a:r>
              <a:rPr lang="en-US" altLang="zh-CN" sz="2800" dirty="0">
                <a:latin typeface="Times New Roman" panose="02020603050405020304" pitchFamily="18" charset="0"/>
                <a:ea typeface="+mn-ea"/>
                <a:cs typeface="+mn-ea"/>
              </a:rPr>
              <a:t>[Cu(EDTA)]</a:t>
            </a:r>
            <a:r>
              <a:rPr lang="en-US" altLang="zh-CN" sz="2800" baseline="30000" dirty="0">
                <a:latin typeface="Times New Roman" panose="02020603050405020304" pitchFamily="18" charset="0"/>
                <a:ea typeface="+mn-ea"/>
                <a:cs typeface="+mn-ea"/>
              </a:rPr>
              <a:t>2-</a:t>
            </a:r>
            <a:r>
              <a:rPr lang="en-US" altLang="zh-CN" sz="2800" dirty="0">
                <a:latin typeface="Times New Roman" panose="02020603050405020304" pitchFamily="18" charset="0"/>
                <a:ea typeface="+mn-ea"/>
                <a:cs typeface="+mn-ea"/>
              </a:rPr>
              <a:t> = 6.3×10</a:t>
            </a:r>
            <a:r>
              <a:rPr lang="en-US" altLang="zh-CN" sz="2800" baseline="30000" dirty="0">
                <a:latin typeface="Times New Roman" panose="02020603050405020304" pitchFamily="18" charset="0"/>
                <a:ea typeface="+mn-ea"/>
                <a:cs typeface="+mn-ea"/>
              </a:rPr>
              <a:t>18</a:t>
            </a:r>
            <a:r>
              <a:rPr lang="en-US" altLang="zh-CN" sz="2800" dirty="0">
                <a:latin typeface="Times New Roman" panose="02020603050405020304" pitchFamily="18" charset="0"/>
                <a:ea typeface="+mn-ea"/>
                <a:cs typeface="+mn-ea"/>
              </a:rPr>
              <a:t> </a:t>
            </a:r>
          </a:p>
          <a:p>
            <a:pPr eaLnBrk="1" hangingPunct="1">
              <a:spcBef>
                <a:spcPct val="50000"/>
              </a:spcBef>
              <a:buClrTx/>
              <a:buSzTx/>
              <a:buNone/>
            </a:pPr>
            <a:r>
              <a:rPr lang="en-US" altLang="zh-CN" sz="2800" i="1" dirty="0">
                <a:latin typeface="Times New Roman" panose="02020603050405020304" pitchFamily="18" charset="0"/>
                <a:ea typeface="+mn-ea"/>
                <a:cs typeface="+mn-ea"/>
              </a:rPr>
              <a:t> β</a:t>
            </a:r>
            <a:r>
              <a:rPr lang="en-US" altLang="zh-CN" sz="2800" dirty="0">
                <a:latin typeface="Times New Roman" panose="02020603050405020304" pitchFamily="18" charset="0"/>
                <a:ea typeface="+mn-ea"/>
                <a:cs typeface="+mn-ea"/>
              </a:rPr>
              <a:t>[Cu(</a:t>
            </a:r>
            <a:r>
              <a:rPr lang="en-US" altLang="zh-CN" sz="2800" dirty="0" err="1">
                <a:latin typeface="Times New Roman" panose="02020603050405020304" pitchFamily="18" charset="0"/>
                <a:ea typeface="+mn-ea"/>
                <a:cs typeface="+mn-ea"/>
              </a:rPr>
              <a:t>en</a:t>
            </a:r>
            <a:r>
              <a:rPr lang="en-US" altLang="zh-CN" sz="2800" dirty="0">
                <a:latin typeface="Times New Roman" panose="02020603050405020304" pitchFamily="18" charset="0"/>
                <a:ea typeface="+mn-ea"/>
                <a:cs typeface="+mn-ea"/>
              </a:rPr>
              <a:t>)</a:t>
            </a:r>
            <a:r>
              <a:rPr lang="en-US" altLang="zh-CN" sz="2800" baseline="-25000" dirty="0">
                <a:latin typeface="Times New Roman" panose="02020603050405020304" pitchFamily="18" charset="0"/>
                <a:ea typeface="+mn-ea"/>
                <a:cs typeface="+mn-ea"/>
              </a:rPr>
              <a:t>2</a:t>
            </a:r>
            <a:r>
              <a:rPr lang="en-US" altLang="zh-CN" sz="2800" dirty="0">
                <a:latin typeface="Times New Roman" panose="02020603050405020304" pitchFamily="18" charset="0"/>
                <a:ea typeface="+mn-ea"/>
                <a:cs typeface="+mn-ea"/>
              </a:rPr>
              <a:t>]</a:t>
            </a:r>
            <a:r>
              <a:rPr lang="en-US" altLang="zh-CN" sz="2800" baseline="30000" dirty="0">
                <a:latin typeface="Times New Roman" panose="02020603050405020304" pitchFamily="18" charset="0"/>
                <a:ea typeface="+mn-ea"/>
                <a:cs typeface="+mn-ea"/>
              </a:rPr>
              <a:t>2+</a:t>
            </a:r>
            <a:r>
              <a:rPr lang="en-US" altLang="zh-CN" sz="2800" dirty="0">
                <a:latin typeface="Times New Roman" panose="02020603050405020304" pitchFamily="18" charset="0"/>
                <a:ea typeface="+mn-ea"/>
                <a:cs typeface="+mn-ea"/>
              </a:rPr>
              <a:t> = 4×10</a:t>
            </a:r>
            <a:r>
              <a:rPr lang="en-US" altLang="zh-CN" sz="2800" baseline="30000" dirty="0">
                <a:latin typeface="Times New Roman" panose="02020603050405020304" pitchFamily="18" charset="0"/>
                <a:ea typeface="+mn-ea"/>
                <a:cs typeface="+mn-ea"/>
              </a:rPr>
              <a:t>19</a:t>
            </a:r>
            <a:r>
              <a:rPr lang="en-US" altLang="zh-CN" sz="2800" dirty="0">
                <a:ea typeface="+mn-ea"/>
                <a:cs typeface="+mn-ea"/>
              </a:rPr>
              <a:t> </a:t>
            </a:r>
          </a:p>
        </p:txBody>
      </p:sp>
      <p:sp>
        <p:nvSpPr>
          <p:cNvPr id="6" name="Text Box 5">
            <a:extLst>
              <a:ext uri="{FF2B5EF4-FFF2-40B4-BE49-F238E27FC236}">
                <a16:creationId xmlns:a16="http://schemas.microsoft.com/office/drawing/2014/main" id="{8C25FEE4-E4D7-4AA4-8B14-2D56E1B2A187}"/>
              </a:ext>
            </a:extLst>
          </p:cNvPr>
          <p:cNvSpPr txBox="1">
            <a:spLocks noChangeArrowheads="1"/>
          </p:cNvSpPr>
          <p:nvPr/>
        </p:nvSpPr>
        <p:spPr bwMode="auto">
          <a:xfrm>
            <a:off x="628015" y="4582032"/>
            <a:ext cx="93870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b="1" dirty="0">
                <a:solidFill>
                  <a:srgbClr val="0070C0"/>
                </a:solidFill>
                <a:latin typeface="+mn-lt"/>
                <a:ea typeface="+mn-ea"/>
                <a:cs typeface="+mn-ea"/>
              </a:rPr>
              <a:t>不同类型的配合物，不能用</a:t>
            </a:r>
            <a:r>
              <a:rPr lang="en-US" altLang="zh-CN" b="1" i="1" dirty="0">
                <a:solidFill>
                  <a:srgbClr val="0070C0"/>
                </a:solidFill>
                <a:latin typeface="+mn-lt"/>
                <a:ea typeface="+mn-ea"/>
                <a:cs typeface="+mn-ea"/>
              </a:rPr>
              <a:t>K</a:t>
            </a:r>
            <a:r>
              <a:rPr lang="zh-CN" altLang="en-US" b="1" baseline="-25000" dirty="0">
                <a:solidFill>
                  <a:srgbClr val="0070C0"/>
                </a:solidFill>
                <a:latin typeface="+mn-lt"/>
                <a:ea typeface="+mn-ea"/>
                <a:cs typeface="+mn-ea"/>
              </a:rPr>
              <a:t>稳</a:t>
            </a:r>
            <a:r>
              <a:rPr lang="en-US" altLang="zh-CN" b="1" dirty="0">
                <a:solidFill>
                  <a:srgbClr val="0070C0"/>
                </a:solidFill>
                <a:latin typeface="+mn-lt"/>
                <a:ea typeface="+mn-ea"/>
                <a:cs typeface="+mn-ea"/>
              </a:rPr>
              <a:t>°</a:t>
            </a:r>
            <a:r>
              <a:rPr lang="zh-CN" altLang="en-US" b="1" dirty="0">
                <a:solidFill>
                  <a:srgbClr val="0070C0"/>
                </a:solidFill>
                <a:latin typeface="+mn-lt"/>
                <a:ea typeface="+mn-ea"/>
                <a:cs typeface="+mn-ea"/>
              </a:rPr>
              <a:t>判断其稳定性大小</a:t>
            </a:r>
          </a:p>
        </p:txBody>
      </p:sp>
    </p:spTree>
    <p:extLst>
      <p:ext uri="{BB962C8B-B14F-4D97-AF65-F5344CB8AC3E}">
        <p14:creationId xmlns:p14="http://schemas.microsoft.com/office/powerpoint/2010/main" val="254320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CB4FA90-A443-4F09-8648-EFED33AECD31}"/>
              </a:ext>
            </a:extLst>
          </p:cNvPr>
          <p:cNvSpPr>
            <a:spLocks noGrp="1"/>
          </p:cNvSpPr>
          <p:nvPr>
            <p:ph type="sldNum" sz="quarter" idx="12"/>
          </p:nvPr>
        </p:nvSpPr>
        <p:spPr/>
        <p:txBody>
          <a:bodyPr/>
          <a:lstStyle/>
          <a:p>
            <a:fld id="{25F43C6C-6CC1-4831-8DEA-3206EFFA1157}" type="slidenum">
              <a:rPr lang="zh-CN" altLang="en-US" smtClean="0"/>
              <a:t>87</a:t>
            </a:fld>
            <a:endParaRPr lang="zh-CN" altLang="en-US"/>
          </a:p>
        </p:txBody>
      </p:sp>
      <p:pic>
        <p:nvPicPr>
          <p:cNvPr id="4" name="图片 3">
            <a:extLst>
              <a:ext uri="{FF2B5EF4-FFF2-40B4-BE49-F238E27FC236}">
                <a16:creationId xmlns:a16="http://schemas.microsoft.com/office/drawing/2014/main" id="{C327F60A-5D80-413A-B34F-F679CE3B3AAA}"/>
              </a:ext>
            </a:extLst>
          </p:cNvPr>
          <p:cNvPicPr>
            <a:picLocks noChangeAspect="1"/>
          </p:cNvPicPr>
          <p:nvPr/>
        </p:nvPicPr>
        <p:blipFill>
          <a:blip r:embed="rId2"/>
          <a:stretch>
            <a:fillRect/>
          </a:stretch>
        </p:blipFill>
        <p:spPr>
          <a:xfrm>
            <a:off x="3021014" y="0"/>
            <a:ext cx="6149971" cy="6858000"/>
          </a:xfrm>
          <a:prstGeom prst="rect">
            <a:avLst/>
          </a:prstGeom>
        </p:spPr>
      </p:pic>
    </p:spTree>
    <p:extLst>
      <p:ext uri="{BB962C8B-B14F-4D97-AF65-F5344CB8AC3E}">
        <p14:creationId xmlns:p14="http://schemas.microsoft.com/office/powerpoint/2010/main" val="4199702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CF665-DF45-4F3B-9CA1-1DE445A1012F}"/>
              </a:ext>
            </a:extLst>
          </p:cNvPr>
          <p:cNvSpPr txBox="1">
            <a:spLocks noChangeArrowheads="1"/>
          </p:cNvSpPr>
          <p:nvPr/>
        </p:nvSpPr>
        <p:spPr>
          <a:xfrm>
            <a:off x="95251" y="146845"/>
            <a:ext cx="12277724" cy="1791260"/>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zh-CN" altLang="en-US" sz="2800" dirty="0">
                <a:solidFill>
                  <a:schemeClr val="bg1"/>
                </a:solidFill>
                <a:latin typeface="Times New Roman" panose="02020603050405020304" pitchFamily="18" charset="0"/>
                <a:ea typeface="+mn-ea"/>
                <a:cs typeface="+mn-ea"/>
              </a:rPr>
              <a:t>例 2  将0.010 mol AgNO</a:t>
            </a:r>
            <a:r>
              <a:rPr lang="zh-CN" altLang="en-US" sz="2800" baseline="-25000" dirty="0">
                <a:solidFill>
                  <a:schemeClr val="bg1"/>
                </a:solidFill>
                <a:latin typeface="Times New Roman" panose="02020603050405020304" pitchFamily="18" charset="0"/>
                <a:ea typeface="+mn-ea"/>
                <a:cs typeface="+mn-ea"/>
              </a:rPr>
              <a:t>3</a:t>
            </a:r>
            <a:r>
              <a:rPr lang="zh-CN" altLang="en-US" sz="2800" dirty="0">
                <a:solidFill>
                  <a:schemeClr val="bg1"/>
                </a:solidFill>
                <a:latin typeface="Times New Roman" panose="02020603050405020304" pitchFamily="18" charset="0"/>
                <a:ea typeface="+mn-ea"/>
                <a:cs typeface="+mn-ea"/>
              </a:rPr>
              <a:t> (s) 加入 1.0L 0.030 mol·L</a:t>
            </a:r>
            <a:r>
              <a:rPr lang="zh-CN" altLang="en-US" sz="2800" baseline="30000" dirty="0">
                <a:solidFill>
                  <a:schemeClr val="bg1"/>
                </a:solidFill>
                <a:latin typeface="Times New Roman" panose="02020603050405020304" pitchFamily="18" charset="0"/>
                <a:ea typeface="+mn-ea"/>
                <a:cs typeface="+mn-ea"/>
              </a:rPr>
              <a:t>-1</a:t>
            </a:r>
            <a:r>
              <a:rPr lang="zh-CN" altLang="en-US" sz="2800" dirty="0">
                <a:solidFill>
                  <a:schemeClr val="bg1"/>
                </a:solidFill>
                <a:latin typeface="Times New Roman" panose="02020603050405020304" pitchFamily="18" charset="0"/>
                <a:ea typeface="+mn-ea"/>
                <a:cs typeface="+mn-ea"/>
              </a:rPr>
              <a:t> NH</a:t>
            </a:r>
            <a:r>
              <a:rPr lang="zh-CN" altLang="en-US" sz="2800" baseline="-25000" dirty="0">
                <a:solidFill>
                  <a:schemeClr val="bg1"/>
                </a:solidFill>
                <a:latin typeface="Times New Roman" panose="02020603050405020304" pitchFamily="18" charset="0"/>
                <a:ea typeface="+mn-ea"/>
                <a:cs typeface="+mn-ea"/>
              </a:rPr>
              <a:t>3</a:t>
            </a:r>
            <a:r>
              <a:rPr lang="zh-CN" altLang="en-US" sz="2800" dirty="0">
                <a:solidFill>
                  <a:schemeClr val="bg1"/>
                </a:solidFill>
                <a:latin typeface="Times New Roman" panose="02020603050405020304" pitchFamily="18" charset="0"/>
                <a:ea typeface="+mn-ea"/>
                <a:cs typeface="+mn-ea"/>
              </a:rPr>
              <a:t>·H</a:t>
            </a:r>
            <a:r>
              <a:rPr lang="zh-CN" altLang="en-US" sz="2800" baseline="-25000" dirty="0">
                <a:solidFill>
                  <a:schemeClr val="bg1"/>
                </a:solidFill>
                <a:latin typeface="Times New Roman" panose="02020603050405020304" pitchFamily="18" charset="0"/>
                <a:ea typeface="+mn-ea"/>
                <a:cs typeface="+mn-ea"/>
              </a:rPr>
              <a:t>2</a:t>
            </a:r>
            <a:r>
              <a:rPr lang="zh-CN" altLang="en-US" sz="2800" dirty="0">
                <a:solidFill>
                  <a:schemeClr val="bg1"/>
                </a:solidFill>
                <a:latin typeface="Times New Roman" panose="02020603050405020304" pitchFamily="18" charset="0"/>
                <a:ea typeface="+mn-ea"/>
                <a:cs typeface="+mn-ea"/>
              </a:rPr>
              <a:t>O (假设体积不变). 计算溶液中Ag</a:t>
            </a:r>
            <a:r>
              <a:rPr lang="zh-CN" altLang="en-US" sz="2800" baseline="30000" dirty="0">
                <a:solidFill>
                  <a:schemeClr val="bg1"/>
                </a:solidFill>
                <a:latin typeface="Times New Roman" panose="02020603050405020304" pitchFamily="18" charset="0"/>
                <a:ea typeface="+mn-ea"/>
                <a:cs typeface="+mn-ea"/>
              </a:rPr>
              <a:t>+</a:t>
            </a:r>
            <a:r>
              <a:rPr lang="zh-CN" altLang="en-US" sz="2800" dirty="0">
                <a:solidFill>
                  <a:schemeClr val="bg1"/>
                </a:solidFill>
                <a:latin typeface="Times New Roman" panose="02020603050405020304" pitchFamily="18" charset="0"/>
                <a:ea typeface="+mn-ea"/>
                <a:cs typeface="+mn-ea"/>
              </a:rPr>
              <a:t>, NH</a:t>
            </a:r>
            <a:r>
              <a:rPr lang="zh-CN" altLang="en-US" sz="2800" baseline="-25000" dirty="0">
                <a:solidFill>
                  <a:schemeClr val="bg1"/>
                </a:solidFill>
                <a:latin typeface="Times New Roman" panose="02020603050405020304" pitchFamily="18" charset="0"/>
                <a:ea typeface="+mn-ea"/>
                <a:cs typeface="+mn-ea"/>
              </a:rPr>
              <a:t>3</a:t>
            </a:r>
            <a:r>
              <a:rPr lang="zh-CN" altLang="en-US" sz="2800" dirty="0">
                <a:solidFill>
                  <a:schemeClr val="bg1"/>
                </a:solidFill>
                <a:latin typeface="Times New Roman" panose="02020603050405020304" pitchFamily="18" charset="0"/>
                <a:ea typeface="+mn-ea"/>
                <a:cs typeface="+mn-ea"/>
              </a:rPr>
              <a:t> 和[Ag (NH</a:t>
            </a:r>
            <a:r>
              <a:rPr lang="zh-CN" altLang="en-US" sz="2800" baseline="-25000" dirty="0">
                <a:solidFill>
                  <a:schemeClr val="bg1"/>
                </a:solidFill>
                <a:latin typeface="Times New Roman" panose="02020603050405020304" pitchFamily="18" charset="0"/>
                <a:ea typeface="+mn-ea"/>
                <a:cs typeface="+mn-ea"/>
              </a:rPr>
              <a:t>3</a:t>
            </a:r>
            <a:r>
              <a:rPr lang="zh-CN" altLang="en-US" sz="2800" dirty="0">
                <a:solidFill>
                  <a:schemeClr val="bg1"/>
                </a:solidFill>
                <a:latin typeface="Times New Roman" panose="02020603050405020304" pitchFamily="18" charset="0"/>
                <a:ea typeface="+mn-ea"/>
                <a:cs typeface="+mn-ea"/>
              </a:rPr>
              <a:t>)</a:t>
            </a:r>
            <a:r>
              <a:rPr lang="zh-CN" altLang="en-US" sz="2800" baseline="-25000" dirty="0">
                <a:solidFill>
                  <a:schemeClr val="bg1"/>
                </a:solidFill>
                <a:latin typeface="Times New Roman" panose="02020603050405020304" pitchFamily="18" charset="0"/>
                <a:ea typeface="+mn-ea"/>
                <a:cs typeface="+mn-ea"/>
              </a:rPr>
              <a:t>2</a:t>
            </a:r>
            <a:r>
              <a:rPr lang="zh-CN" altLang="en-US" sz="2800" dirty="0">
                <a:solidFill>
                  <a:schemeClr val="bg1"/>
                </a:solidFill>
                <a:latin typeface="Times New Roman" panose="02020603050405020304" pitchFamily="18" charset="0"/>
                <a:ea typeface="+mn-ea"/>
                <a:cs typeface="+mn-ea"/>
              </a:rPr>
              <a:t>]</a:t>
            </a:r>
            <a:r>
              <a:rPr lang="zh-CN" altLang="en-US" sz="2800" baseline="30000" dirty="0">
                <a:solidFill>
                  <a:schemeClr val="bg1"/>
                </a:solidFill>
                <a:latin typeface="Times New Roman" panose="02020603050405020304" pitchFamily="18" charset="0"/>
                <a:ea typeface="+mn-ea"/>
                <a:cs typeface="+mn-ea"/>
              </a:rPr>
              <a:t>+</a:t>
            </a:r>
            <a:r>
              <a:rPr lang="zh-CN" altLang="en-US" sz="2800" dirty="0">
                <a:solidFill>
                  <a:schemeClr val="bg1"/>
                </a:solidFill>
                <a:latin typeface="Times New Roman" panose="02020603050405020304" pitchFamily="18" charset="0"/>
                <a:ea typeface="+mn-ea"/>
                <a:cs typeface="+mn-ea"/>
              </a:rPr>
              <a:t> 的浓度  </a:t>
            </a:r>
            <a:r>
              <a:rPr lang="de-DE" altLang="en-US" sz="2800" dirty="0">
                <a:solidFill>
                  <a:schemeClr val="bg1"/>
                </a:solidFill>
                <a:latin typeface="Times New Roman" panose="02020603050405020304" pitchFamily="18" charset="0"/>
                <a:ea typeface="+mn-ea"/>
                <a:cs typeface="+mn-ea"/>
              </a:rPr>
              <a:t>(β</a:t>
            </a:r>
            <a:r>
              <a:rPr lang="de-DE" altLang="en-US" sz="2800" baseline="-25000" dirty="0">
                <a:solidFill>
                  <a:schemeClr val="bg1"/>
                </a:solidFill>
                <a:latin typeface="Times New Roman" panose="02020603050405020304" pitchFamily="18" charset="0"/>
                <a:ea typeface="+mn-ea"/>
                <a:cs typeface="+mn-ea"/>
              </a:rPr>
              <a:t>2</a:t>
            </a:r>
            <a:r>
              <a:rPr lang="de-DE" altLang="en-US" sz="2800" dirty="0">
                <a:solidFill>
                  <a:schemeClr val="bg1"/>
                </a:solidFill>
                <a:latin typeface="Times New Roman" panose="02020603050405020304" pitchFamily="18" charset="0"/>
                <a:ea typeface="+mn-ea"/>
                <a:cs typeface="+mn-ea"/>
              </a:rPr>
              <a:t> = 1.1×10</a:t>
            </a:r>
            <a:r>
              <a:rPr lang="de-DE" altLang="en-US" sz="2800" baseline="30000" dirty="0">
                <a:solidFill>
                  <a:schemeClr val="bg1"/>
                </a:solidFill>
                <a:latin typeface="Times New Roman" panose="02020603050405020304" pitchFamily="18" charset="0"/>
                <a:ea typeface="+mn-ea"/>
                <a:cs typeface="+mn-ea"/>
              </a:rPr>
              <a:t>7</a:t>
            </a:r>
            <a:r>
              <a:rPr lang="de-DE" altLang="en-US" sz="2800" dirty="0">
                <a:solidFill>
                  <a:schemeClr val="bg1"/>
                </a:solidFill>
                <a:latin typeface="Times New Roman" panose="02020603050405020304" pitchFamily="18" charset="0"/>
                <a:ea typeface="+mn-ea"/>
                <a:cs typeface="+mn-ea"/>
              </a:rPr>
              <a:t>)</a:t>
            </a:r>
            <a:endParaRPr lang="zh-CN" altLang="en-US" sz="2800" dirty="0">
              <a:solidFill>
                <a:schemeClr val="bg1"/>
              </a:solidFill>
              <a:latin typeface="Times New Roman" panose="02020603050405020304" pitchFamily="18" charset="0"/>
              <a:ea typeface="+mn-ea"/>
              <a:cs typeface="+mn-ea"/>
            </a:endParaRPr>
          </a:p>
        </p:txBody>
      </p:sp>
      <p:sp>
        <p:nvSpPr>
          <p:cNvPr id="4" name="Rectangle 3">
            <a:extLst>
              <a:ext uri="{FF2B5EF4-FFF2-40B4-BE49-F238E27FC236}">
                <a16:creationId xmlns:a16="http://schemas.microsoft.com/office/drawing/2014/main" id="{853FEF04-23FF-4E75-978E-F5635633CDC5}"/>
              </a:ext>
            </a:extLst>
          </p:cNvPr>
          <p:cNvSpPr txBox="1">
            <a:spLocks noChangeArrowheads="1"/>
          </p:cNvSpPr>
          <p:nvPr/>
        </p:nvSpPr>
        <p:spPr>
          <a:xfrm>
            <a:off x="647064" y="1938105"/>
            <a:ext cx="7848600" cy="2665412"/>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zh-CN" altLang="en-US" b="1" dirty="0">
                <a:latin typeface="Times New Roman" panose="02020603050405020304" pitchFamily="18" charset="0"/>
                <a:cs typeface="+mn-ea"/>
              </a:rPr>
              <a:t>解：</a:t>
            </a:r>
            <a:r>
              <a:rPr lang="de-DE" altLang="en-US" sz="2400" b="1" dirty="0">
                <a:latin typeface="Times New Roman" panose="02020603050405020304" pitchFamily="18" charset="0"/>
                <a:cs typeface="+mn-ea"/>
              </a:rPr>
              <a:t>                     Ag</a:t>
            </a:r>
            <a:r>
              <a:rPr lang="de-DE" altLang="en-US" sz="2400" b="1" baseline="30000" dirty="0">
                <a:latin typeface="Times New Roman" panose="02020603050405020304" pitchFamily="18" charset="0"/>
                <a:cs typeface="+mn-ea"/>
              </a:rPr>
              <a:t>+</a:t>
            </a:r>
            <a:r>
              <a:rPr lang="de-DE" altLang="en-US" sz="2400" b="1" dirty="0">
                <a:latin typeface="Times New Roman" panose="02020603050405020304" pitchFamily="18" charset="0"/>
                <a:cs typeface="+mn-ea"/>
              </a:rPr>
              <a:t>  +  2NH</a:t>
            </a:r>
            <a:r>
              <a:rPr lang="de-DE" altLang="en-US" sz="2400" b="1" baseline="-25000" dirty="0">
                <a:latin typeface="Times New Roman" panose="02020603050405020304" pitchFamily="18" charset="0"/>
                <a:cs typeface="+mn-ea"/>
              </a:rPr>
              <a:t>3</a:t>
            </a:r>
            <a:r>
              <a:rPr lang="de-DE" altLang="en-US" sz="2400" b="1" dirty="0">
                <a:latin typeface="Times New Roman" panose="02020603050405020304" pitchFamily="18" charset="0"/>
                <a:cs typeface="+mn-ea"/>
              </a:rPr>
              <a:t>      </a:t>
            </a:r>
            <a:r>
              <a:rPr lang="zh-CN" altLang="en-US" sz="2400" b="1" dirty="0">
                <a:cs typeface="+mn-ea"/>
              </a:rPr>
              <a:t>⇌   </a:t>
            </a:r>
            <a:r>
              <a:rPr lang="de-DE" altLang="en-US" sz="2400" b="1" dirty="0">
                <a:latin typeface="Times New Roman" panose="02020603050405020304" pitchFamily="18" charset="0"/>
                <a:cs typeface="+mn-ea"/>
              </a:rPr>
              <a:t> [Ag (NH</a:t>
            </a:r>
            <a:r>
              <a:rPr lang="de-DE" altLang="en-US" sz="2400" b="1" baseline="-25000" dirty="0">
                <a:latin typeface="Times New Roman" panose="02020603050405020304" pitchFamily="18" charset="0"/>
                <a:cs typeface="+mn-ea"/>
              </a:rPr>
              <a:t>3</a:t>
            </a:r>
            <a:r>
              <a:rPr lang="de-DE" altLang="en-US" sz="2400" b="1" dirty="0">
                <a:latin typeface="Times New Roman" panose="02020603050405020304" pitchFamily="18" charset="0"/>
                <a:cs typeface="+mn-ea"/>
              </a:rPr>
              <a:t>)</a:t>
            </a:r>
            <a:r>
              <a:rPr lang="de-DE" altLang="en-US" sz="2400" b="1" baseline="-25000" dirty="0">
                <a:latin typeface="Times New Roman" panose="02020603050405020304" pitchFamily="18" charset="0"/>
                <a:cs typeface="+mn-ea"/>
              </a:rPr>
              <a:t>2</a:t>
            </a:r>
            <a:r>
              <a:rPr lang="de-DE" altLang="en-US" sz="2400" b="1" dirty="0">
                <a:latin typeface="Times New Roman" panose="02020603050405020304" pitchFamily="18" charset="0"/>
                <a:cs typeface="+mn-ea"/>
              </a:rPr>
              <a:t>]</a:t>
            </a:r>
            <a:r>
              <a:rPr lang="de-DE" altLang="en-US" sz="2400" b="1" baseline="30000" dirty="0">
                <a:latin typeface="Times New Roman" panose="02020603050405020304" pitchFamily="18" charset="0"/>
                <a:cs typeface="+mn-ea"/>
              </a:rPr>
              <a:t>+</a:t>
            </a:r>
          </a:p>
          <a:p>
            <a:pPr>
              <a:lnSpc>
                <a:spcPct val="150000"/>
              </a:lnSpc>
              <a:buFont typeface="Wingdings" panose="05000000000000000000" pitchFamily="2" charset="2"/>
              <a:buNone/>
            </a:pPr>
            <a:r>
              <a:rPr lang="de-DE" altLang="en-US" sz="2400" b="1" i="1" dirty="0">
                <a:latin typeface="Times New Roman" panose="02020603050405020304" pitchFamily="18" charset="0"/>
                <a:cs typeface="+mn-ea"/>
              </a:rPr>
              <a:t>t</a:t>
            </a:r>
            <a:r>
              <a:rPr lang="de-DE" altLang="en-US" sz="2400" b="1" dirty="0">
                <a:latin typeface="Times New Roman" panose="02020603050405020304" pitchFamily="18" charset="0"/>
                <a:cs typeface="+mn-ea"/>
              </a:rPr>
              <a:t> = 0 / mol·L</a:t>
            </a:r>
            <a:r>
              <a:rPr lang="de-DE" altLang="en-US" sz="2400" b="1" baseline="30000" dirty="0">
                <a:latin typeface="Times New Roman" panose="02020603050405020304" pitchFamily="18" charset="0"/>
                <a:cs typeface="+mn-ea"/>
              </a:rPr>
              <a:t>-1</a:t>
            </a:r>
            <a:r>
              <a:rPr lang="de-DE" altLang="en-US" sz="2400" b="1" dirty="0">
                <a:latin typeface="Times New Roman" panose="02020603050405020304" pitchFamily="18" charset="0"/>
                <a:cs typeface="+mn-ea"/>
              </a:rPr>
              <a:t>     0.010     0.030                      0</a:t>
            </a:r>
            <a:endParaRPr lang="de-DE" altLang="en-US" sz="2400" b="1" i="1" dirty="0">
              <a:latin typeface="Times New Roman" panose="02020603050405020304" pitchFamily="18" charset="0"/>
              <a:cs typeface="+mn-ea"/>
            </a:endParaRPr>
          </a:p>
          <a:p>
            <a:pPr>
              <a:lnSpc>
                <a:spcPct val="150000"/>
              </a:lnSpc>
              <a:buFont typeface="Wingdings" panose="05000000000000000000" pitchFamily="2" charset="2"/>
              <a:buNone/>
            </a:pPr>
            <a:r>
              <a:rPr lang="de-DE" altLang="en-US" sz="2400" b="1" i="1" dirty="0">
                <a:latin typeface="Times New Roman" panose="02020603050405020304" pitchFamily="18" charset="0"/>
                <a:cs typeface="+mn-ea"/>
              </a:rPr>
              <a:t>t</a:t>
            </a:r>
            <a:r>
              <a:rPr lang="de-DE" altLang="en-US" sz="2400" b="1" baseline="-25000" dirty="0">
                <a:latin typeface="Times New Roman" panose="02020603050405020304" pitchFamily="18" charset="0"/>
                <a:cs typeface="+mn-ea"/>
              </a:rPr>
              <a:t>e</a:t>
            </a:r>
            <a:r>
              <a:rPr lang="de-DE" altLang="en-US" sz="2400" b="1" dirty="0">
                <a:latin typeface="Times New Roman" panose="02020603050405020304" pitchFamily="18" charset="0"/>
                <a:cs typeface="+mn-ea"/>
              </a:rPr>
              <a:t> / mol·L</a:t>
            </a:r>
            <a:r>
              <a:rPr lang="de-DE" altLang="en-US" sz="2400" b="1" baseline="30000" dirty="0">
                <a:latin typeface="Times New Roman" panose="02020603050405020304" pitchFamily="18" charset="0"/>
                <a:cs typeface="+mn-ea"/>
              </a:rPr>
              <a:t>-1</a:t>
            </a:r>
            <a:r>
              <a:rPr lang="de-DE" altLang="en-US" sz="2400" b="1" dirty="0">
                <a:latin typeface="Times New Roman" panose="02020603050405020304" pitchFamily="18" charset="0"/>
                <a:cs typeface="+mn-ea"/>
              </a:rPr>
              <a:t>           </a:t>
            </a:r>
            <a:r>
              <a:rPr lang="de-DE" altLang="en-US" sz="2400" b="1" i="1" dirty="0">
                <a:latin typeface="Times New Roman" panose="02020603050405020304" pitchFamily="18" charset="0"/>
                <a:cs typeface="+mn-ea"/>
              </a:rPr>
              <a:t>x </a:t>
            </a:r>
            <a:r>
              <a:rPr lang="de-DE" altLang="en-US" sz="2400" b="1" dirty="0">
                <a:latin typeface="Times New Roman" panose="02020603050405020304" pitchFamily="18" charset="0"/>
                <a:cs typeface="+mn-ea"/>
              </a:rPr>
              <a:t>       0.030-2(0.010-</a:t>
            </a:r>
            <a:r>
              <a:rPr lang="de-DE" altLang="en-US" sz="2400" b="1" i="1" dirty="0">
                <a:latin typeface="Times New Roman" panose="02020603050405020304" pitchFamily="18" charset="0"/>
                <a:cs typeface="+mn-ea"/>
              </a:rPr>
              <a:t>x</a:t>
            </a:r>
            <a:r>
              <a:rPr lang="de-DE" altLang="en-US" sz="2400" b="1" dirty="0">
                <a:latin typeface="Times New Roman" panose="02020603050405020304" pitchFamily="18" charset="0"/>
                <a:cs typeface="+mn-ea"/>
              </a:rPr>
              <a:t>)      0.010- </a:t>
            </a:r>
            <a:r>
              <a:rPr lang="de-DE" altLang="en-US" sz="2400" b="1" i="1" dirty="0">
                <a:latin typeface="Times New Roman" panose="02020603050405020304" pitchFamily="18" charset="0"/>
                <a:cs typeface="+mn-ea"/>
              </a:rPr>
              <a:t>x</a:t>
            </a:r>
            <a:endParaRPr lang="zh-CN" altLang="en-US" sz="2400" b="1" dirty="0">
              <a:latin typeface="Times New Roman" panose="02020603050405020304" pitchFamily="18" charset="0"/>
              <a:cs typeface="+mn-ea"/>
              <a:sym typeface="Symbol" panose="05050102010706020507" pitchFamily="18" charset="2"/>
            </a:endParaRPr>
          </a:p>
          <a:p>
            <a:pPr>
              <a:lnSpc>
                <a:spcPct val="150000"/>
              </a:lnSpc>
              <a:buFont typeface="Symbol" panose="05050102010706020507" pitchFamily="18" charset="2"/>
              <a:buNone/>
            </a:pPr>
            <a:r>
              <a:rPr lang="de-DE" altLang="en-US" sz="2400" b="1" dirty="0">
                <a:latin typeface="Times New Roman" panose="02020603050405020304" pitchFamily="18" charset="0"/>
                <a:cs typeface="+mn-ea"/>
              </a:rPr>
              <a:t>                                        </a:t>
            </a:r>
            <a:r>
              <a:rPr lang="zh-CN" altLang="en-US" sz="2400" b="1" dirty="0">
                <a:latin typeface="Times New Roman" panose="02020603050405020304" pitchFamily="18" charset="0"/>
                <a:cs typeface="+mn-ea"/>
                <a:sym typeface="Symbol" panose="05050102010706020507" pitchFamily="18" charset="2"/>
              </a:rPr>
              <a:t></a:t>
            </a:r>
            <a:r>
              <a:rPr lang="de-DE" altLang="en-US" sz="2400" b="1" dirty="0">
                <a:latin typeface="Times New Roman" panose="02020603050405020304" pitchFamily="18" charset="0"/>
                <a:cs typeface="+mn-ea"/>
              </a:rPr>
              <a:t> 0.010                     </a:t>
            </a:r>
            <a:r>
              <a:rPr lang="zh-CN" altLang="en-US" sz="2400" b="1" dirty="0">
                <a:latin typeface="Times New Roman" panose="02020603050405020304" pitchFamily="18" charset="0"/>
                <a:cs typeface="+mn-ea"/>
                <a:sym typeface="Symbol" panose="05050102010706020507" pitchFamily="18" charset="2"/>
              </a:rPr>
              <a:t></a:t>
            </a:r>
            <a:r>
              <a:rPr lang="de-DE" altLang="en-US" sz="2400" b="1" dirty="0">
                <a:latin typeface="Times New Roman" panose="02020603050405020304" pitchFamily="18" charset="0"/>
                <a:cs typeface="+mn-ea"/>
              </a:rPr>
              <a:t> 0.01</a:t>
            </a:r>
          </a:p>
        </p:txBody>
      </p:sp>
      <p:sp>
        <p:nvSpPr>
          <p:cNvPr id="5" name="Text Box 4">
            <a:extLst>
              <a:ext uri="{FF2B5EF4-FFF2-40B4-BE49-F238E27FC236}">
                <a16:creationId xmlns:a16="http://schemas.microsoft.com/office/drawing/2014/main" id="{6CCD8D5A-52C9-4761-9743-F418713FAC90}"/>
              </a:ext>
            </a:extLst>
          </p:cNvPr>
          <p:cNvSpPr txBox="1">
            <a:spLocks noChangeArrowheads="1"/>
          </p:cNvSpPr>
          <p:nvPr/>
        </p:nvSpPr>
        <p:spPr bwMode="auto">
          <a:xfrm>
            <a:off x="1047750" y="4603517"/>
            <a:ext cx="8980416" cy="120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buClrTx/>
              <a:buSzTx/>
              <a:buFontTx/>
              <a:buNone/>
            </a:pPr>
            <a:r>
              <a:rPr lang="de-DE" altLang="en-US" sz="2400" b="1" dirty="0">
                <a:latin typeface="Times New Roman" panose="02020603050405020304" pitchFamily="18" charset="0"/>
                <a:ea typeface="+mn-ea"/>
                <a:cs typeface="+mn-ea"/>
              </a:rPr>
              <a:t>β</a:t>
            </a:r>
            <a:r>
              <a:rPr lang="de-DE" altLang="en-US" sz="2400" b="1" baseline="-25000" dirty="0">
                <a:latin typeface="Times New Roman" panose="02020603050405020304" pitchFamily="18" charset="0"/>
                <a:ea typeface="+mn-ea"/>
                <a:cs typeface="+mn-ea"/>
              </a:rPr>
              <a:t>2</a:t>
            </a:r>
            <a:r>
              <a:rPr lang="de-DE" altLang="en-US" sz="2400" b="1" dirty="0">
                <a:latin typeface="Times New Roman" panose="02020603050405020304" pitchFamily="18" charset="0"/>
                <a:ea typeface="+mn-ea"/>
                <a:cs typeface="+mn-ea"/>
              </a:rPr>
              <a:t> = 0.010/0.0102 </a:t>
            </a:r>
            <a:r>
              <a:rPr lang="de-DE" altLang="en-US" sz="2400" b="1" i="1" dirty="0">
                <a:latin typeface="Times New Roman" panose="02020603050405020304" pitchFamily="18" charset="0"/>
                <a:ea typeface="+mn-ea"/>
                <a:cs typeface="+mn-ea"/>
              </a:rPr>
              <a:t>x</a:t>
            </a:r>
            <a:r>
              <a:rPr lang="de-DE" altLang="en-US" sz="2400" b="1" dirty="0">
                <a:latin typeface="Times New Roman" panose="02020603050405020304" pitchFamily="18" charset="0"/>
                <a:ea typeface="+mn-ea"/>
                <a:cs typeface="+mn-ea"/>
              </a:rPr>
              <a:t> =1.1×10</a:t>
            </a:r>
            <a:r>
              <a:rPr lang="de-DE" altLang="en-US" sz="2400" b="1" baseline="30000" dirty="0">
                <a:latin typeface="Times New Roman" panose="02020603050405020304" pitchFamily="18" charset="0"/>
                <a:ea typeface="+mn-ea"/>
                <a:cs typeface="+mn-ea"/>
              </a:rPr>
              <a:t>7        </a:t>
            </a:r>
            <a:r>
              <a:rPr lang="de-DE" altLang="en-US" sz="2400" b="1" i="1" dirty="0">
                <a:latin typeface="Times New Roman" panose="02020603050405020304" pitchFamily="18" charset="0"/>
                <a:ea typeface="+mn-ea"/>
                <a:cs typeface="+mn-ea"/>
              </a:rPr>
              <a:t>x</a:t>
            </a:r>
            <a:r>
              <a:rPr lang="de-DE" altLang="en-US" sz="2400" b="1" dirty="0">
                <a:latin typeface="Times New Roman" panose="02020603050405020304" pitchFamily="18" charset="0"/>
                <a:ea typeface="+mn-ea"/>
                <a:cs typeface="+mn-ea"/>
              </a:rPr>
              <a:t> = [Ag</a:t>
            </a:r>
            <a:r>
              <a:rPr lang="de-DE" altLang="en-US" sz="2400" b="1" baseline="30000" dirty="0">
                <a:latin typeface="Times New Roman" panose="02020603050405020304" pitchFamily="18" charset="0"/>
                <a:ea typeface="+mn-ea"/>
                <a:cs typeface="+mn-ea"/>
              </a:rPr>
              <a:t>+</a:t>
            </a:r>
            <a:r>
              <a:rPr lang="de-DE" altLang="en-US" sz="2400" b="1" dirty="0">
                <a:latin typeface="Times New Roman" panose="02020603050405020304" pitchFamily="18" charset="0"/>
                <a:ea typeface="+mn-ea"/>
                <a:cs typeface="+mn-ea"/>
              </a:rPr>
              <a:t>] = 9.1×10</a:t>
            </a:r>
            <a:r>
              <a:rPr lang="de-DE" altLang="en-US" sz="2400" b="1" baseline="30000" dirty="0">
                <a:latin typeface="Times New Roman" panose="02020603050405020304" pitchFamily="18" charset="0"/>
                <a:ea typeface="+mn-ea"/>
                <a:cs typeface="+mn-ea"/>
              </a:rPr>
              <a:t>-6</a:t>
            </a:r>
            <a:r>
              <a:rPr lang="de-DE" altLang="en-US" sz="2400" b="1" dirty="0">
                <a:latin typeface="Times New Roman" panose="02020603050405020304" pitchFamily="18" charset="0"/>
                <a:ea typeface="+mn-ea"/>
                <a:cs typeface="+mn-ea"/>
              </a:rPr>
              <a:t> mol·L</a:t>
            </a:r>
            <a:r>
              <a:rPr lang="de-DE" altLang="en-US" sz="2400" b="1" baseline="30000" dirty="0">
                <a:latin typeface="Times New Roman" panose="02020603050405020304" pitchFamily="18" charset="0"/>
                <a:ea typeface="+mn-ea"/>
                <a:cs typeface="+mn-ea"/>
              </a:rPr>
              <a:t>-1</a:t>
            </a:r>
            <a:r>
              <a:rPr lang="de-DE" altLang="en-US" sz="2400" b="1" dirty="0">
                <a:latin typeface="Times New Roman" panose="02020603050405020304" pitchFamily="18" charset="0"/>
                <a:ea typeface="+mn-ea"/>
                <a:cs typeface="+mn-ea"/>
              </a:rPr>
              <a:t> </a:t>
            </a:r>
          </a:p>
          <a:p>
            <a:pPr>
              <a:lnSpc>
                <a:spcPct val="150000"/>
              </a:lnSpc>
              <a:buClrTx/>
              <a:buSzTx/>
              <a:buNone/>
            </a:pPr>
            <a:r>
              <a:rPr lang="zh-CN" altLang="en-US" sz="2400" b="1" dirty="0">
                <a:latin typeface="Times New Roman" panose="02020603050405020304" pitchFamily="18" charset="0"/>
                <a:ea typeface="+mn-ea"/>
                <a:cs typeface="+mn-ea"/>
              </a:rPr>
              <a:t>[NH</a:t>
            </a:r>
            <a:r>
              <a:rPr lang="zh-CN" altLang="en-US" sz="2400" b="1" baseline="-25000" dirty="0">
                <a:latin typeface="Times New Roman" panose="02020603050405020304" pitchFamily="18" charset="0"/>
                <a:ea typeface="+mn-ea"/>
                <a:cs typeface="+mn-ea"/>
              </a:rPr>
              <a:t>3</a:t>
            </a:r>
            <a:r>
              <a:rPr lang="zh-CN" altLang="en-US" sz="2400" b="1" dirty="0">
                <a:latin typeface="Times New Roman" panose="02020603050405020304" pitchFamily="18" charset="0"/>
                <a:ea typeface="+mn-ea"/>
                <a:cs typeface="+mn-ea"/>
              </a:rPr>
              <a:t>] </a:t>
            </a:r>
            <a:r>
              <a:rPr lang="zh-CN" altLang="en-US" sz="2400" b="1" dirty="0">
                <a:latin typeface="Times New Roman" panose="02020603050405020304" pitchFamily="18" charset="0"/>
                <a:cs typeface="+mn-ea"/>
                <a:sym typeface="Symbol" panose="05050102010706020507" pitchFamily="18" charset="2"/>
              </a:rPr>
              <a:t></a:t>
            </a:r>
            <a:r>
              <a:rPr lang="zh-CN" altLang="en-US" sz="2400" b="1" dirty="0">
                <a:latin typeface="Times New Roman" panose="02020603050405020304" pitchFamily="18" charset="0"/>
                <a:ea typeface="+mn-ea"/>
                <a:cs typeface="+mn-ea"/>
              </a:rPr>
              <a:t> 0.010 mol·L</a:t>
            </a:r>
            <a:r>
              <a:rPr lang="zh-CN" altLang="en-US" sz="2400" b="1" baseline="30000" dirty="0">
                <a:latin typeface="Times New Roman" panose="02020603050405020304" pitchFamily="18" charset="0"/>
                <a:ea typeface="+mn-ea"/>
                <a:cs typeface="+mn-ea"/>
              </a:rPr>
              <a:t>-1           </a:t>
            </a:r>
            <a:r>
              <a:rPr lang="zh-CN" altLang="en-US" sz="2400" b="1" dirty="0">
                <a:latin typeface="Times New Roman" panose="02020603050405020304" pitchFamily="18" charset="0"/>
                <a:ea typeface="+mn-ea"/>
                <a:cs typeface="+mn-ea"/>
              </a:rPr>
              <a:t>[Ag (NH</a:t>
            </a:r>
            <a:r>
              <a:rPr lang="zh-CN" altLang="en-US" sz="2400" b="1" baseline="-25000" dirty="0">
                <a:latin typeface="Times New Roman" panose="02020603050405020304" pitchFamily="18" charset="0"/>
                <a:ea typeface="+mn-ea"/>
                <a:cs typeface="+mn-ea"/>
              </a:rPr>
              <a:t>3</a:t>
            </a:r>
            <a:r>
              <a:rPr lang="zh-CN" altLang="en-US" sz="2400" b="1" dirty="0">
                <a:latin typeface="Times New Roman" panose="02020603050405020304" pitchFamily="18" charset="0"/>
                <a:ea typeface="+mn-ea"/>
                <a:cs typeface="+mn-ea"/>
              </a:rPr>
              <a:t>)</a:t>
            </a:r>
            <a:r>
              <a:rPr lang="zh-CN" altLang="en-US" sz="2400" b="1" baseline="30000" dirty="0">
                <a:latin typeface="Times New Roman" panose="02020603050405020304" pitchFamily="18" charset="0"/>
                <a:ea typeface="+mn-ea"/>
                <a:cs typeface="+mn-ea"/>
              </a:rPr>
              <a:t>2+</a:t>
            </a:r>
            <a:r>
              <a:rPr lang="zh-CN" altLang="en-US" sz="2400" b="1" dirty="0">
                <a:latin typeface="Times New Roman" panose="02020603050405020304" pitchFamily="18" charset="0"/>
                <a:ea typeface="+mn-ea"/>
                <a:cs typeface="+mn-ea"/>
              </a:rPr>
              <a:t>] </a:t>
            </a:r>
            <a:r>
              <a:rPr lang="zh-CN" altLang="en-US" sz="2400" b="1" dirty="0">
                <a:latin typeface="Times New Roman" panose="02020603050405020304" pitchFamily="18" charset="0"/>
                <a:cs typeface="+mn-ea"/>
                <a:sym typeface="Symbol" panose="05050102010706020507" pitchFamily="18" charset="2"/>
              </a:rPr>
              <a:t></a:t>
            </a:r>
            <a:r>
              <a:rPr lang="zh-CN" altLang="en-US" sz="2400" b="1" dirty="0">
                <a:latin typeface="Times New Roman" panose="02020603050405020304" pitchFamily="18" charset="0"/>
                <a:ea typeface="+mn-ea"/>
                <a:cs typeface="+mn-ea"/>
              </a:rPr>
              <a:t> 0.010</a:t>
            </a:r>
            <a:r>
              <a:rPr lang="zh-CN" altLang="en-US" sz="2400" b="1" dirty="0">
                <a:solidFill>
                  <a:schemeClr val="bg1"/>
                </a:solidFill>
                <a:latin typeface="Times New Roman" panose="02020603050405020304" pitchFamily="18" charset="0"/>
                <a:ea typeface="+mn-ea"/>
                <a:cs typeface="+mn-ea"/>
              </a:rPr>
              <a:t> </a:t>
            </a:r>
            <a:r>
              <a:rPr lang="zh-CN" altLang="en-US" sz="2400" b="1" dirty="0">
                <a:latin typeface="Times New Roman" panose="02020603050405020304" pitchFamily="18" charset="0"/>
                <a:ea typeface="+mn-ea"/>
                <a:cs typeface="+mn-ea"/>
              </a:rPr>
              <a:t>mol·L</a:t>
            </a:r>
            <a:r>
              <a:rPr lang="zh-CN" altLang="en-US" sz="2400" b="1" baseline="30000" dirty="0">
                <a:latin typeface="Times New Roman" panose="02020603050405020304" pitchFamily="18" charset="0"/>
                <a:ea typeface="+mn-ea"/>
                <a:cs typeface="+mn-ea"/>
              </a:rPr>
              <a:t>-1</a:t>
            </a:r>
            <a:endParaRPr lang="zh-CN" altLang="en-US" sz="2400" dirty="0">
              <a:ea typeface="+mn-ea"/>
              <a:cs typeface="+mn-ea"/>
            </a:endParaRPr>
          </a:p>
        </p:txBody>
      </p:sp>
    </p:spTree>
    <p:extLst>
      <p:ext uri="{BB962C8B-B14F-4D97-AF65-F5344CB8AC3E}">
        <p14:creationId xmlns:p14="http://schemas.microsoft.com/office/powerpoint/2010/main" val="109215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linds(horizontal)">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linds(horizontal)">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blinds(horizontal)">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792DCB-2711-44E3-AEC7-C1D36923B9F6}"/>
              </a:ext>
            </a:extLst>
          </p:cNvPr>
          <p:cNvSpPr>
            <a:spLocks noGrp="1"/>
          </p:cNvSpPr>
          <p:nvPr>
            <p:ph type="title"/>
          </p:nvPr>
        </p:nvSpPr>
        <p:spPr>
          <a:xfrm>
            <a:off x="-85725" y="260033"/>
            <a:ext cx="12344400" cy="715010"/>
          </a:xfrm>
          <a:solidFill>
            <a:schemeClr val="tx1"/>
          </a:solidFill>
        </p:spPr>
        <p:txBody>
          <a:bodyPr/>
          <a:lstStyle/>
          <a:p>
            <a:r>
              <a:rPr lang="en-US" altLang="zh-CN" dirty="0">
                <a:solidFill>
                  <a:schemeClr val="bg1"/>
                </a:solidFill>
              </a:rPr>
              <a:t>    3-2  </a:t>
            </a:r>
            <a:r>
              <a:rPr lang="zh-CN" altLang="en-US" dirty="0">
                <a:solidFill>
                  <a:schemeClr val="bg1"/>
                </a:solidFill>
              </a:rPr>
              <a:t>配位</a:t>
            </a:r>
            <a:r>
              <a:rPr lang="en-US" altLang="zh-CN" dirty="0">
                <a:solidFill>
                  <a:schemeClr val="bg1"/>
                </a:solidFill>
              </a:rPr>
              <a:t>-</a:t>
            </a:r>
            <a:r>
              <a:rPr lang="zh-CN" altLang="en-US" dirty="0">
                <a:solidFill>
                  <a:schemeClr val="bg1"/>
                </a:solidFill>
              </a:rPr>
              <a:t>离解平衡的移动</a:t>
            </a:r>
          </a:p>
        </p:txBody>
      </p:sp>
      <p:sp>
        <p:nvSpPr>
          <p:cNvPr id="3" name="Rectangle 2">
            <a:extLst>
              <a:ext uri="{FF2B5EF4-FFF2-40B4-BE49-F238E27FC236}">
                <a16:creationId xmlns:a16="http://schemas.microsoft.com/office/drawing/2014/main" id="{060303E3-48DF-4988-AECC-7CB2C54C22D5}"/>
              </a:ext>
            </a:extLst>
          </p:cNvPr>
          <p:cNvSpPr txBox="1">
            <a:spLocks noChangeArrowheads="1"/>
          </p:cNvSpPr>
          <p:nvPr/>
        </p:nvSpPr>
        <p:spPr>
          <a:xfrm>
            <a:off x="1150938" y="617538"/>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4000" dirty="0">
              <a:ea typeface="+mn-ea"/>
              <a:cs typeface="+mn-ea"/>
            </a:endParaRPr>
          </a:p>
        </p:txBody>
      </p:sp>
      <p:sp>
        <p:nvSpPr>
          <p:cNvPr id="4" name="Rectangle 3">
            <a:extLst>
              <a:ext uri="{FF2B5EF4-FFF2-40B4-BE49-F238E27FC236}">
                <a16:creationId xmlns:a16="http://schemas.microsoft.com/office/drawing/2014/main" id="{A03FAC7C-E609-4C76-8AB5-D0F831C09838}"/>
              </a:ext>
            </a:extLst>
          </p:cNvPr>
          <p:cNvSpPr txBox="1">
            <a:spLocks noChangeArrowheads="1"/>
          </p:cNvSpPr>
          <p:nvPr/>
        </p:nvSpPr>
        <p:spPr>
          <a:xfrm>
            <a:off x="408940" y="1189038"/>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200" b="1" dirty="0">
                <a:latin typeface="Times New Roman" panose="02020603050405020304" pitchFamily="18" charset="0"/>
                <a:cs typeface="+mn-ea"/>
              </a:rPr>
              <a:t> M</a:t>
            </a:r>
            <a:r>
              <a:rPr lang="en-US" altLang="zh-CN" sz="3200" b="1" baseline="30000" dirty="0">
                <a:latin typeface="Times New Roman" panose="02020603050405020304" pitchFamily="18" charset="0"/>
                <a:cs typeface="+mn-ea"/>
              </a:rPr>
              <a:t>n+</a:t>
            </a:r>
            <a:r>
              <a:rPr lang="en-US" altLang="zh-CN" sz="3200" b="1" dirty="0">
                <a:latin typeface="Times New Roman" panose="02020603050405020304" pitchFamily="18" charset="0"/>
                <a:cs typeface="+mn-ea"/>
              </a:rPr>
              <a:t> + </a:t>
            </a:r>
            <a:r>
              <a:rPr lang="en-US" altLang="zh-CN" sz="3200" b="1" i="1" dirty="0">
                <a:latin typeface="Times New Roman" panose="02020603050405020304" pitchFamily="18" charset="0"/>
                <a:cs typeface="+mn-ea"/>
              </a:rPr>
              <a:t>x</a:t>
            </a:r>
            <a:r>
              <a:rPr lang="en-US" altLang="zh-CN" sz="3200" b="1" dirty="0">
                <a:latin typeface="Times New Roman" panose="02020603050405020304" pitchFamily="18" charset="0"/>
                <a:cs typeface="+mn-ea"/>
              </a:rPr>
              <a:t> L</a:t>
            </a:r>
            <a:r>
              <a:rPr lang="en-US" altLang="zh-CN" sz="3200" b="1" baseline="30000" dirty="0">
                <a:latin typeface="Times New Roman" panose="02020603050405020304" pitchFamily="18" charset="0"/>
                <a:cs typeface="+mn-ea"/>
              </a:rPr>
              <a:t>-</a:t>
            </a:r>
            <a:r>
              <a:rPr lang="en-US" altLang="zh-CN" sz="3200" b="1" dirty="0">
                <a:latin typeface="Times New Roman" panose="02020603050405020304" pitchFamily="18" charset="0"/>
                <a:cs typeface="+mn-ea"/>
              </a:rPr>
              <a:t> ⇌ </a:t>
            </a:r>
            <a:r>
              <a:rPr lang="en-US" altLang="zh-CN" sz="3200" b="1" dirty="0" err="1">
                <a:latin typeface="Times New Roman" panose="02020603050405020304" pitchFamily="18" charset="0"/>
                <a:cs typeface="+mn-ea"/>
              </a:rPr>
              <a:t>ML</a:t>
            </a:r>
            <a:r>
              <a:rPr lang="en-US" altLang="zh-CN" sz="3200" b="1" baseline="-25000" dirty="0" err="1">
                <a:latin typeface="Times New Roman" panose="02020603050405020304" pitchFamily="18" charset="0"/>
                <a:cs typeface="+mn-ea"/>
              </a:rPr>
              <a:t>x</a:t>
            </a:r>
            <a:r>
              <a:rPr lang="en-US" altLang="zh-CN" sz="3200" b="1" baseline="30000" dirty="0" err="1">
                <a:latin typeface="Times New Roman" panose="02020603050405020304" pitchFamily="18" charset="0"/>
                <a:cs typeface="+mn-ea"/>
              </a:rPr>
              <a:t>n</a:t>
            </a:r>
            <a:r>
              <a:rPr lang="en-US" altLang="zh-CN" sz="3200" b="1" baseline="30000" dirty="0">
                <a:latin typeface="Times New Roman" panose="02020603050405020304" pitchFamily="18" charset="0"/>
                <a:cs typeface="+mn-ea"/>
              </a:rPr>
              <a:t>-x</a:t>
            </a:r>
            <a:r>
              <a:rPr lang="en-US" altLang="zh-CN" sz="3200" dirty="0">
                <a:latin typeface="Times New Roman" panose="02020603050405020304" pitchFamily="18" charset="0"/>
                <a:cs typeface="+mn-ea"/>
              </a:rPr>
              <a:t> </a:t>
            </a:r>
          </a:p>
        </p:txBody>
      </p:sp>
    </p:spTree>
    <p:extLst>
      <p:ext uri="{BB962C8B-B14F-4D97-AF65-F5344CB8AC3E}">
        <p14:creationId xmlns:p14="http://schemas.microsoft.com/office/powerpoint/2010/main" val="31253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DE6709-4FD9-4AA7-AA57-65C0CF06EB33}"/>
              </a:ext>
            </a:extLst>
          </p:cNvPr>
          <p:cNvSpPr>
            <a:spLocks noGrp="1"/>
          </p:cNvSpPr>
          <p:nvPr>
            <p:ph type="title"/>
          </p:nvPr>
        </p:nvSpPr>
        <p:spPr>
          <a:xfrm>
            <a:off x="163774" y="547739"/>
            <a:ext cx="10984433" cy="499110"/>
          </a:xfrm>
        </p:spPr>
        <p:txBody>
          <a:bodyPr/>
          <a:lstStyle/>
          <a:p>
            <a:r>
              <a:rPr lang="zh-CN" altLang="en-US" dirty="0">
                <a:latin typeface="+mn-ea"/>
                <a:cs typeface="+mn-ea"/>
              </a:rPr>
              <a:t>（</a:t>
            </a:r>
            <a:r>
              <a:rPr lang="en-US" altLang="zh-CN" dirty="0">
                <a:latin typeface="+mn-ea"/>
                <a:cs typeface="+mn-ea"/>
              </a:rPr>
              <a:t>3</a:t>
            </a:r>
            <a:r>
              <a:rPr lang="zh-CN" altLang="en-US" dirty="0">
                <a:latin typeface="+mn-ea"/>
                <a:cs typeface="+mn-ea"/>
              </a:rPr>
              <a:t>）</a:t>
            </a:r>
            <a:r>
              <a:rPr lang="zh-CN" altLang="en-US" dirty="0">
                <a:cs typeface="+mn-ea"/>
              </a:rPr>
              <a:t>配位体 </a:t>
            </a:r>
            <a:r>
              <a:rPr lang="en-US" altLang="zh-CN" dirty="0">
                <a:cs typeface="+mn-ea"/>
              </a:rPr>
              <a:t>(</a:t>
            </a:r>
            <a:r>
              <a:rPr lang="zh-CN" altLang="en-US" dirty="0">
                <a:cs typeface="+mn-ea"/>
              </a:rPr>
              <a:t>简称配体</a:t>
            </a:r>
            <a:r>
              <a:rPr lang="en-US" altLang="zh-CN" dirty="0">
                <a:cs typeface="+mn-ea"/>
              </a:rPr>
              <a:t>)</a:t>
            </a:r>
            <a:r>
              <a:rPr lang="en-US" altLang="zh-CN" dirty="0">
                <a:latin typeface="+mn-ea"/>
                <a:cs typeface="+mn-ea"/>
              </a:rPr>
              <a:t> —— </a:t>
            </a:r>
            <a:r>
              <a:rPr lang="zh-CN" altLang="en-US" dirty="0">
                <a:latin typeface="+mn-ea"/>
                <a:cs typeface="+mn-ea"/>
              </a:rPr>
              <a:t>能提供孤电子对的分子或离子 </a:t>
            </a:r>
            <a:br>
              <a:rPr lang="zh-CN" altLang="en-US" sz="4800" dirty="0">
                <a:latin typeface="+mn-ea"/>
                <a:cs typeface="+mn-ea"/>
              </a:rPr>
            </a:br>
            <a:endParaRPr lang="zh-CN" altLang="en-US" dirty="0"/>
          </a:p>
        </p:txBody>
      </p:sp>
      <p:sp>
        <p:nvSpPr>
          <p:cNvPr id="3" name="Text Box 2">
            <a:extLst>
              <a:ext uri="{FF2B5EF4-FFF2-40B4-BE49-F238E27FC236}">
                <a16:creationId xmlns:a16="http://schemas.microsoft.com/office/drawing/2014/main" id="{F47E286F-89B6-469C-A6AA-B5B00B37E114}"/>
              </a:ext>
            </a:extLst>
          </p:cNvPr>
          <p:cNvSpPr txBox="1">
            <a:spLocks noChangeArrowheads="1"/>
          </p:cNvSpPr>
          <p:nvPr/>
        </p:nvSpPr>
        <p:spPr bwMode="auto">
          <a:xfrm>
            <a:off x="1403350" y="3141663"/>
            <a:ext cx="1081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sz="1800">
              <a:latin typeface="Arial" panose="020B0604020202020204" pitchFamily="34" charset="0"/>
              <a:ea typeface="+mn-ea"/>
              <a:cs typeface="+mn-ea"/>
            </a:endParaRPr>
          </a:p>
        </p:txBody>
      </p:sp>
      <p:sp>
        <p:nvSpPr>
          <p:cNvPr id="5" name="Text Box 4">
            <a:extLst>
              <a:ext uri="{FF2B5EF4-FFF2-40B4-BE49-F238E27FC236}">
                <a16:creationId xmlns:a16="http://schemas.microsoft.com/office/drawing/2014/main" id="{42347312-A059-4A25-964D-4F6CFAD57C4B}"/>
              </a:ext>
            </a:extLst>
          </p:cNvPr>
          <p:cNvSpPr txBox="1">
            <a:spLocks noChangeArrowheads="1"/>
          </p:cNvSpPr>
          <p:nvPr/>
        </p:nvSpPr>
        <p:spPr bwMode="auto">
          <a:xfrm>
            <a:off x="1403895" y="1046849"/>
            <a:ext cx="9054904" cy="98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r>
              <a:rPr lang="zh-CN" altLang="en-US" sz="2800" b="1" dirty="0">
                <a:solidFill>
                  <a:srgbClr val="0070C0"/>
                </a:solidFill>
                <a:latin typeface="Times New Roman" panose="02020603050405020304" pitchFamily="18" charset="0"/>
                <a:ea typeface="+mn-ea"/>
                <a:cs typeface="+mn-ea"/>
              </a:rPr>
              <a:t>             </a:t>
            </a:r>
            <a:r>
              <a:rPr lang="en-US" altLang="zh-CN" sz="2800" dirty="0">
                <a:solidFill>
                  <a:srgbClr val="0070C0"/>
                </a:solidFill>
                <a:latin typeface="Times New Roman" panose="02020603050405020304" pitchFamily="18" charset="0"/>
                <a:ea typeface="+mn-ea"/>
                <a:cs typeface="+mn-ea"/>
              </a:rPr>
              <a:t>[Cu(NH</a:t>
            </a:r>
            <a:r>
              <a:rPr lang="en-US" altLang="zh-CN" sz="2800" baseline="-25000" dirty="0">
                <a:solidFill>
                  <a:srgbClr val="0070C0"/>
                </a:solidFill>
                <a:latin typeface="Times New Roman" panose="02020603050405020304" pitchFamily="18" charset="0"/>
                <a:ea typeface="+mn-ea"/>
                <a:cs typeface="+mn-ea"/>
              </a:rPr>
              <a:t>3</a:t>
            </a:r>
            <a:r>
              <a:rPr lang="en-US" altLang="zh-CN" sz="2800" dirty="0">
                <a:solidFill>
                  <a:srgbClr val="0070C0"/>
                </a:solidFill>
                <a:latin typeface="Times New Roman" panose="02020603050405020304" pitchFamily="18" charset="0"/>
                <a:ea typeface="+mn-ea"/>
                <a:cs typeface="+mn-ea"/>
              </a:rPr>
              <a:t>)</a:t>
            </a:r>
            <a:r>
              <a:rPr lang="en-US" altLang="zh-CN" sz="2800" baseline="-25000" dirty="0">
                <a:solidFill>
                  <a:srgbClr val="0070C0"/>
                </a:solidFill>
                <a:latin typeface="Times New Roman" panose="02020603050405020304" pitchFamily="18" charset="0"/>
                <a:ea typeface="+mn-ea"/>
                <a:cs typeface="+mn-ea"/>
              </a:rPr>
              <a:t>4</a:t>
            </a:r>
            <a:r>
              <a:rPr lang="en-US" altLang="zh-CN" sz="2800" dirty="0">
                <a:solidFill>
                  <a:srgbClr val="0070C0"/>
                </a:solidFill>
                <a:latin typeface="Times New Roman" panose="02020603050405020304" pitchFamily="18" charset="0"/>
                <a:ea typeface="+mn-ea"/>
                <a:cs typeface="+mn-ea"/>
              </a:rPr>
              <a:t>]</a:t>
            </a:r>
            <a:r>
              <a:rPr lang="en-US" altLang="zh-CN" sz="2800" baseline="30000" dirty="0">
                <a:solidFill>
                  <a:srgbClr val="0070C0"/>
                </a:solidFill>
                <a:latin typeface="Times New Roman" panose="02020603050405020304" pitchFamily="18" charset="0"/>
                <a:ea typeface="+mn-ea"/>
                <a:cs typeface="+mn-ea"/>
              </a:rPr>
              <a:t>2+</a:t>
            </a:r>
            <a:r>
              <a:rPr lang="en-US" altLang="zh-CN" sz="2800" dirty="0">
                <a:solidFill>
                  <a:srgbClr val="0070C0"/>
                </a:solidFill>
                <a:latin typeface="Times New Roman" panose="02020603050405020304" pitchFamily="18" charset="0"/>
                <a:ea typeface="+mn-ea"/>
                <a:cs typeface="+mn-ea"/>
              </a:rPr>
              <a:t>         [Fe(CO)</a:t>
            </a:r>
            <a:r>
              <a:rPr lang="en-US" altLang="zh-CN" sz="2800" baseline="-25000" dirty="0">
                <a:solidFill>
                  <a:srgbClr val="0070C0"/>
                </a:solidFill>
                <a:latin typeface="Times New Roman" panose="02020603050405020304" pitchFamily="18" charset="0"/>
                <a:ea typeface="+mn-ea"/>
                <a:cs typeface="+mn-ea"/>
              </a:rPr>
              <a:t>5</a:t>
            </a:r>
            <a:r>
              <a:rPr lang="en-US" altLang="zh-CN" sz="2800" dirty="0">
                <a:solidFill>
                  <a:srgbClr val="0070C0"/>
                </a:solidFill>
                <a:latin typeface="Times New Roman" panose="02020603050405020304" pitchFamily="18" charset="0"/>
                <a:ea typeface="+mn-ea"/>
                <a:cs typeface="+mn-ea"/>
              </a:rPr>
              <a:t>]</a:t>
            </a:r>
          </a:p>
          <a:p>
            <a:pPr eaLnBrk="1" hangingPunct="1">
              <a:lnSpc>
                <a:spcPct val="50000"/>
              </a:lnSpc>
              <a:spcBef>
                <a:spcPct val="50000"/>
              </a:spcBef>
              <a:buClrTx/>
              <a:buSzTx/>
              <a:buFontTx/>
              <a:buNone/>
            </a:pPr>
            <a:r>
              <a:rPr lang="zh-CN" altLang="en-US" sz="2800" b="1" dirty="0">
                <a:solidFill>
                  <a:srgbClr val="0070C0"/>
                </a:solidFill>
                <a:latin typeface="Times New Roman" panose="02020603050405020304" pitchFamily="18" charset="0"/>
                <a:ea typeface="+mn-ea"/>
                <a:cs typeface="+mn-ea"/>
              </a:rPr>
              <a:t>配体            </a:t>
            </a:r>
            <a:r>
              <a:rPr lang="en-US" altLang="zh-CN" sz="2800" dirty="0">
                <a:solidFill>
                  <a:srgbClr val="0070C0"/>
                </a:solidFill>
                <a:latin typeface="Times New Roman" panose="02020603050405020304" pitchFamily="18" charset="0"/>
                <a:ea typeface="+mn-ea"/>
                <a:cs typeface="+mn-ea"/>
              </a:rPr>
              <a:t>NH</a:t>
            </a:r>
            <a:r>
              <a:rPr lang="en-US" altLang="zh-CN" sz="2800" baseline="-25000" dirty="0">
                <a:solidFill>
                  <a:srgbClr val="0070C0"/>
                </a:solidFill>
                <a:latin typeface="Times New Roman" panose="02020603050405020304" pitchFamily="18" charset="0"/>
                <a:ea typeface="+mn-ea"/>
                <a:cs typeface="+mn-ea"/>
              </a:rPr>
              <a:t>3                                 </a:t>
            </a:r>
            <a:r>
              <a:rPr lang="en-US" altLang="zh-CN" sz="2800" dirty="0">
                <a:solidFill>
                  <a:srgbClr val="0070C0"/>
                </a:solidFill>
                <a:latin typeface="Times New Roman" panose="02020603050405020304" pitchFamily="18" charset="0"/>
                <a:ea typeface="+mn-ea"/>
                <a:cs typeface="+mn-ea"/>
              </a:rPr>
              <a:t>CO</a:t>
            </a:r>
          </a:p>
        </p:txBody>
      </p:sp>
      <p:sp>
        <p:nvSpPr>
          <p:cNvPr id="6" name="Text Box 5">
            <a:extLst>
              <a:ext uri="{FF2B5EF4-FFF2-40B4-BE49-F238E27FC236}">
                <a16:creationId xmlns:a16="http://schemas.microsoft.com/office/drawing/2014/main" id="{04E173C3-CBD2-483C-B557-51042AD70024}"/>
              </a:ext>
            </a:extLst>
          </p:cNvPr>
          <p:cNvSpPr txBox="1">
            <a:spLocks noChangeArrowheads="1"/>
          </p:cNvSpPr>
          <p:nvPr/>
        </p:nvSpPr>
        <p:spPr bwMode="auto">
          <a:xfrm>
            <a:off x="1403350" y="2492712"/>
            <a:ext cx="79914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50000"/>
              </a:spcBef>
              <a:buClrTx/>
              <a:buSzTx/>
              <a:buFontTx/>
              <a:buNone/>
            </a:pPr>
            <a:r>
              <a:rPr lang="zh-CN" altLang="en-US" sz="2800" b="1" dirty="0">
                <a:latin typeface="Times New Roman" panose="02020603050405020304" pitchFamily="18" charset="0"/>
                <a:ea typeface="+mn-ea"/>
                <a:cs typeface="+mn-ea"/>
              </a:rPr>
              <a:t>常见的配体</a:t>
            </a:r>
          </a:p>
          <a:p>
            <a:pPr eaLnBrk="1" hangingPunct="1">
              <a:lnSpc>
                <a:spcPct val="150000"/>
              </a:lnSpc>
              <a:spcBef>
                <a:spcPts val="0"/>
              </a:spcBef>
              <a:buClrTx/>
              <a:buSzTx/>
              <a:buFontTx/>
              <a:buNone/>
            </a:pPr>
            <a:r>
              <a:rPr lang="zh-CN" altLang="en-US" sz="2800" b="1" dirty="0">
                <a:latin typeface="Times New Roman" panose="02020603050405020304" pitchFamily="18" charset="0"/>
                <a:ea typeface="+mn-ea"/>
                <a:cs typeface="+mn-ea"/>
              </a:rPr>
              <a:t>阴离子：</a:t>
            </a:r>
            <a:r>
              <a:rPr lang="en-US" altLang="zh-CN" sz="2800" dirty="0">
                <a:latin typeface="Times New Roman" panose="02020603050405020304" pitchFamily="18" charset="0"/>
                <a:ea typeface="+mn-ea"/>
                <a:cs typeface="+mn-ea"/>
              </a:rPr>
              <a:t>X</a:t>
            </a:r>
            <a:r>
              <a:rPr lang="en-US" altLang="zh-CN" sz="2800" baseline="30000" dirty="0">
                <a:latin typeface="+mn-ea"/>
                <a:ea typeface="+mn-ea"/>
                <a:cs typeface="+mn-ea"/>
              </a:rPr>
              <a:t>-</a:t>
            </a:r>
            <a:r>
              <a:rPr lang="zh-CN" altLang="en-US" sz="2800" dirty="0">
                <a:latin typeface="Times New Roman" panose="02020603050405020304" pitchFamily="18" charset="0"/>
                <a:ea typeface="+mn-ea"/>
                <a:cs typeface="+mn-ea"/>
              </a:rPr>
              <a:t>、</a:t>
            </a:r>
            <a:r>
              <a:rPr lang="en-US" altLang="zh-CN" sz="2800" dirty="0">
                <a:latin typeface="Times New Roman" panose="02020603050405020304" pitchFamily="18" charset="0"/>
                <a:ea typeface="+mn-ea"/>
                <a:cs typeface="+mn-ea"/>
              </a:rPr>
              <a:t>OH</a:t>
            </a:r>
            <a:r>
              <a:rPr lang="en-US" altLang="zh-CN" sz="2800" baseline="30000" dirty="0">
                <a:latin typeface="+mn-ea"/>
                <a:ea typeface="+mn-ea"/>
                <a:cs typeface="+mn-ea"/>
              </a:rPr>
              <a:t>-</a:t>
            </a:r>
            <a:r>
              <a:rPr lang="zh-CN" altLang="en-US" sz="2800" dirty="0">
                <a:latin typeface="Times New Roman" panose="02020603050405020304" pitchFamily="18" charset="0"/>
                <a:ea typeface="+mn-ea"/>
                <a:cs typeface="+mn-ea"/>
              </a:rPr>
              <a:t>、</a:t>
            </a:r>
            <a:r>
              <a:rPr lang="en-US" altLang="zh-CN" sz="2800" dirty="0">
                <a:latin typeface="Times New Roman" panose="02020603050405020304" pitchFamily="18" charset="0"/>
                <a:ea typeface="+mn-ea"/>
                <a:cs typeface="+mn-ea"/>
              </a:rPr>
              <a:t>CN</a:t>
            </a:r>
            <a:r>
              <a:rPr lang="en-US" altLang="zh-CN" sz="2800" baseline="30000" dirty="0">
                <a:latin typeface="+mn-ea"/>
                <a:ea typeface="+mn-ea"/>
                <a:cs typeface="+mn-ea"/>
              </a:rPr>
              <a:t>-</a:t>
            </a:r>
          </a:p>
          <a:p>
            <a:pPr>
              <a:lnSpc>
                <a:spcPct val="150000"/>
              </a:lnSpc>
              <a:spcBef>
                <a:spcPts val="0"/>
              </a:spcBef>
              <a:buClrTx/>
              <a:buSzTx/>
              <a:buNone/>
            </a:pPr>
            <a:r>
              <a:rPr lang="zh-CN" altLang="en-US" sz="2800" b="1" dirty="0">
                <a:latin typeface="+mn-ea"/>
                <a:ea typeface="+mn-ea"/>
                <a:cs typeface="+mn-ea"/>
              </a:rPr>
              <a:t>中性分子：</a:t>
            </a:r>
            <a:r>
              <a:rPr lang="en-US" altLang="zh-CN" sz="2800" dirty="0">
                <a:latin typeface="Times New Roman" panose="02020603050405020304" pitchFamily="18" charset="0"/>
                <a:ea typeface="+mn-ea"/>
                <a:cs typeface="+mn-ea"/>
              </a:rPr>
              <a:t>H</a:t>
            </a:r>
            <a:r>
              <a:rPr lang="en-US" altLang="zh-CN" sz="2800" baseline="-25000" dirty="0">
                <a:latin typeface="Times New Roman" panose="02020603050405020304" pitchFamily="18" charset="0"/>
                <a:ea typeface="+mn-ea"/>
                <a:cs typeface="+mn-ea"/>
              </a:rPr>
              <a:t>2</a:t>
            </a:r>
            <a:r>
              <a:rPr lang="en-US" altLang="zh-CN" sz="2800" dirty="0">
                <a:latin typeface="Times New Roman" panose="02020603050405020304" pitchFamily="18" charset="0"/>
                <a:ea typeface="+mn-ea"/>
                <a:cs typeface="+mn-ea"/>
              </a:rPr>
              <a:t>O</a:t>
            </a:r>
            <a:r>
              <a:rPr lang="zh-CN" altLang="en-US" sz="2800" dirty="0">
                <a:latin typeface="Times New Roman" panose="02020603050405020304" pitchFamily="18" charset="0"/>
                <a:ea typeface="+mn-ea"/>
                <a:cs typeface="+mn-ea"/>
              </a:rPr>
              <a:t>、</a:t>
            </a:r>
            <a:r>
              <a:rPr lang="en-US" altLang="zh-CN" sz="2800" dirty="0">
                <a:latin typeface="Times New Roman" panose="02020603050405020304" pitchFamily="18" charset="0"/>
                <a:ea typeface="+mn-ea"/>
                <a:cs typeface="+mn-ea"/>
              </a:rPr>
              <a:t>CO</a:t>
            </a:r>
            <a:r>
              <a:rPr lang="zh-CN" altLang="en-US" sz="2800" dirty="0">
                <a:latin typeface="Times New Roman" panose="02020603050405020304" pitchFamily="18" charset="0"/>
                <a:ea typeface="+mn-ea"/>
                <a:cs typeface="+mn-ea"/>
              </a:rPr>
              <a:t>、</a:t>
            </a:r>
            <a:r>
              <a:rPr lang="en-US" altLang="zh-CN" sz="2800" dirty="0">
                <a:latin typeface="Times New Roman" panose="02020603050405020304" pitchFamily="18" charset="0"/>
                <a:ea typeface="+mn-ea"/>
                <a:cs typeface="+mn-ea"/>
              </a:rPr>
              <a:t>NH</a:t>
            </a:r>
            <a:r>
              <a:rPr lang="en-US" altLang="zh-CN" sz="2800" baseline="-25000" dirty="0">
                <a:latin typeface="Times New Roman" panose="02020603050405020304" pitchFamily="18" charset="0"/>
                <a:ea typeface="+mn-ea"/>
                <a:cs typeface="+mn-ea"/>
              </a:rPr>
              <a:t>3</a:t>
            </a:r>
            <a:r>
              <a:rPr lang="zh-CN" altLang="en-US" sz="2800" dirty="0">
                <a:latin typeface="Times New Roman" panose="02020603050405020304" pitchFamily="18" charset="0"/>
                <a:ea typeface="+mn-ea"/>
                <a:cs typeface="+mn-ea"/>
              </a:rPr>
              <a:t>、</a:t>
            </a:r>
            <a:r>
              <a:rPr lang="en-US" altLang="zh-CN" sz="2800" dirty="0">
                <a:latin typeface="Times New Roman" panose="02020603050405020304" pitchFamily="18" charset="0"/>
                <a:ea typeface="+mn-ea"/>
                <a:cs typeface="+mn-ea"/>
              </a:rPr>
              <a:t>RNH</a:t>
            </a:r>
            <a:r>
              <a:rPr lang="en-US" altLang="zh-CN" sz="2800" baseline="-25000" dirty="0">
                <a:latin typeface="Times New Roman" panose="02020603050405020304" pitchFamily="18" charset="0"/>
                <a:ea typeface="+mn-ea"/>
                <a:cs typeface="+mn-ea"/>
              </a:rPr>
              <a:t>2</a:t>
            </a:r>
            <a:r>
              <a:rPr lang="en-US" altLang="zh-CN" sz="2800" dirty="0">
                <a:latin typeface="Times New Roman" panose="02020603050405020304" pitchFamily="18" charset="0"/>
                <a:ea typeface="+mn-ea"/>
                <a:cs typeface="+mn-ea"/>
              </a:rPr>
              <a:t>(</a:t>
            </a:r>
            <a:r>
              <a:rPr lang="zh-CN" altLang="en-US" sz="2800" dirty="0">
                <a:latin typeface="Times New Roman" panose="02020603050405020304" pitchFamily="18" charset="0"/>
                <a:ea typeface="+mn-ea"/>
                <a:cs typeface="+mn-ea"/>
              </a:rPr>
              <a:t>胺）</a:t>
            </a:r>
          </a:p>
        </p:txBody>
      </p:sp>
      <p:sp>
        <p:nvSpPr>
          <p:cNvPr id="4" name="灯片编号占位符 3">
            <a:extLst>
              <a:ext uri="{FF2B5EF4-FFF2-40B4-BE49-F238E27FC236}">
                <a16:creationId xmlns:a16="http://schemas.microsoft.com/office/drawing/2014/main" id="{C9961011-2C24-4B5D-AB4A-8E38C8997E11}"/>
              </a:ext>
            </a:extLst>
          </p:cNvPr>
          <p:cNvSpPr>
            <a:spLocks noGrp="1"/>
          </p:cNvSpPr>
          <p:nvPr>
            <p:ph type="sldNum" sz="quarter" idx="12"/>
          </p:nvPr>
        </p:nvSpPr>
        <p:spPr/>
        <p:txBody>
          <a:bodyPr/>
          <a:lstStyle/>
          <a:p>
            <a:fld id="{25F43C6C-6CC1-4831-8DEA-3206EFFA1157}" type="slidenum">
              <a:rPr lang="zh-CN" altLang="en-US" smtClean="0"/>
              <a:t>9</a:t>
            </a:fld>
            <a:endParaRPr lang="zh-CN" altLang="en-US"/>
          </a:p>
        </p:txBody>
      </p:sp>
    </p:spTree>
    <p:extLst>
      <p:ext uri="{BB962C8B-B14F-4D97-AF65-F5344CB8AC3E}">
        <p14:creationId xmlns:p14="http://schemas.microsoft.com/office/powerpoint/2010/main" val="398582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B2888-9366-4537-B7E0-F5CD13B00F48}"/>
              </a:ext>
            </a:extLst>
          </p:cNvPr>
          <p:cNvSpPr>
            <a:spLocks noGrp="1"/>
          </p:cNvSpPr>
          <p:nvPr>
            <p:ph type="title"/>
          </p:nvPr>
        </p:nvSpPr>
        <p:spPr/>
        <p:txBody>
          <a:bodyPr/>
          <a:lstStyle/>
          <a:p>
            <a:r>
              <a:rPr lang="en-US" altLang="zh-CN" dirty="0"/>
              <a:t>3-2-1 </a:t>
            </a:r>
            <a:r>
              <a:rPr lang="zh-CN" altLang="en-US" dirty="0"/>
              <a:t>与酸碱平衡的关系</a:t>
            </a:r>
          </a:p>
        </p:txBody>
      </p:sp>
      <p:sp>
        <p:nvSpPr>
          <p:cNvPr id="3" name="Rectangle 2">
            <a:extLst>
              <a:ext uri="{FF2B5EF4-FFF2-40B4-BE49-F238E27FC236}">
                <a16:creationId xmlns:a16="http://schemas.microsoft.com/office/drawing/2014/main" id="{07693350-B3B4-4731-BA3C-98D5A1F85F65}"/>
              </a:ext>
            </a:extLst>
          </p:cNvPr>
          <p:cNvSpPr txBox="1">
            <a:spLocks noChangeArrowheads="1"/>
          </p:cNvSpPr>
          <p:nvPr/>
        </p:nvSpPr>
        <p:spPr>
          <a:xfrm>
            <a:off x="1150938" y="617538"/>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3600" dirty="0">
              <a:ea typeface="+mn-ea"/>
              <a:cs typeface="+mn-ea"/>
            </a:endParaRPr>
          </a:p>
        </p:txBody>
      </p:sp>
      <p:sp>
        <p:nvSpPr>
          <p:cNvPr id="4" name="Rectangle 3">
            <a:extLst>
              <a:ext uri="{FF2B5EF4-FFF2-40B4-BE49-F238E27FC236}">
                <a16:creationId xmlns:a16="http://schemas.microsoft.com/office/drawing/2014/main" id="{C0F33F59-7E11-4355-82C3-FFB4F46A6631}"/>
              </a:ext>
            </a:extLst>
          </p:cNvPr>
          <p:cNvSpPr txBox="1">
            <a:spLocks noChangeArrowheads="1"/>
          </p:cNvSpPr>
          <p:nvPr/>
        </p:nvSpPr>
        <p:spPr>
          <a:xfrm>
            <a:off x="828051" y="1113413"/>
            <a:ext cx="7772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zh-CN" sz="3200" dirty="0">
                <a:cs typeface="+mn-ea"/>
              </a:rPr>
              <a:t>         </a:t>
            </a:r>
            <a:r>
              <a:rPr lang="zh-CN" altLang="en-US" sz="3200" dirty="0">
                <a:cs typeface="+mn-ea"/>
              </a:rPr>
              <a:t>例如 Fe </a:t>
            </a:r>
            <a:r>
              <a:rPr lang="zh-CN" altLang="en-US" sz="3200" baseline="30000" dirty="0">
                <a:cs typeface="+mn-ea"/>
              </a:rPr>
              <a:t>3+</a:t>
            </a:r>
            <a:r>
              <a:rPr lang="zh-CN" altLang="en-US" sz="3200" dirty="0">
                <a:cs typeface="+mn-ea"/>
              </a:rPr>
              <a:t> + 6 F</a:t>
            </a:r>
            <a:r>
              <a:rPr lang="zh-CN" altLang="en-US" sz="3200" baseline="30000" dirty="0">
                <a:cs typeface="+mn-ea"/>
              </a:rPr>
              <a:t>-</a:t>
            </a:r>
            <a:r>
              <a:rPr lang="zh-CN" altLang="en-US" sz="3200" dirty="0">
                <a:cs typeface="+mn-ea"/>
              </a:rPr>
              <a:t> ⇌ </a:t>
            </a:r>
            <a:r>
              <a:rPr lang="en-US" altLang="zh-CN" sz="3200" dirty="0">
                <a:cs typeface="+mn-ea"/>
              </a:rPr>
              <a:t>[</a:t>
            </a:r>
            <a:r>
              <a:rPr lang="zh-CN" altLang="en-US" sz="3200" dirty="0">
                <a:cs typeface="+mn-ea"/>
              </a:rPr>
              <a:t>FeF</a:t>
            </a:r>
            <a:r>
              <a:rPr lang="zh-CN" altLang="en-US" sz="3200" baseline="-25000" dirty="0">
                <a:cs typeface="+mn-ea"/>
              </a:rPr>
              <a:t>6</a:t>
            </a:r>
            <a:r>
              <a:rPr lang="en-US" altLang="zh-CN" sz="3200" dirty="0">
                <a:cs typeface="+mn-ea"/>
              </a:rPr>
              <a:t>]</a:t>
            </a:r>
            <a:r>
              <a:rPr lang="zh-CN" altLang="en-US" sz="3200" baseline="30000" dirty="0">
                <a:cs typeface="+mn-ea"/>
              </a:rPr>
              <a:t>3-</a:t>
            </a:r>
          </a:p>
          <a:p>
            <a:pPr>
              <a:buFont typeface="Wingdings" panose="05000000000000000000" pitchFamily="2" charset="2"/>
              <a:buNone/>
            </a:pPr>
            <a:r>
              <a:rPr lang="zh-CN" altLang="en-US" sz="3200" dirty="0">
                <a:cs typeface="+mn-ea"/>
              </a:rPr>
              <a:t>                             +</a:t>
            </a:r>
          </a:p>
          <a:p>
            <a:pPr>
              <a:buFont typeface="Wingdings" panose="05000000000000000000" pitchFamily="2" charset="2"/>
              <a:buNone/>
            </a:pPr>
            <a:r>
              <a:rPr lang="zh-CN" altLang="en-US" sz="3200" dirty="0">
                <a:cs typeface="+mn-ea"/>
              </a:rPr>
              <a:t>                            6H</a:t>
            </a:r>
            <a:r>
              <a:rPr lang="zh-CN" altLang="en-US" sz="3200" baseline="30000" dirty="0">
                <a:cs typeface="+mn-ea"/>
              </a:rPr>
              <a:t>+</a:t>
            </a:r>
            <a:r>
              <a:rPr lang="zh-CN" altLang="en-US" sz="3200" dirty="0">
                <a:cs typeface="+mn-ea"/>
              </a:rPr>
              <a:t> </a:t>
            </a:r>
          </a:p>
          <a:p>
            <a:pPr>
              <a:buFont typeface="Wingdings" panose="05000000000000000000" pitchFamily="2" charset="2"/>
              <a:buNone/>
            </a:pPr>
            <a:r>
              <a:rPr lang="zh-CN" altLang="en-US" sz="3200" dirty="0">
                <a:cs typeface="+mn-ea"/>
              </a:rPr>
              <a:t>                             ⇃↾</a:t>
            </a:r>
          </a:p>
          <a:p>
            <a:pPr>
              <a:buFont typeface="Wingdings" panose="05000000000000000000" pitchFamily="2" charset="2"/>
              <a:buNone/>
            </a:pPr>
            <a:r>
              <a:rPr lang="zh-CN" altLang="en-US" sz="3200" dirty="0">
                <a:cs typeface="+mn-ea"/>
              </a:rPr>
              <a:t>                            6HF</a:t>
            </a:r>
          </a:p>
          <a:p>
            <a:pPr>
              <a:buFont typeface="Wingdings" panose="05000000000000000000" pitchFamily="2" charset="2"/>
              <a:buNone/>
            </a:pPr>
            <a:r>
              <a:rPr lang="zh-CN" altLang="en-US" sz="3200" i="1" dirty="0">
                <a:latin typeface="Times New Roman" panose="02020603050405020304" pitchFamily="18" charset="0"/>
                <a:cs typeface="+mn-ea"/>
              </a:rPr>
              <a:t>          β</a:t>
            </a:r>
            <a:r>
              <a:rPr lang="zh-CN" altLang="en-US" sz="3200" baseline="-25000" dirty="0">
                <a:latin typeface="Times New Roman" panose="02020603050405020304" pitchFamily="18" charset="0"/>
                <a:cs typeface="+mn-ea"/>
              </a:rPr>
              <a:t>n</a:t>
            </a:r>
            <a:r>
              <a:rPr lang="zh-CN" altLang="en-US" sz="3200" dirty="0">
                <a:latin typeface="Times New Roman" panose="02020603050405020304" pitchFamily="18" charset="0"/>
                <a:cs typeface="+mn-ea"/>
              </a:rPr>
              <a:t> 和 </a:t>
            </a:r>
            <a:r>
              <a:rPr lang="zh-CN" altLang="en-US" sz="3200" i="1" dirty="0">
                <a:latin typeface="Times New Roman" panose="02020603050405020304" pitchFamily="18" charset="0"/>
                <a:cs typeface="+mn-ea"/>
              </a:rPr>
              <a:t>K</a:t>
            </a:r>
            <a:r>
              <a:rPr lang="zh-CN" altLang="en-US" sz="3200" baseline="-25000" dirty="0">
                <a:latin typeface="Times New Roman" panose="02020603050405020304" pitchFamily="18" charset="0"/>
                <a:cs typeface="+mn-ea"/>
              </a:rPr>
              <a:t>a</a:t>
            </a:r>
            <a:r>
              <a:rPr lang="zh-CN" altLang="en-US" sz="3200" dirty="0">
                <a:latin typeface="Times New Roman" panose="02020603050405020304" pitchFamily="18" charset="0"/>
                <a:cs typeface="+mn-ea"/>
              </a:rPr>
              <a:t>越小，ML</a:t>
            </a:r>
            <a:r>
              <a:rPr lang="zh-CN" altLang="en-US" sz="3200" baseline="-25000" dirty="0">
                <a:latin typeface="Times New Roman" panose="02020603050405020304" pitchFamily="18" charset="0"/>
                <a:cs typeface="+mn-ea"/>
              </a:rPr>
              <a:t>n</a:t>
            </a:r>
            <a:r>
              <a:rPr lang="zh-CN" altLang="en-US" sz="3200" dirty="0">
                <a:latin typeface="Times New Roman" panose="02020603050405020304" pitchFamily="18" charset="0"/>
                <a:cs typeface="+mn-ea"/>
              </a:rPr>
              <a:t> 越容易离解.</a:t>
            </a:r>
          </a:p>
        </p:txBody>
      </p:sp>
    </p:spTree>
    <p:extLst>
      <p:ext uri="{BB962C8B-B14F-4D97-AF65-F5344CB8AC3E}">
        <p14:creationId xmlns:p14="http://schemas.microsoft.com/office/powerpoint/2010/main" val="61476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blinds(horizontal)">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E4E88-4BA9-46A4-BD6E-42E0BCE8C974}"/>
              </a:ext>
            </a:extLst>
          </p:cNvPr>
          <p:cNvSpPr>
            <a:spLocks noGrp="1"/>
          </p:cNvSpPr>
          <p:nvPr>
            <p:ph type="title"/>
          </p:nvPr>
        </p:nvSpPr>
        <p:spPr/>
        <p:txBody>
          <a:bodyPr/>
          <a:lstStyle/>
          <a:p>
            <a:r>
              <a:rPr lang="en-US" altLang="zh-CN" dirty="0"/>
              <a:t>3-2-2 </a:t>
            </a:r>
            <a:r>
              <a:rPr lang="zh-CN" altLang="en-US" dirty="0"/>
              <a:t>与沉淀</a:t>
            </a:r>
            <a:r>
              <a:rPr lang="en-US" altLang="zh-CN" dirty="0"/>
              <a:t>-</a:t>
            </a:r>
            <a:r>
              <a:rPr lang="zh-CN" altLang="en-US" dirty="0"/>
              <a:t>溶解平衡的关系</a:t>
            </a:r>
          </a:p>
        </p:txBody>
      </p:sp>
      <p:sp>
        <p:nvSpPr>
          <p:cNvPr id="3" name="Rectangle 2">
            <a:extLst>
              <a:ext uri="{FF2B5EF4-FFF2-40B4-BE49-F238E27FC236}">
                <a16:creationId xmlns:a16="http://schemas.microsoft.com/office/drawing/2014/main" id="{CC1645A4-F08B-4905-8BAF-719DF6F63F4F}"/>
              </a:ext>
            </a:extLst>
          </p:cNvPr>
          <p:cNvSpPr txBox="1">
            <a:spLocks noChangeArrowheads="1"/>
          </p:cNvSpPr>
          <p:nvPr/>
        </p:nvSpPr>
        <p:spPr>
          <a:xfrm>
            <a:off x="539750" y="-455613"/>
            <a:ext cx="7793038" cy="1139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2800" dirty="0">
              <a:ea typeface="+mn-ea"/>
              <a:cs typeface="+mn-ea"/>
            </a:endParaRPr>
          </a:p>
        </p:txBody>
      </p:sp>
      <p:pic>
        <p:nvPicPr>
          <p:cNvPr id="4" name="Picture 4" descr="1">
            <a:extLst>
              <a:ext uri="{FF2B5EF4-FFF2-40B4-BE49-F238E27FC236}">
                <a16:creationId xmlns:a16="http://schemas.microsoft.com/office/drawing/2014/main" id="{26799705-F249-463A-8B99-EEFCC1293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478" y="1046567"/>
            <a:ext cx="7952198" cy="549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0036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0C7230-F5BD-455A-AE36-3A88BB04CD51}"/>
              </a:ext>
            </a:extLst>
          </p:cNvPr>
          <p:cNvSpPr txBox="1">
            <a:spLocks noChangeArrowheads="1"/>
          </p:cNvSpPr>
          <p:nvPr/>
        </p:nvSpPr>
        <p:spPr>
          <a:xfrm>
            <a:off x="283210" y="0"/>
            <a:ext cx="11625580" cy="2904172"/>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zh-CN" altLang="en-US" sz="2400" dirty="0">
                <a:solidFill>
                  <a:schemeClr val="bg1"/>
                </a:solidFill>
                <a:latin typeface="Times New Roman" panose="02020603050405020304" pitchFamily="18" charset="0"/>
                <a:ea typeface="+mn-ea"/>
                <a:cs typeface="+mn-ea"/>
              </a:rPr>
              <a:t>例 </a:t>
            </a:r>
            <a:r>
              <a:rPr lang="en-US" altLang="zh-CN" sz="2400" dirty="0">
                <a:solidFill>
                  <a:schemeClr val="bg1"/>
                </a:solidFill>
                <a:latin typeface="Times New Roman" panose="02020603050405020304" pitchFamily="18" charset="0"/>
                <a:ea typeface="+mn-ea"/>
                <a:cs typeface="+mn-ea"/>
              </a:rPr>
              <a:t>3  (1) </a:t>
            </a:r>
            <a:r>
              <a:rPr lang="zh-CN" altLang="en-US" sz="2400" dirty="0">
                <a:solidFill>
                  <a:schemeClr val="bg1"/>
                </a:solidFill>
                <a:latin typeface="Times New Roman" panose="02020603050405020304" pitchFamily="18" charset="0"/>
                <a:ea typeface="+mn-ea"/>
                <a:cs typeface="+mn-ea"/>
              </a:rPr>
              <a:t>将 </a:t>
            </a:r>
            <a:r>
              <a:rPr lang="en-US" altLang="zh-CN" sz="2400" dirty="0">
                <a:solidFill>
                  <a:schemeClr val="bg1"/>
                </a:solidFill>
                <a:latin typeface="Times New Roman" panose="02020603050405020304" pitchFamily="18" charset="0"/>
                <a:ea typeface="+mn-ea"/>
                <a:cs typeface="+mn-ea"/>
              </a:rPr>
              <a:t>NaCl </a:t>
            </a:r>
            <a:r>
              <a:rPr lang="zh-CN" altLang="en-US" sz="2400" dirty="0">
                <a:solidFill>
                  <a:schemeClr val="bg1"/>
                </a:solidFill>
                <a:latin typeface="Times New Roman" panose="02020603050405020304" pitchFamily="18" charset="0"/>
                <a:ea typeface="+mn-ea"/>
                <a:cs typeface="+mn-ea"/>
              </a:rPr>
              <a:t>加入 </a:t>
            </a:r>
            <a:r>
              <a:rPr lang="en-US" altLang="zh-CN" sz="2400" dirty="0">
                <a:solidFill>
                  <a:schemeClr val="bg1"/>
                </a:solidFill>
                <a:latin typeface="Times New Roman" panose="02020603050405020304" pitchFamily="18" charset="0"/>
                <a:ea typeface="+mn-ea"/>
                <a:cs typeface="+mn-ea"/>
              </a:rPr>
              <a:t>0.1mol·L</a:t>
            </a:r>
            <a:r>
              <a:rPr lang="en-US" altLang="zh-CN" sz="2400" baseline="30000" dirty="0">
                <a:solidFill>
                  <a:schemeClr val="bg1"/>
                </a:solidFill>
                <a:latin typeface="Times New Roman" panose="02020603050405020304" pitchFamily="18" charset="0"/>
                <a:ea typeface="+mn-ea"/>
                <a:cs typeface="+mn-ea"/>
              </a:rPr>
              <a:t>-1</a:t>
            </a:r>
            <a:r>
              <a:rPr lang="en-US" altLang="zh-CN" sz="2400" dirty="0">
                <a:solidFill>
                  <a:schemeClr val="bg1"/>
                </a:solidFill>
                <a:latin typeface="Times New Roman" panose="02020603050405020304" pitchFamily="18" charset="0"/>
                <a:ea typeface="+mn-ea"/>
                <a:cs typeface="+mn-ea"/>
              </a:rPr>
              <a:t> [Ag(NH</a:t>
            </a:r>
            <a:r>
              <a:rPr lang="en-US" altLang="zh-CN" sz="2400" baseline="-25000" dirty="0">
                <a:solidFill>
                  <a:schemeClr val="bg1"/>
                </a:solidFill>
                <a:latin typeface="Times New Roman" panose="02020603050405020304" pitchFamily="18" charset="0"/>
                <a:ea typeface="+mn-ea"/>
                <a:cs typeface="+mn-ea"/>
              </a:rPr>
              <a:t>3</a:t>
            </a:r>
            <a:r>
              <a:rPr lang="en-US" altLang="zh-CN" sz="2400" dirty="0">
                <a:solidFill>
                  <a:schemeClr val="bg1"/>
                </a:solidFill>
                <a:latin typeface="Times New Roman" panose="02020603050405020304" pitchFamily="18" charset="0"/>
                <a:ea typeface="+mn-ea"/>
                <a:cs typeface="+mn-ea"/>
              </a:rPr>
              <a:t>)</a:t>
            </a:r>
            <a:r>
              <a:rPr lang="en-US" altLang="zh-CN" sz="2400" baseline="-25000" dirty="0">
                <a:solidFill>
                  <a:schemeClr val="bg1"/>
                </a:solidFill>
                <a:latin typeface="Times New Roman" panose="02020603050405020304" pitchFamily="18" charset="0"/>
                <a:ea typeface="+mn-ea"/>
                <a:cs typeface="+mn-ea"/>
              </a:rPr>
              <a:t>2</a:t>
            </a:r>
            <a:r>
              <a:rPr lang="en-US" altLang="zh-CN" sz="2400" dirty="0">
                <a:solidFill>
                  <a:schemeClr val="bg1"/>
                </a:solidFill>
                <a:latin typeface="Times New Roman" panose="02020603050405020304" pitchFamily="18" charset="0"/>
                <a:ea typeface="+mn-ea"/>
                <a:cs typeface="+mn-ea"/>
              </a:rPr>
              <a:t>]</a:t>
            </a:r>
            <a:r>
              <a:rPr lang="en-US" altLang="zh-CN" sz="2400" baseline="30000" dirty="0">
                <a:solidFill>
                  <a:schemeClr val="bg1"/>
                </a:solidFill>
                <a:latin typeface="Times New Roman" panose="02020603050405020304" pitchFamily="18" charset="0"/>
                <a:ea typeface="+mn-ea"/>
                <a:cs typeface="+mn-ea"/>
              </a:rPr>
              <a:t>+ </a:t>
            </a:r>
            <a:r>
              <a:rPr lang="zh-CN" altLang="en-US" sz="2400" dirty="0">
                <a:solidFill>
                  <a:schemeClr val="bg1"/>
                </a:solidFill>
                <a:latin typeface="Times New Roman" panose="02020603050405020304" pitchFamily="18" charset="0"/>
                <a:ea typeface="+mn-ea"/>
                <a:cs typeface="+mn-ea"/>
              </a:rPr>
              <a:t>溶液</a:t>
            </a:r>
            <a:r>
              <a:rPr lang="en-US" altLang="zh-CN" sz="2400" dirty="0">
                <a:solidFill>
                  <a:schemeClr val="bg1"/>
                </a:solidFill>
                <a:latin typeface="Times New Roman" panose="02020603050405020304" pitchFamily="18" charset="0"/>
                <a:ea typeface="+mn-ea"/>
                <a:cs typeface="+mn-ea"/>
              </a:rPr>
              <a:t>, </a:t>
            </a:r>
            <a:r>
              <a:rPr lang="zh-CN" altLang="en-US" sz="2400" dirty="0">
                <a:solidFill>
                  <a:schemeClr val="bg1"/>
                </a:solidFill>
                <a:latin typeface="Times New Roman" panose="02020603050405020304" pitchFamily="18" charset="0"/>
                <a:ea typeface="+mn-ea"/>
                <a:cs typeface="+mn-ea"/>
              </a:rPr>
              <a:t>使得 </a:t>
            </a:r>
            <a:r>
              <a:rPr lang="en-US" altLang="zh-CN" sz="2400" dirty="0">
                <a:solidFill>
                  <a:schemeClr val="bg1"/>
                </a:solidFill>
                <a:latin typeface="Times New Roman" panose="02020603050405020304" pitchFamily="18" charset="0"/>
                <a:ea typeface="+mn-ea"/>
                <a:cs typeface="+mn-ea"/>
              </a:rPr>
              <a:t>[NaCl] = 0.001 mol·L</a:t>
            </a:r>
            <a:r>
              <a:rPr lang="en-US" altLang="zh-CN" sz="2400" baseline="30000" dirty="0">
                <a:solidFill>
                  <a:schemeClr val="bg1"/>
                </a:solidFill>
                <a:latin typeface="Times New Roman" panose="02020603050405020304" pitchFamily="18" charset="0"/>
                <a:ea typeface="+mn-ea"/>
                <a:cs typeface="+mn-ea"/>
              </a:rPr>
              <a:t>-1</a:t>
            </a:r>
            <a:r>
              <a:rPr lang="en-US" altLang="zh-CN" sz="2400" dirty="0">
                <a:solidFill>
                  <a:schemeClr val="bg1"/>
                </a:solidFill>
                <a:latin typeface="Times New Roman" panose="02020603050405020304" pitchFamily="18" charset="0"/>
                <a:ea typeface="+mn-ea"/>
                <a:cs typeface="+mn-ea"/>
              </a:rPr>
              <a:t>, </a:t>
            </a:r>
            <a:r>
              <a:rPr lang="zh-CN" altLang="en-US" sz="2400" dirty="0">
                <a:solidFill>
                  <a:schemeClr val="bg1"/>
                </a:solidFill>
                <a:latin typeface="Times New Roman" panose="02020603050405020304" pitchFamily="18" charset="0"/>
                <a:ea typeface="+mn-ea"/>
                <a:cs typeface="+mn-ea"/>
              </a:rPr>
              <a:t>有</a:t>
            </a:r>
            <a:r>
              <a:rPr lang="en-US" altLang="zh-CN" sz="2400" dirty="0">
                <a:solidFill>
                  <a:schemeClr val="bg1"/>
                </a:solidFill>
                <a:latin typeface="Times New Roman" panose="02020603050405020304" pitchFamily="18" charset="0"/>
                <a:ea typeface="+mn-ea"/>
                <a:cs typeface="+mn-ea"/>
              </a:rPr>
              <a:t>AgCl </a:t>
            </a:r>
            <a:r>
              <a:rPr lang="zh-CN" altLang="en-US" sz="2400" dirty="0">
                <a:solidFill>
                  <a:schemeClr val="bg1"/>
                </a:solidFill>
                <a:latin typeface="Times New Roman" panose="02020603050405020304" pitchFamily="18" charset="0"/>
                <a:ea typeface="+mn-ea"/>
                <a:cs typeface="+mn-ea"/>
              </a:rPr>
              <a:t>沉淀生成吗</a:t>
            </a:r>
            <a:r>
              <a:rPr lang="en-US" altLang="zh-CN" sz="2400" dirty="0">
                <a:solidFill>
                  <a:schemeClr val="bg1"/>
                </a:solidFill>
                <a:latin typeface="Times New Roman" panose="02020603050405020304" pitchFamily="18" charset="0"/>
                <a:ea typeface="+mn-ea"/>
                <a:cs typeface="+mn-ea"/>
              </a:rPr>
              <a:t>? </a:t>
            </a:r>
            <a:br>
              <a:rPr lang="en-US" altLang="zh-CN" sz="2400" dirty="0">
                <a:solidFill>
                  <a:schemeClr val="bg1"/>
                </a:solidFill>
                <a:latin typeface="Times New Roman" panose="02020603050405020304" pitchFamily="18" charset="0"/>
                <a:ea typeface="+mn-ea"/>
                <a:cs typeface="+mn-ea"/>
              </a:rPr>
            </a:br>
            <a:r>
              <a:rPr lang="en-US" altLang="zh-CN" sz="2400" dirty="0">
                <a:solidFill>
                  <a:schemeClr val="bg1"/>
                </a:solidFill>
                <a:latin typeface="Times New Roman" panose="02020603050405020304" pitchFamily="18" charset="0"/>
                <a:ea typeface="+mn-ea"/>
                <a:cs typeface="+mn-ea"/>
              </a:rPr>
              <a:t>(2) </a:t>
            </a:r>
            <a:r>
              <a:rPr lang="zh-CN" altLang="en-US" sz="2400" dirty="0">
                <a:solidFill>
                  <a:schemeClr val="bg1"/>
                </a:solidFill>
                <a:latin typeface="Times New Roman" panose="02020603050405020304" pitchFamily="18" charset="0"/>
                <a:ea typeface="+mn-ea"/>
                <a:cs typeface="+mn-ea"/>
              </a:rPr>
              <a:t>将 </a:t>
            </a:r>
            <a:r>
              <a:rPr lang="en-US" altLang="zh-CN" sz="2400" dirty="0">
                <a:solidFill>
                  <a:schemeClr val="bg1"/>
                </a:solidFill>
                <a:latin typeface="Times New Roman" panose="02020603050405020304" pitchFamily="18" charset="0"/>
                <a:ea typeface="+mn-ea"/>
                <a:cs typeface="+mn-ea"/>
              </a:rPr>
              <a:t>NaCl </a:t>
            </a:r>
            <a:r>
              <a:rPr lang="zh-CN" altLang="en-US" sz="2400" dirty="0">
                <a:solidFill>
                  <a:schemeClr val="bg1"/>
                </a:solidFill>
                <a:latin typeface="Times New Roman" panose="02020603050405020304" pitchFamily="18" charset="0"/>
                <a:ea typeface="+mn-ea"/>
                <a:cs typeface="+mn-ea"/>
              </a:rPr>
              <a:t>加入含有</a:t>
            </a:r>
            <a:r>
              <a:rPr lang="en-US" altLang="zh-CN" sz="2400" dirty="0">
                <a:solidFill>
                  <a:schemeClr val="bg1"/>
                </a:solidFill>
                <a:latin typeface="Times New Roman" panose="02020603050405020304" pitchFamily="18" charset="0"/>
                <a:ea typeface="+mn-ea"/>
                <a:cs typeface="+mn-ea"/>
              </a:rPr>
              <a:t>2 mol·L</a:t>
            </a:r>
            <a:r>
              <a:rPr lang="en-US" altLang="zh-CN" sz="2400" baseline="30000" dirty="0">
                <a:solidFill>
                  <a:schemeClr val="bg1"/>
                </a:solidFill>
                <a:latin typeface="Times New Roman" panose="02020603050405020304" pitchFamily="18" charset="0"/>
                <a:ea typeface="+mn-ea"/>
                <a:cs typeface="+mn-ea"/>
              </a:rPr>
              <a:t>-1 </a:t>
            </a:r>
            <a:r>
              <a:rPr lang="en-US" altLang="zh-CN" sz="2400" dirty="0">
                <a:solidFill>
                  <a:schemeClr val="bg1"/>
                </a:solidFill>
                <a:latin typeface="Times New Roman" panose="02020603050405020304" pitchFamily="18" charset="0"/>
                <a:ea typeface="+mn-ea"/>
                <a:cs typeface="+mn-ea"/>
              </a:rPr>
              <a:t>NH</a:t>
            </a:r>
            <a:r>
              <a:rPr lang="en-US" altLang="zh-CN" sz="2400" baseline="-25000" dirty="0">
                <a:solidFill>
                  <a:schemeClr val="bg1"/>
                </a:solidFill>
                <a:latin typeface="Times New Roman" panose="02020603050405020304" pitchFamily="18" charset="0"/>
                <a:ea typeface="+mn-ea"/>
                <a:cs typeface="+mn-ea"/>
              </a:rPr>
              <a:t>3</a:t>
            </a:r>
            <a:r>
              <a:rPr lang="en-US" altLang="zh-CN" sz="2400" dirty="0">
                <a:solidFill>
                  <a:schemeClr val="bg1"/>
                </a:solidFill>
                <a:latin typeface="Times New Roman" panose="02020603050405020304" pitchFamily="18" charset="0"/>
                <a:ea typeface="+mn-ea"/>
                <a:cs typeface="+mn-ea"/>
              </a:rPr>
              <a:t>·H</a:t>
            </a:r>
            <a:r>
              <a:rPr lang="en-US" altLang="zh-CN" sz="2400" baseline="-25000" dirty="0">
                <a:solidFill>
                  <a:schemeClr val="bg1"/>
                </a:solidFill>
                <a:latin typeface="Times New Roman" panose="02020603050405020304" pitchFamily="18" charset="0"/>
                <a:ea typeface="+mn-ea"/>
                <a:cs typeface="+mn-ea"/>
              </a:rPr>
              <a:t>2</a:t>
            </a:r>
            <a:r>
              <a:rPr lang="en-US" altLang="zh-CN" sz="2400" dirty="0">
                <a:solidFill>
                  <a:schemeClr val="bg1"/>
                </a:solidFill>
                <a:latin typeface="Times New Roman" panose="02020603050405020304" pitchFamily="18" charset="0"/>
                <a:ea typeface="+mn-ea"/>
                <a:cs typeface="+mn-ea"/>
              </a:rPr>
              <a:t>O </a:t>
            </a:r>
            <a:r>
              <a:rPr lang="zh-CN" altLang="en-US" sz="2400" dirty="0">
                <a:solidFill>
                  <a:schemeClr val="bg1"/>
                </a:solidFill>
                <a:latin typeface="Times New Roman" panose="02020603050405020304" pitchFamily="18" charset="0"/>
                <a:ea typeface="+mn-ea"/>
                <a:cs typeface="+mn-ea"/>
              </a:rPr>
              <a:t>的</a:t>
            </a:r>
            <a:r>
              <a:rPr lang="en-US" altLang="zh-CN" sz="2400" dirty="0">
                <a:solidFill>
                  <a:schemeClr val="bg1"/>
                </a:solidFill>
                <a:latin typeface="Times New Roman" panose="02020603050405020304" pitchFamily="18" charset="0"/>
                <a:ea typeface="+mn-ea"/>
                <a:cs typeface="+mn-ea"/>
              </a:rPr>
              <a:t>0.1 mol·L</a:t>
            </a:r>
            <a:r>
              <a:rPr lang="en-US" altLang="zh-CN" sz="2400" baseline="30000" dirty="0">
                <a:solidFill>
                  <a:schemeClr val="bg1"/>
                </a:solidFill>
                <a:latin typeface="Times New Roman" panose="02020603050405020304" pitchFamily="18" charset="0"/>
                <a:ea typeface="+mn-ea"/>
                <a:cs typeface="+mn-ea"/>
              </a:rPr>
              <a:t>-1</a:t>
            </a:r>
            <a:r>
              <a:rPr lang="en-US" altLang="zh-CN" sz="2400" dirty="0">
                <a:solidFill>
                  <a:schemeClr val="bg1"/>
                </a:solidFill>
                <a:latin typeface="Times New Roman" panose="02020603050405020304" pitchFamily="18" charset="0"/>
                <a:ea typeface="+mn-ea"/>
                <a:cs typeface="+mn-ea"/>
              </a:rPr>
              <a:t> [Ag(NH</a:t>
            </a:r>
            <a:r>
              <a:rPr lang="en-US" altLang="zh-CN" sz="2400" baseline="-25000" dirty="0">
                <a:solidFill>
                  <a:schemeClr val="bg1"/>
                </a:solidFill>
                <a:latin typeface="Times New Roman" panose="02020603050405020304" pitchFamily="18" charset="0"/>
                <a:ea typeface="+mn-ea"/>
                <a:cs typeface="+mn-ea"/>
              </a:rPr>
              <a:t>3</a:t>
            </a:r>
            <a:r>
              <a:rPr lang="en-US" altLang="zh-CN" sz="2400" dirty="0">
                <a:solidFill>
                  <a:schemeClr val="bg1"/>
                </a:solidFill>
                <a:latin typeface="Times New Roman" panose="02020603050405020304" pitchFamily="18" charset="0"/>
                <a:ea typeface="+mn-ea"/>
                <a:cs typeface="+mn-ea"/>
              </a:rPr>
              <a:t>)</a:t>
            </a:r>
            <a:r>
              <a:rPr lang="en-US" altLang="zh-CN" sz="2400" baseline="-25000" dirty="0">
                <a:solidFill>
                  <a:schemeClr val="bg1"/>
                </a:solidFill>
                <a:latin typeface="Times New Roman" panose="02020603050405020304" pitchFamily="18" charset="0"/>
                <a:ea typeface="+mn-ea"/>
                <a:cs typeface="+mn-ea"/>
              </a:rPr>
              <a:t>2</a:t>
            </a:r>
            <a:r>
              <a:rPr lang="en-US" altLang="zh-CN" sz="2400" dirty="0">
                <a:solidFill>
                  <a:schemeClr val="bg1"/>
                </a:solidFill>
                <a:latin typeface="Times New Roman" panose="02020603050405020304" pitchFamily="18" charset="0"/>
                <a:ea typeface="+mn-ea"/>
                <a:cs typeface="+mn-ea"/>
              </a:rPr>
              <a:t>]</a:t>
            </a:r>
            <a:r>
              <a:rPr lang="en-US" altLang="zh-CN" sz="2400" baseline="30000" dirty="0">
                <a:solidFill>
                  <a:schemeClr val="bg1"/>
                </a:solidFill>
                <a:latin typeface="Times New Roman" panose="02020603050405020304" pitchFamily="18" charset="0"/>
                <a:ea typeface="+mn-ea"/>
                <a:cs typeface="+mn-ea"/>
              </a:rPr>
              <a:t>+ </a:t>
            </a:r>
            <a:r>
              <a:rPr lang="zh-CN" altLang="en-US" sz="2400" dirty="0">
                <a:solidFill>
                  <a:schemeClr val="bg1"/>
                </a:solidFill>
                <a:latin typeface="Times New Roman" panose="02020603050405020304" pitchFamily="18" charset="0"/>
                <a:ea typeface="+mn-ea"/>
                <a:cs typeface="+mn-ea"/>
              </a:rPr>
              <a:t>溶液</a:t>
            </a:r>
            <a:r>
              <a:rPr lang="en-US" altLang="zh-CN" sz="2400" dirty="0">
                <a:solidFill>
                  <a:schemeClr val="bg1"/>
                </a:solidFill>
                <a:latin typeface="Times New Roman" panose="02020603050405020304" pitchFamily="18" charset="0"/>
                <a:ea typeface="+mn-ea"/>
                <a:cs typeface="+mn-ea"/>
              </a:rPr>
              <a:t>, </a:t>
            </a:r>
            <a:r>
              <a:rPr lang="zh-CN" altLang="en-US" sz="2400" dirty="0">
                <a:solidFill>
                  <a:schemeClr val="bg1"/>
                </a:solidFill>
                <a:latin typeface="Times New Roman" panose="02020603050405020304" pitchFamily="18" charset="0"/>
                <a:ea typeface="+mn-ea"/>
                <a:cs typeface="+mn-ea"/>
              </a:rPr>
              <a:t>使得 </a:t>
            </a:r>
            <a:r>
              <a:rPr lang="en-US" altLang="zh-CN" sz="2400" dirty="0">
                <a:solidFill>
                  <a:schemeClr val="bg1"/>
                </a:solidFill>
                <a:latin typeface="Times New Roman" panose="02020603050405020304" pitchFamily="18" charset="0"/>
                <a:ea typeface="+mn-ea"/>
                <a:cs typeface="+mn-ea"/>
              </a:rPr>
              <a:t>[NaCl] = 0.001 mol·L</a:t>
            </a:r>
            <a:r>
              <a:rPr lang="en-US" altLang="zh-CN" sz="2400" baseline="30000" dirty="0">
                <a:solidFill>
                  <a:schemeClr val="bg1"/>
                </a:solidFill>
                <a:latin typeface="Times New Roman" panose="02020603050405020304" pitchFamily="18" charset="0"/>
                <a:ea typeface="+mn-ea"/>
                <a:cs typeface="+mn-ea"/>
              </a:rPr>
              <a:t>-1</a:t>
            </a:r>
            <a:r>
              <a:rPr lang="en-US" altLang="zh-CN" sz="2400" dirty="0">
                <a:solidFill>
                  <a:schemeClr val="bg1"/>
                </a:solidFill>
                <a:latin typeface="Times New Roman" panose="02020603050405020304" pitchFamily="18" charset="0"/>
                <a:ea typeface="+mn-ea"/>
                <a:cs typeface="+mn-ea"/>
              </a:rPr>
              <a:t>,</a:t>
            </a:r>
            <a:r>
              <a:rPr lang="zh-CN" altLang="en-US" sz="2400" dirty="0">
                <a:solidFill>
                  <a:schemeClr val="bg1"/>
                </a:solidFill>
                <a:latin typeface="Times New Roman" panose="02020603050405020304" pitchFamily="18" charset="0"/>
                <a:ea typeface="+mn-ea"/>
                <a:cs typeface="+mn-ea"/>
              </a:rPr>
              <a:t>有</a:t>
            </a:r>
            <a:r>
              <a:rPr lang="en-US" altLang="zh-CN" sz="2400" dirty="0">
                <a:solidFill>
                  <a:schemeClr val="bg1"/>
                </a:solidFill>
                <a:latin typeface="Times New Roman" panose="02020603050405020304" pitchFamily="18" charset="0"/>
                <a:ea typeface="+mn-ea"/>
                <a:cs typeface="+mn-ea"/>
              </a:rPr>
              <a:t>AgCl </a:t>
            </a:r>
            <a:r>
              <a:rPr lang="zh-CN" altLang="en-US" sz="2400" dirty="0">
                <a:solidFill>
                  <a:schemeClr val="bg1"/>
                </a:solidFill>
                <a:latin typeface="Times New Roman" panose="02020603050405020304" pitchFamily="18" charset="0"/>
                <a:ea typeface="+mn-ea"/>
                <a:cs typeface="+mn-ea"/>
              </a:rPr>
              <a:t>沉淀生成吗</a:t>
            </a:r>
            <a:r>
              <a:rPr lang="en-US" altLang="zh-CN" sz="2400" dirty="0">
                <a:solidFill>
                  <a:schemeClr val="bg1"/>
                </a:solidFill>
                <a:latin typeface="Times New Roman" panose="02020603050405020304" pitchFamily="18" charset="0"/>
                <a:ea typeface="+mn-ea"/>
                <a:cs typeface="+mn-ea"/>
              </a:rPr>
              <a:t>? </a:t>
            </a:r>
            <a:br>
              <a:rPr lang="en-US" altLang="zh-CN" sz="2400" dirty="0">
                <a:solidFill>
                  <a:schemeClr val="bg1"/>
                </a:solidFill>
                <a:latin typeface="Times New Roman" panose="02020603050405020304" pitchFamily="18" charset="0"/>
                <a:ea typeface="+mn-ea"/>
                <a:cs typeface="+mn-ea"/>
              </a:rPr>
            </a:br>
            <a:r>
              <a:rPr lang="en-US" altLang="zh-CN" sz="2400" dirty="0">
                <a:solidFill>
                  <a:schemeClr val="bg1"/>
                </a:solidFill>
                <a:latin typeface="Times New Roman" panose="02020603050405020304" pitchFamily="18" charset="0"/>
                <a:ea typeface="+mn-ea"/>
                <a:cs typeface="+mn-ea"/>
              </a:rPr>
              <a:t>([Ag(NH</a:t>
            </a:r>
            <a:r>
              <a:rPr lang="en-US" altLang="zh-CN" sz="2400" baseline="-25000" dirty="0">
                <a:solidFill>
                  <a:schemeClr val="bg1"/>
                </a:solidFill>
                <a:latin typeface="Times New Roman" panose="02020603050405020304" pitchFamily="18" charset="0"/>
                <a:ea typeface="+mn-ea"/>
                <a:cs typeface="+mn-ea"/>
              </a:rPr>
              <a:t>3</a:t>
            </a:r>
            <a:r>
              <a:rPr lang="en-US" altLang="zh-CN" sz="2400" dirty="0">
                <a:solidFill>
                  <a:schemeClr val="bg1"/>
                </a:solidFill>
                <a:latin typeface="Times New Roman" panose="02020603050405020304" pitchFamily="18" charset="0"/>
                <a:ea typeface="+mn-ea"/>
                <a:cs typeface="+mn-ea"/>
              </a:rPr>
              <a:t>)</a:t>
            </a:r>
            <a:r>
              <a:rPr lang="en-US" altLang="zh-CN" sz="2400" baseline="-25000" dirty="0">
                <a:solidFill>
                  <a:schemeClr val="bg1"/>
                </a:solidFill>
                <a:latin typeface="Times New Roman" panose="02020603050405020304" pitchFamily="18" charset="0"/>
                <a:ea typeface="+mn-ea"/>
                <a:cs typeface="+mn-ea"/>
              </a:rPr>
              <a:t>2</a:t>
            </a:r>
            <a:r>
              <a:rPr lang="en-US" altLang="zh-CN" sz="2400" dirty="0">
                <a:solidFill>
                  <a:schemeClr val="bg1"/>
                </a:solidFill>
                <a:latin typeface="Times New Roman" panose="02020603050405020304" pitchFamily="18" charset="0"/>
                <a:ea typeface="+mn-ea"/>
                <a:cs typeface="+mn-ea"/>
              </a:rPr>
              <a:t>]</a:t>
            </a:r>
            <a:r>
              <a:rPr lang="en-US" altLang="zh-CN" sz="2400" baseline="30000" dirty="0">
                <a:solidFill>
                  <a:schemeClr val="bg1"/>
                </a:solidFill>
                <a:latin typeface="Times New Roman" panose="02020603050405020304" pitchFamily="18" charset="0"/>
                <a:ea typeface="+mn-ea"/>
                <a:cs typeface="+mn-ea"/>
              </a:rPr>
              <a:t>+</a:t>
            </a:r>
            <a:r>
              <a:rPr lang="en-US" altLang="zh-CN" sz="2400" dirty="0">
                <a:solidFill>
                  <a:schemeClr val="bg1"/>
                </a:solidFill>
                <a:latin typeface="Times New Roman" panose="02020603050405020304" pitchFamily="18" charset="0"/>
                <a:ea typeface="+mn-ea"/>
                <a:cs typeface="+mn-ea"/>
              </a:rPr>
              <a:t> :β</a:t>
            </a:r>
            <a:r>
              <a:rPr lang="en-US" altLang="zh-CN" sz="2400" baseline="-25000" dirty="0">
                <a:solidFill>
                  <a:schemeClr val="bg1"/>
                </a:solidFill>
                <a:latin typeface="Times New Roman" panose="02020603050405020304" pitchFamily="18" charset="0"/>
                <a:ea typeface="+mn-ea"/>
                <a:cs typeface="+mn-ea"/>
              </a:rPr>
              <a:t>2</a:t>
            </a:r>
            <a:r>
              <a:rPr lang="en-US" altLang="zh-CN" sz="2400" dirty="0">
                <a:solidFill>
                  <a:schemeClr val="bg1"/>
                </a:solidFill>
                <a:latin typeface="Times New Roman" panose="02020603050405020304" pitchFamily="18" charset="0"/>
                <a:ea typeface="+mn-ea"/>
                <a:cs typeface="+mn-ea"/>
              </a:rPr>
              <a:t> = 1.1×10</a:t>
            </a:r>
            <a:r>
              <a:rPr lang="en-US" altLang="zh-CN" sz="2400" baseline="30000" dirty="0">
                <a:solidFill>
                  <a:schemeClr val="bg1"/>
                </a:solidFill>
                <a:latin typeface="Times New Roman" panose="02020603050405020304" pitchFamily="18" charset="0"/>
                <a:ea typeface="+mn-ea"/>
                <a:cs typeface="+mn-ea"/>
              </a:rPr>
              <a:t>7</a:t>
            </a:r>
            <a:r>
              <a:rPr lang="en-US" altLang="zh-CN" sz="2400" dirty="0">
                <a:solidFill>
                  <a:schemeClr val="bg1"/>
                </a:solidFill>
                <a:latin typeface="Times New Roman" panose="02020603050405020304" pitchFamily="18" charset="0"/>
                <a:ea typeface="+mn-ea"/>
                <a:cs typeface="+mn-ea"/>
              </a:rPr>
              <a:t>, AgCl : </a:t>
            </a:r>
            <a:r>
              <a:rPr lang="en-US" altLang="zh-CN" sz="2400" dirty="0" err="1">
                <a:solidFill>
                  <a:schemeClr val="bg1"/>
                </a:solidFill>
                <a:latin typeface="Times New Roman" panose="02020603050405020304" pitchFamily="18" charset="0"/>
                <a:ea typeface="+mn-ea"/>
                <a:cs typeface="+mn-ea"/>
              </a:rPr>
              <a:t>K</a:t>
            </a:r>
            <a:r>
              <a:rPr lang="en-US" altLang="zh-CN" sz="2400" baseline="-25000" dirty="0" err="1">
                <a:solidFill>
                  <a:schemeClr val="bg1"/>
                </a:solidFill>
                <a:latin typeface="Times New Roman" panose="02020603050405020304" pitchFamily="18" charset="0"/>
                <a:ea typeface="+mn-ea"/>
                <a:cs typeface="+mn-ea"/>
              </a:rPr>
              <a:t>sp</a:t>
            </a:r>
            <a:r>
              <a:rPr lang="en-US" altLang="zh-CN" sz="2400" dirty="0">
                <a:solidFill>
                  <a:schemeClr val="bg1"/>
                </a:solidFill>
                <a:latin typeface="Times New Roman" panose="02020603050405020304" pitchFamily="18" charset="0"/>
                <a:ea typeface="+mn-ea"/>
                <a:cs typeface="+mn-ea"/>
              </a:rPr>
              <a:t> 1.77×10</a:t>
            </a:r>
            <a:r>
              <a:rPr lang="en-US" altLang="zh-CN" sz="2400" baseline="30000" dirty="0">
                <a:solidFill>
                  <a:schemeClr val="bg1"/>
                </a:solidFill>
                <a:latin typeface="Times New Roman" panose="02020603050405020304" pitchFamily="18" charset="0"/>
                <a:ea typeface="+mn-ea"/>
                <a:cs typeface="+mn-ea"/>
              </a:rPr>
              <a:t>-10</a:t>
            </a:r>
            <a:r>
              <a:rPr lang="en-US" altLang="zh-CN" sz="2400" dirty="0">
                <a:solidFill>
                  <a:schemeClr val="bg1"/>
                </a:solidFill>
                <a:latin typeface="Times New Roman" panose="02020603050405020304" pitchFamily="18" charset="0"/>
                <a:ea typeface="+mn-ea"/>
                <a:cs typeface="+mn-ea"/>
              </a:rPr>
              <a:t>)</a:t>
            </a:r>
          </a:p>
        </p:txBody>
      </p:sp>
      <p:sp>
        <p:nvSpPr>
          <p:cNvPr id="4" name="Rectangle 3">
            <a:extLst>
              <a:ext uri="{FF2B5EF4-FFF2-40B4-BE49-F238E27FC236}">
                <a16:creationId xmlns:a16="http://schemas.microsoft.com/office/drawing/2014/main" id="{366140B3-2037-4B52-BF04-0D75B172F351}"/>
              </a:ext>
            </a:extLst>
          </p:cNvPr>
          <p:cNvSpPr txBox="1">
            <a:spLocks noChangeArrowheads="1"/>
          </p:cNvSpPr>
          <p:nvPr/>
        </p:nvSpPr>
        <p:spPr>
          <a:xfrm>
            <a:off x="647065" y="3154362"/>
            <a:ext cx="9439910" cy="4103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pPr>
            <a:r>
              <a:rPr lang="zh-CN" altLang="en-US" b="1" dirty="0">
                <a:cs typeface="+mn-ea"/>
              </a:rPr>
              <a:t>解：</a:t>
            </a:r>
            <a:r>
              <a:rPr lang="de-DE" altLang="en-US" sz="2400" dirty="0">
                <a:latin typeface="Times New Roman" panose="02020603050405020304" pitchFamily="18" charset="0"/>
                <a:cs typeface="+mn-ea"/>
              </a:rPr>
              <a:t>     (1)     Ag</a:t>
            </a:r>
            <a:r>
              <a:rPr lang="de-DE" altLang="en-US" sz="2400" baseline="30000" dirty="0">
                <a:latin typeface="Times New Roman" panose="02020603050405020304" pitchFamily="18" charset="0"/>
                <a:cs typeface="+mn-ea"/>
              </a:rPr>
              <a:t>+</a:t>
            </a:r>
            <a:r>
              <a:rPr lang="de-DE" altLang="en-US" sz="2400" dirty="0">
                <a:latin typeface="Times New Roman" panose="02020603050405020304" pitchFamily="18" charset="0"/>
                <a:cs typeface="+mn-ea"/>
              </a:rPr>
              <a:t> + 2 NH</a:t>
            </a:r>
            <a:r>
              <a:rPr lang="de-DE" altLang="en-US" sz="2400" baseline="-25000" dirty="0">
                <a:latin typeface="Times New Roman" panose="02020603050405020304" pitchFamily="18" charset="0"/>
                <a:cs typeface="+mn-ea"/>
              </a:rPr>
              <a:t>3</a:t>
            </a:r>
            <a:r>
              <a:rPr lang="de-DE" altLang="en-US" sz="2400" dirty="0">
                <a:latin typeface="Times New Roman" panose="02020603050405020304" pitchFamily="18" charset="0"/>
                <a:cs typeface="+mn-ea"/>
              </a:rPr>
              <a:t>  ⇌  [Ag(NH</a:t>
            </a:r>
            <a:r>
              <a:rPr lang="de-DE" altLang="en-US" sz="2400" baseline="-25000" dirty="0">
                <a:latin typeface="Times New Roman" panose="02020603050405020304" pitchFamily="18" charset="0"/>
                <a:cs typeface="+mn-ea"/>
              </a:rPr>
              <a:t>3</a:t>
            </a:r>
            <a:r>
              <a:rPr lang="de-DE" altLang="en-US" sz="2400" dirty="0">
                <a:latin typeface="Times New Roman" panose="02020603050405020304" pitchFamily="18" charset="0"/>
                <a:cs typeface="+mn-ea"/>
              </a:rPr>
              <a:t>)</a:t>
            </a:r>
            <a:r>
              <a:rPr lang="de-DE" altLang="en-US" sz="2400" baseline="-25000" dirty="0">
                <a:latin typeface="Times New Roman" panose="02020603050405020304" pitchFamily="18" charset="0"/>
                <a:cs typeface="+mn-ea"/>
              </a:rPr>
              <a:t>2</a:t>
            </a:r>
            <a:r>
              <a:rPr lang="de-DE" altLang="en-US" sz="2400" dirty="0">
                <a:latin typeface="Times New Roman" panose="02020603050405020304" pitchFamily="18" charset="0"/>
                <a:cs typeface="+mn-ea"/>
              </a:rPr>
              <a:t>]</a:t>
            </a:r>
            <a:r>
              <a:rPr lang="de-DE" altLang="en-US" sz="2400" baseline="30000" dirty="0">
                <a:latin typeface="Times New Roman" panose="02020603050405020304" pitchFamily="18" charset="0"/>
                <a:cs typeface="+mn-ea"/>
              </a:rPr>
              <a:t>+</a:t>
            </a:r>
          </a:p>
          <a:p>
            <a:pPr>
              <a:lnSpc>
                <a:spcPct val="150000"/>
              </a:lnSpc>
              <a:buFont typeface="Wingdings" panose="05000000000000000000" pitchFamily="2" charset="2"/>
              <a:buNone/>
            </a:pPr>
            <a:r>
              <a:rPr lang="de-DE" altLang="en-US" sz="2400" i="1" dirty="0">
                <a:latin typeface="Times New Roman" panose="02020603050405020304" pitchFamily="18" charset="0"/>
                <a:cs typeface="+mn-ea"/>
              </a:rPr>
              <a:t>t</a:t>
            </a:r>
            <a:r>
              <a:rPr lang="de-DE" altLang="en-US" sz="2400" baseline="-25000" dirty="0">
                <a:latin typeface="Times New Roman" panose="02020603050405020304" pitchFamily="18" charset="0"/>
                <a:cs typeface="+mn-ea"/>
              </a:rPr>
              <a:t>e</a:t>
            </a:r>
            <a:r>
              <a:rPr lang="de-DE" altLang="en-US" sz="2400" dirty="0">
                <a:latin typeface="Times New Roman" panose="02020603050405020304" pitchFamily="18" charset="0"/>
                <a:cs typeface="+mn-ea"/>
              </a:rPr>
              <a:t> / mol·L</a:t>
            </a:r>
            <a:r>
              <a:rPr lang="de-DE" altLang="en-US" sz="2400" baseline="30000" dirty="0">
                <a:latin typeface="Times New Roman" panose="02020603050405020304" pitchFamily="18" charset="0"/>
                <a:cs typeface="+mn-ea"/>
              </a:rPr>
              <a:t>-1</a:t>
            </a:r>
            <a:r>
              <a:rPr lang="de-DE" altLang="en-US" sz="2400" dirty="0">
                <a:latin typeface="Times New Roman" panose="02020603050405020304" pitchFamily="18" charset="0"/>
                <a:cs typeface="+mn-ea"/>
              </a:rPr>
              <a:t>       </a:t>
            </a:r>
            <a:r>
              <a:rPr lang="de-DE" altLang="en-US" sz="2400" i="1" dirty="0">
                <a:latin typeface="Times New Roman" panose="02020603050405020304" pitchFamily="18" charset="0"/>
                <a:cs typeface="+mn-ea"/>
              </a:rPr>
              <a:t> x</a:t>
            </a:r>
            <a:r>
              <a:rPr lang="de-DE" altLang="en-US" sz="2400" dirty="0">
                <a:latin typeface="Times New Roman" panose="02020603050405020304" pitchFamily="18" charset="0"/>
                <a:cs typeface="+mn-ea"/>
              </a:rPr>
              <a:t>            2</a:t>
            </a:r>
            <a:r>
              <a:rPr lang="de-DE" altLang="en-US" sz="2400" i="1" dirty="0">
                <a:latin typeface="Times New Roman" panose="02020603050405020304" pitchFamily="18" charset="0"/>
                <a:cs typeface="+mn-ea"/>
              </a:rPr>
              <a:t>x</a:t>
            </a:r>
            <a:r>
              <a:rPr lang="de-DE" altLang="en-US" sz="2400" dirty="0">
                <a:latin typeface="Times New Roman" panose="02020603050405020304" pitchFamily="18" charset="0"/>
                <a:cs typeface="+mn-ea"/>
              </a:rPr>
              <a:t>         0.1 - </a:t>
            </a:r>
            <a:r>
              <a:rPr lang="de-DE" altLang="en-US" sz="2400" i="1" dirty="0">
                <a:latin typeface="Times New Roman" panose="02020603050405020304" pitchFamily="18" charset="0"/>
                <a:cs typeface="+mn-ea"/>
              </a:rPr>
              <a:t>x</a:t>
            </a:r>
            <a:r>
              <a:rPr lang="de-DE" altLang="en-US" sz="2400" dirty="0">
                <a:latin typeface="Times New Roman" panose="02020603050405020304" pitchFamily="18" charset="0"/>
                <a:cs typeface="+mn-ea"/>
              </a:rPr>
              <a:t> </a:t>
            </a:r>
            <a:r>
              <a:rPr lang="zh-CN" altLang="en-US" sz="2400" dirty="0">
                <a:latin typeface="Times New Roman" panose="02020603050405020304" pitchFamily="18" charset="0"/>
                <a:cs typeface="+mn-ea"/>
                <a:sym typeface="Symbol" panose="05050102010706020507" pitchFamily="18" charset="2"/>
              </a:rPr>
              <a:t></a:t>
            </a:r>
            <a:r>
              <a:rPr lang="de-DE" altLang="en-US" sz="2400" dirty="0">
                <a:latin typeface="Times New Roman" panose="02020603050405020304" pitchFamily="18" charset="0"/>
                <a:cs typeface="+mn-ea"/>
              </a:rPr>
              <a:t> 0.1</a:t>
            </a:r>
          </a:p>
          <a:p>
            <a:pPr>
              <a:lnSpc>
                <a:spcPct val="150000"/>
              </a:lnSpc>
              <a:buFont typeface="Wingdings" panose="05000000000000000000" pitchFamily="2" charset="2"/>
              <a:buNone/>
            </a:pPr>
            <a:r>
              <a:rPr lang="de-DE" altLang="en-US" sz="2400" dirty="0">
                <a:latin typeface="Times New Roman" panose="02020603050405020304" pitchFamily="18" charset="0"/>
                <a:cs typeface="+mn-ea"/>
              </a:rPr>
              <a:t>β</a:t>
            </a:r>
            <a:r>
              <a:rPr lang="zh-CN" altLang="en-US" sz="2400" baseline="-25000" dirty="0">
                <a:latin typeface="Times New Roman" panose="02020603050405020304" pitchFamily="18" charset="0"/>
                <a:cs typeface="+mn-ea"/>
              </a:rPr>
              <a:t>2</a:t>
            </a:r>
            <a:r>
              <a:rPr lang="zh-CN" altLang="en-US" sz="2400" dirty="0">
                <a:latin typeface="Times New Roman" panose="02020603050405020304" pitchFamily="18" charset="0"/>
                <a:cs typeface="+mn-ea"/>
              </a:rPr>
              <a:t> = 0.1 /</a:t>
            </a:r>
            <a:r>
              <a:rPr lang="zh-CN" altLang="en-US" sz="2400" i="1" dirty="0">
                <a:latin typeface="Times New Roman" panose="02020603050405020304" pitchFamily="18" charset="0"/>
                <a:cs typeface="+mn-ea"/>
              </a:rPr>
              <a:t>x</a:t>
            </a:r>
            <a:r>
              <a:rPr lang="zh-CN" altLang="en-US" sz="2400" dirty="0">
                <a:latin typeface="Times New Roman" panose="02020603050405020304" pitchFamily="18" charset="0"/>
                <a:cs typeface="+mn-ea"/>
              </a:rPr>
              <a:t>(2</a:t>
            </a:r>
            <a:r>
              <a:rPr lang="zh-CN" altLang="en-US" sz="2400" i="1" dirty="0">
                <a:latin typeface="Times New Roman" panose="02020603050405020304" pitchFamily="18" charset="0"/>
                <a:cs typeface="+mn-ea"/>
              </a:rPr>
              <a:t>x</a:t>
            </a:r>
            <a:r>
              <a:rPr lang="zh-CN" altLang="en-US" sz="2400" dirty="0">
                <a:latin typeface="Times New Roman" panose="02020603050405020304" pitchFamily="18" charset="0"/>
                <a:cs typeface="+mn-ea"/>
              </a:rPr>
              <a:t>)</a:t>
            </a:r>
            <a:r>
              <a:rPr lang="zh-CN" altLang="en-US" sz="2400" baseline="30000" dirty="0">
                <a:latin typeface="Times New Roman" panose="02020603050405020304" pitchFamily="18" charset="0"/>
                <a:cs typeface="+mn-ea"/>
              </a:rPr>
              <a:t>2</a:t>
            </a:r>
            <a:r>
              <a:rPr lang="zh-CN" altLang="en-US" sz="2400" dirty="0">
                <a:latin typeface="Times New Roman" panose="02020603050405020304" pitchFamily="18" charset="0"/>
                <a:cs typeface="+mn-ea"/>
              </a:rPr>
              <a:t> = 0.1/ 4</a:t>
            </a:r>
            <a:r>
              <a:rPr lang="zh-CN" altLang="en-US" sz="2400" i="1" dirty="0">
                <a:latin typeface="Times New Roman" panose="02020603050405020304" pitchFamily="18" charset="0"/>
                <a:cs typeface="+mn-ea"/>
              </a:rPr>
              <a:t>x </a:t>
            </a:r>
            <a:r>
              <a:rPr lang="zh-CN" altLang="en-US" sz="2400" baseline="30000" dirty="0">
                <a:latin typeface="Times New Roman" panose="02020603050405020304" pitchFamily="18" charset="0"/>
                <a:cs typeface="+mn-ea"/>
              </a:rPr>
              <a:t>3</a:t>
            </a:r>
            <a:r>
              <a:rPr lang="zh-CN" altLang="en-US" sz="2400" dirty="0">
                <a:latin typeface="Times New Roman" panose="02020603050405020304" pitchFamily="18" charset="0"/>
                <a:cs typeface="+mn-ea"/>
              </a:rPr>
              <a:t> = 1.</a:t>
            </a:r>
            <a:r>
              <a:rPr lang="en-US" altLang="zh-CN" sz="2400" dirty="0">
                <a:latin typeface="Times New Roman" panose="02020603050405020304" pitchFamily="18" charset="0"/>
                <a:cs typeface="+mn-ea"/>
              </a:rPr>
              <a:t>1</a:t>
            </a:r>
            <a:r>
              <a:rPr lang="zh-CN" altLang="en-US" sz="2400" dirty="0">
                <a:latin typeface="Times New Roman" panose="02020603050405020304" pitchFamily="18" charset="0"/>
                <a:cs typeface="+mn-ea"/>
              </a:rPr>
              <a:t>×10</a:t>
            </a:r>
            <a:r>
              <a:rPr lang="zh-CN" altLang="en-US" sz="2400" baseline="30000" dirty="0">
                <a:latin typeface="Times New Roman" panose="02020603050405020304" pitchFamily="18" charset="0"/>
                <a:cs typeface="+mn-ea"/>
              </a:rPr>
              <a:t>7               </a:t>
            </a:r>
            <a:r>
              <a:rPr lang="zh-CN" altLang="en-US" sz="2400" dirty="0">
                <a:latin typeface="Times New Roman" panose="02020603050405020304" pitchFamily="18" charset="0"/>
                <a:cs typeface="+mn-ea"/>
              </a:rPr>
              <a:t>∴</a:t>
            </a:r>
            <a:r>
              <a:rPr lang="zh-CN" altLang="en-US" sz="2400" i="1" dirty="0">
                <a:latin typeface="Times New Roman" panose="02020603050405020304" pitchFamily="18" charset="0"/>
                <a:cs typeface="+mn-ea"/>
              </a:rPr>
              <a:t>x </a:t>
            </a:r>
            <a:r>
              <a:rPr lang="zh-CN" altLang="en-US" sz="2400" dirty="0">
                <a:latin typeface="Times New Roman" panose="02020603050405020304" pitchFamily="18" charset="0"/>
                <a:cs typeface="+mn-ea"/>
              </a:rPr>
              <a:t>=1.</a:t>
            </a:r>
            <a:r>
              <a:rPr lang="en-US" altLang="zh-CN" sz="2400" dirty="0">
                <a:latin typeface="Times New Roman" panose="02020603050405020304" pitchFamily="18" charset="0"/>
                <a:cs typeface="+mn-ea"/>
              </a:rPr>
              <a:t>3</a:t>
            </a:r>
            <a:r>
              <a:rPr lang="zh-CN" altLang="en-US" sz="2400" dirty="0">
                <a:latin typeface="Times New Roman" panose="02020603050405020304" pitchFamily="18" charset="0"/>
                <a:cs typeface="+mn-ea"/>
              </a:rPr>
              <a:t>×10</a:t>
            </a:r>
            <a:r>
              <a:rPr lang="zh-CN" altLang="en-US" sz="2400" baseline="30000" dirty="0">
                <a:latin typeface="Times New Roman" panose="02020603050405020304" pitchFamily="18" charset="0"/>
                <a:cs typeface="+mn-ea"/>
              </a:rPr>
              <a:t>-3</a:t>
            </a:r>
            <a:r>
              <a:rPr lang="zh-CN" altLang="en-US" sz="2400" dirty="0">
                <a:latin typeface="Times New Roman" panose="02020603050405020304" pitchFamily="18" charset="0"/>
                <a:cs typeface="+mn-ea"/>
              </a:rPr>
              <a:t> mol·L</a:t>
            </a:r>
            <a:r>
              <a:rPr lang="zh-CN" altLang="en-US" sz="2400" baseline="30000" dirty="0">
                <a:latin typeface="Times New Roman" panose="02020603050405020304" pitchFamily="18" charset="0"/>
                <a:cs typeface="+mn-ea"/>
              </a:rPr>
              <a:t>-1</a:t>
            </a:r>
            <a:endParaRPr lang="de-DE" altLang="en-US" sz="2400" baseline="30000" dirty="0">
              <a:latin typeface="Times New Roman" panose="02020603050405020304" pitchFamily="18" charset="0"/>
              <a:cs typeface="+mn-ea"/>
            </a:endParaRPr>
          </a:p>
          <a:p>
            <a:pPr>
              <a:lnSpc>
                <a:spcPct val="150000"/>
              </a:lnSpc>
              <a:buFont typeface="Wingdings" panose="05000000000000000000" pitchFamily="2" charset="2"/>
              <a:buNone/>
            </a:pPr>
            <a:r>
              <a:rPr lang="de-DE" altLang="en-US" sz="2400" dirty="0">
                <a:latin typeface="Times New Roman" panose="02020603050405020304" pitchFamily="18" charset="0"/>
                <a:cs typeface="+mn-ea"/>
              </a:rPr>
              <a:t>Q = [Ag</a:t>
            </a:r>
            <a:r>
              <a:rPr lang="de-DE" altLang="en-US" sz="2400" baseline="30000" dirty="0">
                <a:latin typeface="Times New Roman" panose="02020603050405020304" pitchFamily="18" charset="0"/>
                <a:cs typeface="+mn-ea"/>
              </a:rPr>
              <a:t>+</a:t>
            </a:r>
            <a:r>
              <a:rPr lang="de-DE" altLang="en-US" sz="2400" dirty="0">
                <a:latin typeface="Times New Roman" panose="02020603050405020304" pitchFamily="18" charset="0"/>
                <a:cs typeface="+mn-ea"/>
              </a:rPr>
              <a:t>][Cl</a:t>
            </a:r>
            <a:r>
              <a:rPr lang="de-DE" altLang="en-US" sz="2400" baseline="30000" dirty="0">
                <a:latin typeface="Times New Roman" panose="02020603050405020304" pitchFamily="18" charset="0"/>
                <a:cs typeface="+mn-ea"/>
              </a:rPr>
              <a:t>-</a:t>
            </a:r>
            <a:r>
              <a:rPr lang="de-DE" altLang="en-US" sz="2400" dirty="0">
                <a:latin typeface="Times New Roman" panose="02020603050405020304" pitchFamily="18" charset="0"/>
                <a:cs typeface="+mn-ea"/>
              </a:rPr>
              <a:t>]= 1.</a:t>
            </a:r>
            <a:r>
              <a:rPr lang="en-US" altLang="zh-CN" sz="2400" dirty="0">
                <a:latin typeface="Times New Roman" panose="02020603050405020304" pitchFamily="18" charset="0"/>
                <a:cs typeface="+mn-ea"/>
              </a:rPr>
              <a:t>3</a:t>
            </a:r>
            <a:r>
              <a:rPr lang="de-DE" altLang="en-US" sz="2400" dirty="0">
                <a:latin typeface="Times New Roman" panose="02020603050405020304" pitchFamily="18" charset="0"/>
                <a:cs typeface="+mn-ea"/>
              </a:rPr>
              <a:t>×10</a:t>
            </a:r>
            <a:r>
              <a:rPr lang="de-DE" altLang="en-US" sz="2400" baseline="30000" dirty="0">
                <a:latin typeface="Times New Roman" panose="02020603050405020304" pitchFamily="18" charset="0"/>
                <a:cs typeface="+mn-ea"/>
              </a:rPr>
              <a:t>-3</a:t>
            </a:r>
            <a:r>
              <a:rPr lang="de-DE" altLang="en-US" sz="2400" dirty="0">
                <a:latin typeface="Times New Roman" panose="02020603050405020304" pitchFamily="18" charset="0"/>
                <a:cs typeface="+mn-ea"/>
              </a:rPr>
              <a:t>×0.001 =1.</a:t>
            </a:r>
            <a:r>
              <a:rPr lang="en-US" altLang="zh-CN" sz="2400" dirty="0">
                <a:latin typeface="Times New Roman" panose="02020603050405020304" pitchFamily="18" charset="0"/>
                <a:cs typeface="+mn-ea"/>
              </a:rPr>
              <a:t>3</a:t>
            </a:r>
            <a:r>
              <a:rPr lang="de-DE" altLang="en-US" sz="2400" dirty="0">
                <a:latin typeface="Times New Roman" panose="02020603050405020304" pitchFamily="18" charset="0"/>
                <a:cs typeface="+mn-ea"/>
              </a:rPr>
              <a:t>×10</a:t>
            </a:r>
            <a:r>
              <a:rPr lang="de-DE" altLang="en-US" sz="2400" baseline="30000" dirty="0">
                <a:latin typeface="Times New Roman" panose="02020603050405020304" pitchFamily="18" charset="0"/>
                <a:cs typeface="+mn-ea"/>
              </a:rPr>
              <a:t>-6</a:t>
            </a:r>
            <a:r>
              <a:rPr lang="de-DE" altLang="en-US" sz="2400" dirty="0">
                <a:latin typeface="Times New Roman" panose="02020603050405020304" pitchFamily="18" charset="0"/>
                <a:cs typeface="+mn-ea"/>
              </a:rPr>
              <a:t> &gt; K</a:t>
            </a:r>
            <a:r>
              <a:rPr lang="de-DE" altLang="en-US" sz="2400" baseline="-25000" dirty="0">
                <a:latin typeface="Times New Roman" panose="02020603050405020304" pitchFamily="18" charset="0"/>
                <a:cs typeface="+mn-ea"/>
              </a:rPr>
              <a:t>sp   </a:t>
            </a:r>
            <a:r>
              <a:rPr lang="de-DE" altLang="en-US" sz="2400" dirty="0">
                <a:latin typeface="Times New Roman" panose="02020603050405020304" pitchFamily="18" charset="0"/>
                <a:cs typeface="+mn-ea"/>
              </a:rPr>
              <a:t>∴</a:t>
            </a:r>
            <a:r>
              <a:rPr lang="zh-CN" altLang="en-US" sz="2400" dirty="0">
                <a:latin typeface="Times New Roman" panose="02020603050405020304" pitchFamily="18" charset="0"/>
                <a:cs typeface="+mn-ea"/>
              </a:rPr>
              <a:t>有</a:t>
            </a:r>
            <a:r>
              <a:rPr lang="de-DE" altLang="en-US" sz="2400" dirty="0">
                <a:latin typeface="Times New Roman" panose="02020603050405020304" pitchFamily="18" charset="0"/>
                <a:cs typeface="+mn-ea"/>
              </a:rPr>
              <a:t>AgCl</a:t>
            </a:r>
            <a:r>
              <a:rPr lang="zh-CN" altLang="en-US" sz="2400" dirty="0">
                <a:latin typeface="Times New Roman" panose="02020603050405020304" pitchFamily="18" charset="0"/>
                <a:cs typeface="+mn-ea"/>
              </a:rPr>
              <a:t>析出</a:t>
            </a:r>
          </a:p>
        </p:txBody>
      </p:sp>
    </p:spTree>
    <p:extLst>
      <p:ext uri="{BB962C8B-B14F-4D97-AF65-F5344CB8AC3E}">
        <p14:creationId xmlns:p14="http://schemas.microsoft.com/office/powerpoint/2010/main" val="131692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FA2370-8D19-4D95-8ECB-03885A6B66BC}"/>
              </a:ext>
            </a:extLst>
          </p:cNvPr>
          <p:cNvSpPr txBox="1">
            <a:spLocks noChangeArrowheads="1"/>
          </p:cNvSpPr>
          <p:nvPr/>
        </p:nvSpPr>
        <p:spPr>
          <a:xfrm>
            <a:off x="370840" y="313690"/>
            <a:ext cx="8486775" cy="3998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pPr>
            <a:r>
              <a:rPr lang="de-DE" altLang="en-US" dirty="0">
                <a:latin typeface="Times New Roman" panose="02020603050405020304" pitchFamily="18" charset="0"/>
                <a:cs typeface="+mn-ea"/>
              </a:rPr>
              <a:t>(2)              Ag</a:t>
            </a:r>
            <a:r>
              <a:rPr lang="de-DE" altLang="en-US" baseline="30000" dirty="0">
                <a:latin typeface="Times New Roman" panose="02020603050405020304" pitchFamily="18" charset="0"/>
                <a:cs typeface="+mn-ea"/>
              </a:rPr>
              <a:t>+</a:t>
            </a:r>
            <a:r>
              <a:rPr lang="de-DE" altLang="en-US" dirty="0">
                <a:latin typeface="Times New Roman" panose="02020603050405020304" pitchFamily="18" charset="0"/>
                <a:cs typeface="+mn-ea"/>
              </a:rPr>
              <a:t>  +  2 NH</a:t>
            </a:r>
            <a:r>
              <a:rPr lang="de-DE" altLang="en-US" baseline="-25000" dirty="0">
                <a:latin typeface="Times New Roman" panose="02020603050405020304" pitchFamily="18" charset="0"/>
                <a:cs typeface="+mn-ea"/>
              </a:rPr>
              <a:t>3</a:t>
            </a:r>
            <a:r>
              <a:rPr lang="de-DE" altLang="en-US" dirty="0">
                <a:latin typeface="Times New Roman" panose="02020603050405020304" pitchFamily="18" charset="0"/>
                <a:cs typeface="+mn-ea"/>
              </a:rPr>
              <a:t>  ⇌  [Ag(NH</a:t>
            </a:r>
            <a:r>
              <a:rPr lang="de-DE" altLang="en-US" baseline="-25000" dirty="0">
                <a:latin typeface="Times New Roman" panose="02020603050405020304" pitchFamily="18" charset="0"/>
                <a:cs typeface="+mn-ea"/>
              </a:rPr>
              <a:t>3</a:t>
            </a:r>
            <a:r>
              <a:rPr lang="de-DE" altLang="en-US" dirty="0">
                <a:latin typeface="Times New Roman" panose="02020603050405020304" pitchFamily="18" charset="0"/>
                <a:cs typeface="+mn-ea"/>
              </a:rPr>
              <a:t>)</a:t>
            </a:r>
            <a:r>
              <a:rPr lang="de-DE" altLang="en-US" baseline="-25000" dirty="0">
                <a:latin typeface="Times New Roman" panose="02020603050405020304" pitchFamily="18" charset="0"/>
                <a:cs typeface="+mn-ea"/>
              </a:rPr>
              <a:t>2</a:t>
            </a:r>
            <a:r>
              <a:rPr lang="de-DE" altLang="en-US" dirty="0">
                <a:latin typeface="Times New Roman" panose="02020603050405020304" pitchFamily="18" charset="0"/>
                <a:cs typeface="+mn-ea"/>
              </a:rPr>
              <a:t>]</a:t>
            </a:r>
            <a:r>
              <a:rPr lang="de-DE" altLang="en-US" baseline="30000" dirty="0">
                <a:latin typeface="Times New Roman" panose="02020603050405020304" pitchFamily="18" charset="0"/>
                <a:cs typeface="+mn-ea"/>
              </a:rPr>
              <a:t>+</a:t>
            </a:r>
          </a:p>
          <a:p>
            <a:pPr>
              <a:lnSpc>
                <a:spcPct val="150000"/>
              </a:lnSpc>
              <a:buFont typeface="Wingdings" panose="05000000000000000000" pitchFamily="2" charset="2"/>
              <a:buNone/>
            </a:pPr>
            <a:r>
              <a:rPr lang="de-DE" altLang="en-US" i="1" dirty="0">
                <a:latin typeface="Times New Roman" panose="02020603050405020304" pitchFamily="18" charset="0"/>
                <a:cs typeface="+mn-ea"/>
              </a:rPr>
              <a:t>t</a:t>
            </a:r>
            <a:r>
              <a:rPr lang="de-DE" altLang="en-US" dirty="0">
                <a:latin typeface="Times New Roman" panose="02020603050405020304" pitchFamily="18" charset="0"/>
                <a:cs typeface="+mn-ea"/>
              </a:rPr>
              <a:t>e / mol·L</a:t>
            </a:r>
            <a:r>
              <a:rPr lang="de-DE" altLang="en-US" baseline="30000" dirty="0">
                <a:latin typeface="Times New Roman" panose="02020603050405020304" pitchFamily="18" charset="0"/>
                <a:cs typeface="+mn-ea"/>
              </a:rPr>
              <a:t>-1</a:t>
            </a:r>
            <a:r>
              <a:rPr lang="de-DE" altLang="en-US" dirty="0">
                <a:latin typeface="Times New Roman" panose="02020603050405020304" pitchFamily="18" charset="0"/>
                <a:cs typeface="+mn-ea"/>
              </a:rPr>
              <a:t>  y        2 +2y </a:t>
            </a:r>
            <a:r>
              <a:rPr lang="zh-CN" altLang="en-US" dirty="0">
                <a:latin typeface="Times New Roman" panose="02020603050405020304" pitchFamily="18" charset="0"/>
                <a:cs typeface="+mn-ea"/>
                <a:sym typeface="Symbol" panose="05050102010706020507" pitchFamily="18" charset="2"/>
              </a:rPr>
              <a:t></a:t>
            </a:r>
            <a:r>
              <a:rPr lang="de-DE" altLang="en-US" dirty="0">
                <a:latin typeface="Times New Roman" panose="02020603050405020304" pitchFamily="18" charset="0"/>
                <a:cs typeface="+mn-ea"/>
              </a:rPr>
              <a:t> 2     0.1 – y </a:t>
            </a:r>
            <a:r>
              <a:rPr lang="zh-CN" altLang="en-US" dirty="0">
                <a:latin typeface="Times New Roman" panose="02020603050405020304" pitchFamily="18" charset="0"/>
                <a:cs typeface="+mn-ea"/>
                <a:sym typeface="Symbol" panose="05050102010706020507" pitchFamily="18" charset="2"/>
              </a:rPr>
              <a:t></a:t>
            </a:r>
            <a:r>
              <a:rPr lang="de-DE" altLang="en-US" dirty="0">
                <a:latin typeface="Times New Roman" panose="02020603050405020304" pitchFamily="18" charset="0"/>
                <a:cs typeface="+mn-ea"/>
              </a:rPr>
              <a:t> 0.1</a:t>
            </a:r>
          </a:p>
          <a:p>
            <a:pPr>
              <a:lnSpc>
                <a:spcPct val="150000"/>
              </a:lnSpc>
              <a:buFont typeface="Wingdings" panose="05000000000000000000" pitchFamily="2" charset="2"/>
              <a:buNone/>
            </a:pPr>
            <a:r>
              <a:rPr lang="de-DE" altLang="en-US" dirty="0">
                <a:latin typeface="Times New Roman" panose="02020603050405020304" pitchFamily="18" charset="0"/>
                <a:cs typeface="+mn-ea"/>
              </a:rPr>
              <a:t>β</a:t>
            </a:r>
            <a:r>
              <a:rPr lang="de-DE" altLang="en-US" baseline="-25000" dirty="0">
                <a:latin typeface="Times New Roman" panose="02020603050405020304" pitchFamily="18" charset="0"/>
                <a:cs typeface="+mn-ea"/>
              </a:rPr>
              <a:t>2</a:t>
            </a:r>
            <a:r>
              <a:rPr lang="de-DE" altLang="en-US" dirty="0">
                <a:latin typeface="Times New Roman" panose="02020603050405020304" pitchFamily="18" charset="0"/>
                <a:cs typeface="+mn-ea"/>
              </a:rPr>
              <a:t> =  0.1 /4y = 1.</a:t>
            </a:r>
            <a:r>
              <a:rPr lang="en-US" altLang="zh-CN" dirty="0">
                <a:latin typeface="Times New Roman" panose="02020603050405020304" pitchFamily="18" charset="0"/>
                <a:cs typeface="+mn-ea"/>
              </a:rPr>
              <a:t>1</a:t>
            </a:r>
            <a:r>
              <a:rPr lang="de-DE" altLang="en-US" dirty="0">
                <a:latin typeface="Times New Roman" panose="02020603050405020304" pitchFamily="18" charset="0"/>
                <a:cs typeface="+mn-ea"/>
              </a:rPr>
              <a:t>× 10</a:t>
            </a:r>
            <a:r>
              <a:rPr lang="de-DE" altLang="en-US" baseline="30000" dirty="0">
                <a:latin typeface="Times New Roman" panose="02020603050405020304" pitchFamily="18" charset="0"/>
                <a:cs typeface="+mn-ea"/>
              </a:rPr>
              <a:t>7</a:t>
            </a:r>
          </a:p>
          <a:p>
            <a:pPr>
              <a:lnSpc>
                <a:spcPct val="150000"/>
              </a:lnSpc>
              <a:buFont typeface="Wingdings" panose="05000000000000000000" pitchFamily="2" charset="2"/>
              <a:buNone/>
            </a:pPr>
            <a:r>
              <a:rPr lang="de-DE" altLang="en-US" dirty="0">
                <a:latin typeface="Times New Roman" panose="02020603050405020304" pitchFamily="18" charset="0"/>
                <a:cs typeface="+mn-ea"/>
              </a:rPr>
              <a:t>∴ y=</a:t>
            </a:r>
            <a:r>
              <a:rPr lang="en-US" altLang="zh-CN" dirty="0">
                <a:latin typeface="Times New Roman" panose="02020603050405020304" pitchFamily="18" charset="0"/>
                <a:cs typeface="+mn-ea"/>
              </a:rPr>
              <a:t>2.3</a:t>
            </a:r>
            <a:r>
              <a:rPr lang="de-DE" altLang="en-US" dirty="0">
                <a:latin typeface="Times New Roman" panose="02020603050405020304" pitchFamily="18" charset="0"/>
                <a:cs typeface="+mn-ea"/>
              </a:rPr>
              <a:t>×10</a:t>
            </a:r>
            <a:r>
              <a:rPr lang="de-DE" altLang="en-US" baseline="30000" dirty="0">
                <a:latin typeface="Times New Roman" panose="02020603050405020304" pitchFamily="18" charset="0"/>
                <a:cs typeface="+mn-ea"/>
              </a:rPr>
              <a:t>-9</a:t>
            </a:r>
            <a:r>
              <a:rPr lang="de-DE" altLang="en-US" dirty="0">
                <a:latin typeface="Times New Roman" panose="02020603050405020304" pitchFamily="18" charset="0"/>
                <a:cs typeface="+mn-ea"/>
              </a:rPr>
              <a:t> mol·L</a:t>
            </a:r>
            <a:r>
              <a:rPr lang="de-DE" altLang="en-US" baseline="30000" dirty="0">
                <a:latin typeface="Times New Roman" panose="02020603050405020304" pitchFamily="18" charset="0"/>
                <a:cs typeface="+mn-ea"/>
              </a:rPr>
              <a:t>-1</a:t>
            </a:r>
          </a:p>
          <a:p>
            <a:pPr>
              <a:lnSpc>
                <a:spcPct val="150000"/>
              </a:lnSpc>
              <a:buFont typeface="Wingdings" panose="05000000000000000000" pitchFamily="2" charset="2"/>
              <a:buNone/>
            </a:pPr>
            <a:r>
              <a:rPr lang="de-DE" altLang="en-US" dirty="0">
                <a:latin typeface="Times New Roman" panose="02020603050405020304" pitchFamily="18" charset="0"/>
                <a:cs typeface="+mn-ea"/>
              </a:rPr>
              <a:t>Q = [Ag</a:t>
            </a:r>
            <a:r>
              <a:rPr lang="de-DE" altLang="en-US" baseline="30000" dirty="0">
                <a:latin typeface="Times New Roman" panose="02020603050405020304" pitchFamily="18" charset="0"/>
                <a:cs typeface="+mn-ea"/>
              </a:rPr>
              <a:t>+</a:t>
            </a:r>
            <a:r>
              <a:rPr lang="de-DE" altLang="en-US" dirty="0">
                <a:latin typeface="Times New Roman" panose="02020603050405020304" pitchFamily="18" charset="0"/>
                <a:cs typeface="+mn-ea"/>
              </a:rPr>
              <a:t>][Cl</a:t>
            </a:r>
            <a:r>
              <a:rPr lang="de-DE" altLang="en-US" baseline="30000" dirty="0">
                <a:latin typeface="Times New Roman" panose="02020603050405020304" pitchFamily="18" charset="0"/>
                <a:cs typeface="+mn-ea"/>
              </a:rPr>
              <a:t>-</a:t>
            </a:r>
            <a:r>
              <a:rPr lang="de-DE" altLang="en-US" dirty="0">
                <a:latin typeface="Times New Roman" panose="02020603050405020304" pitchFamily="18" charset="0"/>
                <a:cs typeface="+mn-ea"/>
              </a:rPr>
              <a:t>]= </a:t>
            </a:r>
            <a:r>
              <a:rPr lang="en-US" altLang="zh-CN" dirty="0">
                <a:latin typeface="Times New Roman" panose="02020603050405020304" pitchFamily="18" charset="0"/>
                <a:cs typeface="+mn-ea"/>
              </a:rPr>
              <a:t>2.3</a:t>
            </a:r>
            <a:r>
              <a:rPr lang="de-DE" altLang="en-US" dirty="0">
                <a:latin typeface="Times New Roman" panose="02020603050405020304" pitchFamily="18" charset="0"/>
                <a:cs typeface="+mn-ea"/>
              </a:rPr>
              <a:t> × 10</a:t>
            </a:r>
            <a:r>
              <a:rPr lang="de-DE" altLang="en-US" baseline="30000" dirty="0">
                <a:latin typeface="Times New Roman" panose="02020603050405020304" pitchFamily="18" charset="0"/>
                <a:cs typeface="+mn-ea"/>
              </a:rPr>
              <a:t>-9</a:t>
            </a:r>
            <a:r>
              <a:rPr lang="de-DE" altLang="en-US" dirty="0">
                <a:latin typeface="Times New Roman" panose="02020603050405020304" pitchFamily="18" charset="0"/>
                <a:cs typeface="+mn-ea"/>
              </a:rPr>
              <a:t> × 0.001 </a:t>
            </a:r>
          </a:p>
          <a:p>
            <a:pPr>
              <a:lnSpc>
                <a:spcPct val="150000"/>
              </a:lnSpc>
              <a:buFont typeface="Wingdings" panose="05000000000000000000" pitchFamily="2" charset="2"/>
              <a:buNone/>
            </a:pPr>
            <a:r>
              <a:rPr lang="de-DE" altLang="en-US" dirty="0">
                <a:latin typeface="Times New Roman" panose="02020603050405020304" pitchFamily="18" charset="0"/>
                <a:cs typeface="+mn-ea"/>
              </a:rPr>
              <a:t>   =</a:t>
            </a:r>
            <a:r>
              <a:rPr lang="en-US" altLang="zh-CN" dirty="0">
                <a:latin typeface="Times New Roman" panose="02020603050405020304" pitchFamily="18" charset="0"/>
                <a:cs typeface="+mn-ea"/>
              </a:rPr>
              <a:t>2.3</a:t>
            </a:r>
            <a:r>
              <a:rPr lang="de-DE" altLang="en-US" dirty="0">
                <a:latin typeface="Times New Roman" panose="02020603050405020304" pitchFamily="18" charset="0"/>
                <a:cs typeface="+mn-ea"/>
              </a:rPr>
              <a:t>×10</a:t>
            </a:r>
            <a:r>
              <a:rPr lang="de-DE" altLang="en-US" baseline="30000" dirty="0">
                <a:latin typeface="Times New Roman" panose="02020603050405020304" pitchFamily="18" charset="0"/>
                <a:cs typeface="+mn-ea"/>
              </a:rPr>
              <a:t>-12 </a:t>
            </a:r>
            <a:r>
              <a:rPr lang="de-DE" altLang="en-US" dirty="0">
                <a:latin typeface="Times New Roman" panose="02020603050405020304" pitchFamily="18" charset="0"/>
                <a:cs typeface="+mn-ea"/>
              </a:rPr>
              <a:t> &lt; </a:t>
            </a:r>
            <a:r>
              <a:rPr lang="de-DE" altLang="en-US" i="1" dirty="0">
                <a:latin typeface="Times New Roman" panose="02020603050405020304" pitchFamily="18" charset="0"/>
                <a:cs typeface="+mn-ea"/>
              </a:rPr>
              <a:t>K</a:t>
            </a:r>
            <a:r>
              <a:rPr lang="de-DE" altLang="en-US" baseline="-25000" dirty="0">
                <a:latin typeface="Times New Roman" panose="02020603050405020304" pitchFamily="18" charset="0"/>
                <a:cs typeface="+mn-ea"/>
              </a:rPr>
              <a:t>sp</a:t>
            </a:r>
            <a:endParaRPr lang="zh-CN" altLang="en-US" baseline="-25000" dirty="0">
              <a:latin typeface="Times New Roman" panose="02020603050405020304" pitchFamily="18" charset="0"/>
              <a:cs typeface="+mn-ea"/>
            </a:endParaRPr>
          </a:p>
          <a:p>
            <a:pPr>
              <a:lnSpc>
                <a:spcPct val="150000"/>
              </a:lnSpc>
              <a:buFont typeface="Wingdings" panose="05000000000000000000" pitchFamily="2" charset="2"/>
              <a:buNone/>
            </a:pPr>
            <a:r>
              <a:rPr lang="zh-CN" altLang="en-US" dirty="0">
                <a:latin typeface="Times New Roman" panose="02020603050405020304" pitchFamily="18" charset="0"/>
                <a:cs typeface="+mn-ea"/>
              </a:rPr>
              <a:t>∴ 无 AgCl 析出</a:t>
            </a:r>
          </a:p>
        </p:txBody>
      </p:sp>
    </p:spTree>
    <p:extLst>
      <p:ext uri="{BB962C8B-B14F-4D97-AF65-F5344CB8AC3E}">
        <p14:creationId xmlns:p14="http://schemas.microsoft.com/office/powerpoint/2010/main" val="222656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267FC1-9EA7-4CA9-8ACB-1BB24DE52692}"/>
              </a:ext>
            </a:extLst>
          </p:cNvPr>
          <p:cNvSpPr>
            <a:spLocks noGrp="1"/>
          </p:cNvSpPr>
          <p:nvPr>
            <p:ph type="title"/>
          </p:nvPr>
        </p:nvSpPr>
        <p:spPr/>
        <p:txBody>
          <a:bodyPr/>
          <a:lstStyle/>
          <a:p>
            <a:r>
              <a:rPr lang="en-US" altLang="zh-CN" dirty="0"/>
              <a:t>3-2-3 </a:t>
            </a:r>
            <a:r>
              <a:rPr lang="zh-CN" altLang="en-US" dirty="0"/>
              <a:t>与氧化还原平衡的关系</a:t>
            </a:r>
          </a:p>
        </p:txBody>
      </p:sp>
      <p:sp>
        <p:nvSpPr>
          <p:cNvPr id="3" name="Rectangle 2">
            <a:extLst>
              <a:ext uri="{FF2B5EF4-FFF2-40B4-BE49-F238E27FC236}">
                <a16:creationId xmlns:a16="http://schemas.microsoft.com/office/drawing/2014/main" id="{CB6B70CF-3880-4E04-8754-265DCA8BC115}"/>
              </a:ext>
            </a:extLst>
          </p:cNvPr>
          <p:cNvSpPr txBox="1">
            <a:spLocks noChangeArrowheads="1"/>
          </p:cNvSpPr>
          <p:nvPr/>
        </p:nvSpPr>
        <p:spPr>
          <a:xfrm>
            <a:off x="900113" y="404813"/>
            <a:ext cx="779303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zh-CN" altLang="en-US" sz="2400" dirty="0">
              <a:ea typeface="+mn-ea"/>
              <a:cs typeface="+mn-ea"/>
            </a:endParaRPr>
          </a:p>
        </p:txBody>
      </p:sp>
      <p:sp>
        <p:nvSpPr>
          <p:cNvPr id="4" name="Rectangle 3">
            <a:extLst>
              <a:ext uri="{FF2B5EF4-FFF2-40B4-BE49-F238E27FC236}">
                <a16:creationId xmlns:a16="http://schemas.microsoft.com/office/drawing/2014/main" id="{D8048778-E463-4478-8B08-290BEC1A9985}"/>
              </a:ext>
            </a:extLst>
          </p:cNvPr>
          <p:cNvSpPr txBox="1">
            <a:spLocks noChangeArrowheads="1"/>
          </p:cNvSpPr>
          <p:nvPr/>
        </p:nvSpPr>
        <p:spPr>
          <a:xfrm>
            <a:off x="473074" y="976313"/>
            <a:ext cx="11079359" cy="2233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Wingdings" panose="05000000000000000000" pitchFamily="2" charset="2"/>
              <a:buNone/>
            </a:pPr>
            <a:r>
              <a:rPr lang="zh-CN" altLang="en-US" b="1" dirty="0">
                <a:cs typeface="+mn-ea"/>
              </a:rPr>
              <a:t>不同氧化态之间的</a:t>
            </a:r>
            <a:r>
              <a:rPr lang="zh-CN" altLang="en-US" b="1" dirty="0">
                <a:solidFill>
                  <a:srgbClr val="FF3300"/>
                </a:solidFill>
                <a:cs typeface="+mn-ea"/>
              </a:rPr>
              <a:t>电极电势</a:t>
            </a:r>
            <a:r>
              <a:rPr lang="zh-CN" altLang="en-US" b="1" dirty="0">
                <a:cs typeface="+mn-ea"/>
              </a:rPr>
              <a:t>会随配合物的形成而发生改变，从而其对物质的氧化还原性能也会发生改变。</a:t>
            </a:r>
            <a:endParaRPr lang="en-US" altLang="zh-CN" b="1" dirty="0">
              <a:cs typeface="+mn-ea"/>
            </a:endParaRPr>
          </a:p>
          <a:p>
            <a:pPr marL="0" indent="0">
              <a:lnSpc>
                <a:spcPct val="150000"/>
              </a:lnSpc>
              <a:spcBef>
                <a:spcPts val="0"/>
              </a:spcBef>
              <a:buFont typeface="Wingdings" panose="05000000000000000000" pitchFamily="2" charset="2"/>
              <a:buNone/>
            </a:pPr>
            <a:endParaRPr lang="zh-CN" altLang="en-US" b="1" dirty="0">
              <a:cs typeface="+mn-ea"/>
            </a:endParaRPr>
          </a:p>
          <a:p>
            <a:pPr marL="0" indent="0">
              <a:lnSpc>
                <a:spcPct val="150000"/>
              </a:lnSpc>
              <a:spcBef>
                <a:spcPts val="0"/>
              </a:spcBef>
              <a:buFont typeface="Wingdings" panose="05000000000000000000" pitchFamily="2" charset="2"/>
              <a:buNone/>
            </a:pPr>
            <a:r>
              <a:rPr lang="zh-CN" altLang="en-US" b="1" dirty="0">
                <a:cs typeface="+mn-ea"/>
              </a:rPr>
              <a:t>在大多数情况下，</a:t>
            </a:r>
            <a:r>
              <a:rPr lang="zh-CN" altLang="en-US" b="1" dirty="0">
                <a:solidFill>
                  <a:srgbClr val="FF3300"/>
                </a:solidFill>
                <a:cs typeface="+mn-ea"/>
              </a:rPr>
              <a:t>形成配合物可使低氧化态更易变为高氧化态，即高氧化态不易被还原</a:t>
            </a:r>
            <a:r>
              <a:rPr lang="zh-CN" altLang="en-US" b="1" dirty="0">
                <a:cs typeface="+mn-ea"/>
              </a:rPr>
              <a:t>。</a:t>
            </a:r>
          </a:p>
        </p:txBody>
      </p:sp>
      <p:graphicFrame>
        <p:nvGraphicFramePr>
          <p:cNvPr id="5" name="Object 4">
            <a:extLst>
              <a:ext uri="{FF2B5EF4-FFF2-40B4-BE49-F238E27FC236}">
                <a16:creationId xmlns:a16="http://schemas.microsoft.com/office/drawing/2014/main" id="{DD426DF8-7A45-4C1E-BD9B-0AD1666525C6}"/>
              </a:ext>
            </a:extLst>
          </p:cNvPr>
          <p:cNvGraphicFramePr>
            <a:graphicFrameLocks noChangeAspect="1"/>
          </p:cNvGraphicFramePr>
          <p:nvPr>
            <p:extLst>
              <p:ext uri="{D42A27DB-BD31-4B8C-83A1-F6EECF244321}">
                <p14:modId xmlns:p14="http://schemas.microsoft.com/office/powerpoint/2010/main" val="1862201470"/>
              </p:ext>
            </p:extLst>
          </p:nvPr>
        </p:nvGraphicFramePr>
        <p:xfrm>
          <a:off x="692149" y="4671246"/>
          <a:ext cx="3715919" cy="1044808"/>
        </p:xfrm>
        <a:graphic>
          <a:graphicData uri="http://schemas.openxmlformats.org/presentationml/2006/ole">
            <mc:AlternateContent xmlns:mc="http://schemas.openxmlformats.org/markup-compatibility/2006">
              <mc:Choice xmlns:v="urn:schemas-microsoft-com:vml" Requires="v">
                <p:oleObj spid="_x0000_s29730" r:id="rId3" imgW="1714500" imgH="482600" progId="Equation.3">
                  <p:embed/>
                </p:oleObj>
              </mc:Choice>
              <mc:Fallback>
                <p:oleObj r:id="rId3" imgW="1714500" imgH="482600" progId="Equation.3">
                  <p:embed/>
                  <p:pic>
                    <p:nvPicPr>
                      <p:cNvPr id="5" name="Object 4">
                        <a:extLst>
                          <a:ext uri="{FF2B5EF4-FFF2-40B4-BE49-F238E27FC236}">
                            <a16:creationId xmlns:a16="http://schemas.microsoft.com/office/drawing/2014/main" id="{DD426DF8-7A45-4C1E-BD9B-0AD166652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49" y="4671246"/>
                        <a:ext cx="3715919" cy="104480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694209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9F6273-E66B-49B1-94FF-10141972222B}"/>
              </a:ext>
            </a:extLst>
          </p:cNvPr>
          <p:cNvSpPr>
            <a:spLocks noGrp="1"/>
          </p:cNvSpPr>
          <p:nvPr>
            <p:ph type="title"/>
          </p:nvPr>
        </p:nvSpPr>
        <p:spPr/>
        <p:txBody>
          <a:bodyPr/>
          <a:lstStyle/>
          <a:p>
            <a:endParaRPr lang="zh-CN" altLang="en-US"/>
          </a:p>
        </p:txBody>
      </p:sp>
      <p:sp>
        <p:nvSpPr>
          <p:cNvPr id="4" name="Rectangle 2">
            <a:extLst>
              <a:ext uri="{FF2B5EF4-FFF2-40B4-BE49-F238E27FC236}">
                <a16:creationId xmlns:a16="http://schemas.microsoft.com/office/drawing/2014/main" id="{ED5D9597-C56A-4771-9DFD-D2261555B9B7}"/>
              </a:ext>
            </a:extLst>
          </p:cNvPr>
          <p:cNvSpPr txBox="1">
            <a:spLocks noChangeArrowheads="1"/>
          </p:cNvSpPr>
          <p:nvPr/>
        </p:nvSpPr>
        <p:spPr>
          <a:xfrm>
            <a:off x="212725" y="313690"/>
            <a:ext cx="12065000" cy="2191385"/>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Wingdings" panose="05000000000000000000" pitchFamily="2" charset="2"/>
              <a:buNone/>
            </a:pPr>
            <a:r>
              <a:rPr lang="zh-CN" altLang="en-US" dirty="0">
                <a:solidFill>
                  <a:schemeClr val="bg1"/>
                </a:solidFill>
                <a:cs typeface="+mn-ea"/>
              </a:rPr>
              <a:t> </a:t>
            </a:r>
            <a:r>
              <a:rPr lang="zh-CN" altLang="en-US" b="1" dirty="0">
                <a:solidFill>
                  <a:schemeClr val="bg1"/>
                </a:solidFill>
                <a:latin typeface="Times New Roman" panose="02020603050405020304" pitchFamily="18" charset="0"/>
                <a:cs typeface="+mn-ea"/>
              </a:rPr>
              <a:t>例：在反应2Fe</a:t>
            </a:r>
            <a:r>
              <a:rPr lang="zh-CN" altLang="en-US" b="1" baseline="30000" dirty="0">
                <a:solidFill>
                  <a:schemeClr val="bg1"/>
                </a:solidFill>
                <a:latin typeface="Times New Roman" panose="02020603050405020304" pitchFamily="18" charset="0"/>
                <a:cs typeface="+mn-ea"/>
              </a:rPr>
              <a:t>3+</a:t>
            </a:r>
            <a:r>
              <a:rPr lang="zh-CN" altLang="en-US" b="1" dirty="0">
                <a:solidFill>
                  <a:schemeClr val="bg1"/>
                </a:solidFill>
                <a:latin typeface="Times New Roman" panose="02020603050405020304" pitchFamily="18" charset="0"/>
                <a:cs typeface="+mn-ea"/>
              </a:rPr>
              <a:t>+2I</a:t>
            </a:r>
            <a:r>
              <a:rPr lang="zh-CN" altLang="en-US" b="1" baseline="30000" dirty="0">
                <a:solidFill>
                  <a:schemeClr val="bg1"/>
                </a:solidFill>
                <a:latin typeface="Times New Roman" panose="02020603050405020304" pitchFamily="18" charset="0"/>
                <a:cs typeface="+mn-ea"/>
              </a:rPr>
              <a:t>-</a:t>
            </a:r>
            <a:r>
              <a:rPr lang="zh-CN" altLang="en-US" b="1" dirty="0">
                <a:solidFill>
                  <a:schemeClr val="bg1"/>
                </a:solidFill>
                <a:latin typeface="Times New Roman" panose="02020603050405020304" pitchFamily="18" charset="0"/>
                <a:cs typeface="+mn-ea"/>
              </a:rPr>
              <a:t>            2Fe</a:t>
            </a:r>
            <a:r>
              <a:rPr lang="zh-CN" altLang="en-US" b="1" baseline="30000" dirty="0">
                <a:solidFill>
                  <a:schemeClr val="bg1"/>
                </a:solidFill>
                <a:latin typeface="Times New Roman" panose="02020603050405020304" pitchFamily="18" charset="0"/>
                <a:cs typeface="+mn-ea"/>
              </a:rPr>
              <a:t>2+</a:t>
            </a:r>
            <a:r>
              <a:rPr lang="zh-CN" altLang="en-US" b="1" dirty="0">
                <a:solidFill>
                  <a:schemeClr val="bg1"/>
                </a:solidFill>
                <a:latin typeface="Times New Roman" panose="02020603050405020304" pitchFamily="18" charset="0"/>
                <a:cs typeface="+mn-ea"/>
              </a:rPr>
              <a:t>+I</a:t>
            </a:r>
            <a:r>
              <a:rPr lang="zh-CN" altLang="en-US" b="1" baseline="-25000" dirty="0">
                <a:solidFill>
                  <a:schemeClr val="bg1"/>
                </a:solidFill>
                <a:latin typeface="Times New Roman" panose="02020603050405020304" pitchFamily="18" charset="0"/>
                <a:cs typeface="+mn-ea"/>
              </a:rPr>
              <a:t>2</a:t>
            </a:r>
            <a:r>
              <a:rPr lang="zh-CN" altLang="en-US" b="1" dirty="0">
                <a:solidFill>
                  <a:schemeClr val="bg1"/>
                </a:solidFill>
                <a:latin typeface="Times New Roman" panose="02020603050405020304" pitchFamily="18" charset="0"/>
                <a:cs typeface="+mn-ea"/>
              </a:rPr>
              <a:t>中，若加入CN</a:t>
            </a:r>
            <a:r>
              <a:rPr lang="zh-CN" altLang="en-US" b="1" baseline="30000" dirty="0">
                <a:solidFill>
                  <a:schemeClr val="bg1"/>
                </a:solidFill>
                <a:latin typeface="Times New Roman" panose="02020603050405020304" pitchFamily="18" charset="0"/>
                <a:cs typeface="+mn-ea"/>
              </a:rPr>
              <a:t>-</a:t>
            </a:r>
            <a:r>
              <a:rPr lang="zh-CN" altLang="en-US" b="1" dirty="0">
                <a:solidFill>
                  <a:schemeClr val="bg1"/>
                </a:solidFill>
                <a:latin typeface="Times New Roman" panose="02020603050405020304" pitchFamily="18" charset="0"/>
                <a:cs typeface="+mn-ea"/>
              </a:rPr>
              <a:t>，问新的反应:</a:t>
            </a:r>
          </a:p>
          <a:p>
            <a:pPr>
              <a:lnSpc>
                <a:spcPct val="130000"/>
              </a:lnSpc>
              <a:buFont typeface="Wingdings" panose="05000000000000000000" pitchFamily="2" charset="2"/>
              <a:buNone/>
            </a:pPr>
            <a:r>
              <a:rPr lang="zh-CN" altLang="en-US" b="1" dirty="0">
                <a:solidFill>
                  <a:schemeClr val="bg1"/>
                </a:solidFill>
                <a:latin typeface="Times New Roman" panose="02020603050405020304" pitchFamily="18" charset="0"/>
                <a:cs typeface="+mn-ea"/>
              </a:rPr>
              <a:t>2[Fe(CN)</a:t>
            </a:r>
            <a:r>
              <a:rPr lang="zh-CN" altLang="en-US" b="1" baseline="-25000" dirty="0">
                <a:solidFill>
                  <a:schemeClr val="bg1"/>
                </a:solidFill>
                <a:latin typeface="Times New Roman" panose="02020603050405020304" pitchFamily="18" charset="0"/>
                <a:cs typeface="+mn-ea"/>
              </a:rPr>
              <a:t>6</a:t>
            </a:r>
            <a:r>
              <a:rPr lang="zh-CN" altLang="en-US" b="1" dirty="0">
                <a:solidFill>
                  <a:schemeClr val="bg1"/>
                </a:solidFill>
                <a:latin typeface="Times New Roman" panose="02020603050405020304" pitchFamily="18" charset="0"/>
                <a:cs typeface="+mn-ea"/>
              </a:rPr>
              <a:t>]</a:t>
            </a:r>
            <a:r>
              <a:rPr lang="zh-CN" altLang="en-US" b="1" baseline="30000" dirty="0">
                <a:solidFill>
                  <a:schemeClr val="bg1"/>
                </a:solidFill>
                <a:latin typeface="Times New Roman" panose="02020603050405020304" pitchFamily="18" charset="0"/>
                <a:cs typeface="+mn-ea"/>
              </a:rPr>
              <a:t>3-</a:t>
            </a:r>
            <a:r>
              <a:rPr lang="zh-CN" altLang="en-US" b="1" dirty="0">
                <a:solidFill>
                  <a:schemeClr val="bg1"/>
                </a:solidFill>
                <a:latin typeface="Times New Roman" panose="02020603050405020304" pitchFamily="18" charset="0"/>
                <a:cs typeface="+mn-ea"/>
              </a:rPr>
              <a:t>+ 2I</a:t>
            </a:r>
            <a:r>
              <a:rPr lang="zh-CN" altLang="en-US" b="1" baseline="30000" dirty="0">
                <a:solidFill>
                  <a:schemeClr val="bg1"/>
                </a:solidFill>
                <a:latin typeface="Times New Roman" panose="02020603050405020304" pitchFamily="18" charset="0"/>
                <a:cs typeface="+mn-ea"/>
              </a:rPr>
              <a:t>-               </a:t>
            </a:r>
            <a:r>
              <a:rPr lang="zh-CN" altLang="en-US" b="1" dirty="0">
                <a:solidFill>
                  <a:schemeClr val="bg1"/>
                </a:solidFill>
                <a:latin typeface="Times New Roman" panose="02020603050405020304" pitchFamily="18" charset="0"/>
                <a:cs typeface="+mn-ea"/>
              </a:rPr>
              <a:t>2[Fe(CN)</a:t>
            </a:r>
            <a:r>
              <a:rPr lang="zh-CN" altLang="en-US" b="1" baseline="-25000" dirty="0">
                <a:solidFill>
                  <a:schemeClr val="bg1"/>
                </a:solidFill>
                <a:latin typeface="Times New Roman" panose="02020603050405020304" pitchFamily="18" charset="0"/>
                <a:cs typeface="+mn-ea"/>
              </a:rPr>
              <a:t>6</a:t>
            </a:r>
            <a:r>
              <a:rPr lang="zh-CN" altLang="en-US" b="1" dirty="0">
                <a:solidFill>
                  <a:schemeClr val="bg1"/>
                </a:solidFill>
                <a:latin typeface="Times New Roman" panose="02020603050405020304" pitchFamily="18" charset="0"/>
                <a:cs typeface="+mn-ea"/>
              </a:rPr>
              <a:t>]</a:t>
            </a:r>
            <a:r>
              <a:rPr lang="zh-CN" altLang="en-US" b="1" baseline="30000" dirty="0">
                <a:solidFill>
                  <a:schemeClr val="bg1"/>
                </a:solidFill>
                <a:latin typeface="Times New Roman" panose="02020603050405020304" pitchFamily="18" charset="0"/>
                <a:cs typeface="+mn-ea"/>
              </a:rPr>
              <a:t>4- </a:t>
            </a:r>
            <a:r>
              <a:rPr lang="zh-CN" altLang="en-US" b="1" dirty="0">
                <a:solidFill>
                  <a:schemeClr val="bg1"/>
                </a:solidFill>
                <a:latin typeface="Times New Roman" panose="02020603050405020304" pitchFamily="18" charset="0"/>
                <a:cs typeface="+mn-ea"/>
              </a:rPr>
              <a:t>+ I</a:t>
            </a:r>
            <a:r>
              <a:rPr lang="zh-CN" altLang="en-US" b="1" baseline="-25000" dirty="0">
                <a:solidFill>
                  <a:schemeClr val="bg1"/>
                </a:solidFill>
                <a:latin typeface="Times New Roman" panose="02020603050405020304" pitchFamily="18" charset="0"/>
                <a:cs typeface="+mn-ea"/>
              </a:rPr>
              <a:t>2</a:t>
            </a:r>
            <a:r>
              <a:rPr lang="zh-CN" altLang="en-US" b="1" dirty="0">
                <a:solidFill>
                  <a:schemeClr val="bg1"/>
                </a:solidFill>
                <a:latin typeface="Times New Roman" panose="02020603050405020304" pitchFamily="18" charset="0"/>
                <a:cs typeface="+mn-ea"/>
              </a:rPr>
              <a:t>    能否进行？</a:t>
            </a:r>
          </a:p>
          <a:p>
            <a:pPr>
              <a:lnSpc>
                <a:spcPct val="130000"/>
              </a:lnSpc>
              <a:buFont typeface="Wingdings" panose="05000000000000000000" pitchFamily="2" charset="2"/>
              <a:buNone/>
            </a:pPr>
            <a:r>
              <a:rPr lang="zh-CN" altLang="en-US" b="1" dirty="0">
                <a:solidFill>
                  <a:schemeClr val="bg1"/>
                </a:solidFill>
                <a:latin typeface="Times New Roman" panose="02020603050405020304" pitchFamily="18" charset="0"/>
                <a:cs typeface="+mn-ea"/>
              </a:rPr>
              <a:t>(</a:t>
            </a:r>
            <a:r>
              <a:rPr lang="zh-CN" altLang="en-US" i="1" dirty="0">
                <a:solidFill>
                  <a:schemeClr val="bg1"/>
                </a:solidFill>
                <a:cs typeface="+mn-ea"/>
                <a:sym typeface="Symbol" panose="05050102010706020507" pitchFamily="18" charset="2"/>
              </a:rPr>
              <a:t></a:t>
            </a:r>
            <a:r>
              <a:rPr lang="zh-CN" altLang="en-US" dirty="0">
                <a:solidFill>
                  <a:schemeClr val="bg1"/>
                </a:solidFill>
                <a:cs typeface="+mn-ea"/>
                <a:sym typeface="Symbol" panose="05050102010706020507" pitchFamily="18" charset="2"/>
              </a:rPr>
              <a:t></a:t>
            </a:r>
            <a:r>
              <a:rPr lang="zh-CN" altLang="en-US" b="1" dirty="0">
                <a:solidFill>
                  <a:schemeClr val="bg1"/>
                </a:solidFill>
                <a:latin typeface="Times New Roman" panose="02020603050405020304" pitchFamily="18" charset="0"/>
                <a:cs typeface="+mn-ea"/>
              </a:rPr>
              <a:t>(I</a:t>
            </a:r>
            <a:r>
              <a:rPr lang="zh-CN" altLang="en-US" b="1" baseline="-25000" dirty="0">
                <a:solidFill>
                  <a:schemeClr val="bg1"/>
                </a:solidFill>
                <a:latin typeface="Times New Roman" panose="02020603050405020304" pitchFamily="18" charset="0"/>
                <a:cs typeface="+mn-ea"/>
              </a:rPr>
              <a:t>2</a:t>
            </a:r>
            <a:r>
              <a:rPr lang="zh-CN" altLang="en-US" b="1" dirty="0">
                <a:solidFill>
                  <a:schemeClr val="bg1"/>
                </a:solidFill>
                <a:latin typeface="Times New Roman" panose="02020603050405020304" pitchFamily="18" charset="0"/>
                <a:cs typeface="+mn-ea"/>
              </a:rPr>
              <a:t>/I</a:t>
            </a:r>
            <a:r>
              <a:rPr lang="zh-CN" altLang="en-US" b="1" baseline="30000" dirty="0">
                <a:solidFill>
                  <a:schemeClr val="bg1"/>
                </a:solidFill>
                <a:latin typeface="Times New Roman" panose="02020603050405020304" pitchFamily="18" charset="0"/>
                <a:cs typeface="+mn-ea"/>
              </a:rPr>
              <a:t>-</a:t>
            </a:r>
            <a:r>
              <a:rPr lang="zh-CN" altLang="en-US" b="1" dirty="0">
                <a:solidFill>
                  <a:schemeClr val="bg1"/>
                </a:solidFill>
                <a:latin typeface="Times New Roman" panose="02020603050405020304" pitchFamily="18" charset="0"/>
                <a:cs typeface="+mn-ea"/>
              </a:rPr>
              <a:t>)= 0.54 V, </a:t>
            </a:r>
            <a:r>
              <a:rPr lang="zh-CN" altLang="en-US" i="1" dirty="0">
                <a:solidFill>
                  <a:schemeClr val="bg1"/>
                </a:solidFill>
                <a:cs typeface="+mn-ea"/>
                <a:sym typeface="Symbol" panose="05050102010706020507" pitchFamily="18" charset="2"/>
              </a:rPr>
              <a:t></a:t>
            </a:r>
            <a:r>
              <a:rPr lang="zh-CN" altLang="en-US" dirty="0">
                <a:solidFill>
                  <a:schemeClr val="bg1"/>
                </a:solidFill>
                <a:cs typeface="+mn-ea"/>
                <a:sym typeface="Symbol" panose="05050102010706020507" pitchFamily="18" charset="2"/>
              </a:rPr>
              <a:t></a:t>
            </a:r>
            <a:r>
              <a:rPr lang="el-GR" altLang="en-US" b="1" dirty="0">
                <a:solidFill>
                  <a:schemeClr val="bg1"/>
                </a:solidFill>
                <a:latin typeface="Times New Roman" panose="02020603050405020304" pitchFamily="18" charset="0"/>
                <a:cs typeface="+mn-ea"/>
              </a:rPr>
              <a:t> </a:t>
            </a:r>
            <a:r>
              <a:rPr lang="zh-CN" altLang="en-US" b="1" dirty="0">
                <a:solidFill>
                  <a:schemeClr val="bg1"/>
                </a:solidFill>
                <a:latin typeface="Times New Roman" panose="02020603050405020304" pitchFamily="18" charset="0"/>
                <a:cs typeface="+mn-ea"/>
              </a:rPr>
              <a:t>(Fe</a:t>
            </a:r>
            <a:r>
              <a:rPr lang="zh-CN" altLang="en-US" b="1" baseline="30000" dirty="0">
                <a:solidFill>
                  <a:schemeClr val="bg1"/>
                </a:solidFill>
                <a:latin typeface="Times New Roman" panose="02020603050405020304" pitchFamily="18" charset="0"/>
                <a:cs typeface="+mn-ea"/>
              </a:rPr>
              <a:t>3+</a:t>
            </a:r>
            <a:r>
              <a:rPr lang="zh-CN" altLang="en-US" b="1" dirty="0">
                <a:solidFill>
                  <a:schemeClr val="bg1"/>
                </a:solidFill>
                <a:latin typeface="Times New Roman" panose="02020603050405020304" pitchFamily="18" charset="0"/>
                <a:cs typeface="+mn-ea"/>
              </a:rPr>
              <a:t>/Fe</a:t>
            </a:r>
            <a:r>
              <a:rPr lang="zh-CN" altLang="en-US" b="1" baseline="30000" dirty="0">
                <a:solidFill>
                  <a:schemeClr val="bg1"/>
                </a:solidFill>
                <a:latin typeface="Times New Roman" panose="02020603050405020304" pitchFamily="18" charset="0"/>
                <a:cs typeface="+mn-ea"/>
              </a:rPr>
              <a:t>2-</a:t>
            </a:r>
            <a:r>
              <a:rPr lang="zh-CN" altLang="en-US" b="1" dirty="0">
                <a:solidFill>
                  <a:schemeClr val="bg1"/>
                </a:solidFill>
                <a:latin typeface="Times New Roman" panose="02020603050405020304" pitchFamily="18" charset="0"/>
                <a:cs typeface="+mn-ea"/>
              </a:rPr>
              <a:t>)= 0.77 V</a:t>
            </a:r>
            <a:r>
              <a:rPr lang="en-US" altLang="zh-CN" b="1" dirty="0">
                <a:solidFill>
                  <a:schemeClr val="bg1"/>
                </a:solidFill>
                <a:latin typeface="Times New Roman" panose="02020603050405020304" pitchFamily="18" charset="0"/>
                <a:cs typeface="+mn-ea"/>
              </a:rPr>
              <a:t>,</a:t>
            </a:r>
            <a:r>
              <a:rPr lang="de-DE" altLang="en-US" dirty="0">
                <a:solidFill>
                  <a:schemeClr val="bg1"/>
                </a:solidFill>
                <a:latin typeface="Times New Roman" panose="02020603050405020304" pitchFamily="18" charset="0"/>
                <a:cs typeface="+mn-ea"/>
              </a:rPr>
              <a:t>β</a:t>
            </a:r>
            <a:r>
              <a:rPr lang="zh-CN" altLang="en-US" b="1" dirty="0">
                <a:solidFill>
                  <a:schemeClr val="bg1"/>
                </a:solidFill>
                <a:latin typeface="Times New Roman" panose="02020603050405020304" pitchFamily="18" charset="0"/>
                <a:cs typeface="+mn-ea"/>
              </a:rPr>
              <a:t>[Fe(CN)</a:t>
            </a:r>
            <a:r>
              <a:rPr lang="zh-CN" altLang="en-US" b="1" baseline="-25000" dirty="0">
                <a:solidFill>
                  <a:schemeClr val="bg1"/>
                </a:solidFill>
                <a:latin typeface="Times New Roman" panose="02020603050405020304" pitchFamily="18" charset="0"/>
                <a:cs typeface="+mn-ea"/>
              </a:rPr>
              <a:t>6</a:t>
            </a:r>
            <a:r>
              <a:rPr lang="zh-CN" altLang="en-US" b="1" dirty="0">
                <a:solidFill>
                  <a:schemeClr val="bg1"/>
                </a:solidFill>
                <a:latin typeface="Times New Roman" panose="02020603050405020304" pitchFamily="18" charset="0"/>
                <a:cs typeface="+mn-ea"/>
              </a:rPr>
              <a:t>]</a:t>
            </a:r>
            <a:r>
              <a:rPr lang="zh-CN" altLang="en-US" b="1" baseline="30000" dirty="0">
                <a:solidFill>
                  <a:schemeClr val="bg1"/>
                </a:solidFill>
                <a:latin typeface="Times New Roman" panose="02020603050405020304" pitchFamily="18" charset="0"/>
                <a:cs typeface="+mn-ea"/>
              </a:rPr>
              <a:t>3-</a:t>
            </a:r>
            <a:r>
              <a:rPr lang="en-US" altLang="zh-CN" b="1" baseline="30000" dirty="0">
                <a:solidFill>
                  <a:schemeClr val="bg1"/>
                </a:solidFill>
                <a:latin typeface="Times New Roman" panose="02020603050405020304" pitchFamily="18" charset="0"/>
                <a:cs typeface="+mn-ea"/>
              </a:rPr>
              <a:t> </a:t>
            </a:r>
            <a:r>
              <a:rPr lang="en-US" altLang="zh-CN" b="1" dirty="0">
                <a:solidFill>
                  <a:schemeClr val="bg1"/>
                </a:solidFill>
                <a:latin typeface="Times New Roman" panose="02020603050405020304" pitchFamily="18" charset="0"/>
                <a:cs typeface="+mn-ea"/>
              </a:rPr>
              <a:t>= 10</a:t>
            </a:r>
            <a:r>
              <a:rPr lang="en-US" altLang="zh-CN" b="1" baseline="30000" dirty="0">
                <a:solidFill>
                  <a:schemeClr val="bg1"/>
                </a:solidFill>
                <a:latin typeface="Times New Roman" panose="02020603050405020304" pitchFamily="18" charset="0"/>
                <a:cs typeface="+mn-ea"/>
              </a:rPr>
              <a:t>31</a:t>
            </a:r>
            <a:r>
              <a:rPr lang="en-US" altLang="zh-CN" b="1" dirty="0">
                <a:solidFill>
                  <a:schemeClr val="bg1"/>
                </a:solidFill>
                <a:latin typeface="Times New Roman" panose="02020603050405020304" pitchFamily="18" charset="0"/>
                <a:cs typeface="+mn-ea"/>
              </a:rPr>
              <a:t>, </a:t>
            </a:r>
            <a:r>
              <a:rPr lang="de-DE" altLang="en-US" dirty="0">
                <a:solidFill>
                  <a:schemeClr val="bg1"/>
                </a:solidFill>
                <a:latin typeface="Times New Roman" panose="02020603050405020304" pitchFamily="18" charset="0"/>
                <a:cs typeface="+mn-ea"/>
              </a:rPr>
              <a:t>β</a:t>
            </a:r>
            <a:r>
              <a:rPr lang="zh-CN" altLang="en-US" b="1" dirty="0">
                <a:solidFill>
                  <a:schemeClr val="bg1"/>
                </a:solidFill>
                <a:latin typeface="Times New Roman" panose="02020603050405020304" pitchFamily="18" charset="0"/>
                <a:cs typeface="+mn-ea"/>
              </a:rPr>
              <a:t>[Fe(CN)</a:t>
            </a:r>
            <a:r>
              <a:rPr lang="zh-CN" altLang="en-US" b="1" baseline="-25000" dirty="0">
                <a:solidFill>
                  <a:schemeClr val="bg1"/>
                </a:solidFill>
                <a:latin typeface="Times New Roman" panose="02020603050405020304" pitchFamily="18" charset="0"/>
                <a:cs typeface="+mn-ea"/>
              </a:rPr>
              <a:t>6</a:t>
            </a:r>
            <a:r>
              <a:rPr lang="zh-CN" altLang="en-US" b="1" dirty="0">
                <a:solidFill>
                  <a:schemeClr val="bg1"/>
                </a:solidFill>
                <a:latin typeface="Times New Roman" panose="02020603050405020304" pitchFamily="18" charset="0"/>
                <a:cs typeface="+mn-ea"/>
              </a:rPr>
              <a:t>]</a:t>
            </a:r>
            <a:r>
              <a:rPr lang="en-US" altLang="zh-CN" b="1" baseline="30000" dirty="0">
                <a:solidFill>
                  <a:schemeClr val="bg1"/>
                </a:solidFill>
                <a:latin typeface="Times New Roman" panose="02020603050405020304" pitchFamily="18" charset="0"/>
                <a:cs typeface="+mn-ea"/>
              </a:rPr>
              <a:t>4</a:t>
            </a:r>
            <a:r>
              <a:rPr lang="zh-CN" altLang="en-US" b="1" baseline="30000" dirty="0">
                <a:solidFill>
                  <a:schemeClr val="bg1"/>
                </a:solidFill>
                <a:latin typeface="Times New Roman" panose="02020603050405020304" pitchFamily="18" charset="0"/>
                <a:cs typeface="+mn-ea"/>
              </a:rPr>
              <a:t>-</a:t>
            </a:r>
            <a:r>
              <a:rPr lang="en-US" altLang="zh-CN" b="1" baseline="30000" dirty="0">
                <a:solidFill>
                  <a:schemeClr val="bg1"/>
                </a:solidFill>
                <a:latin typeface="Times New Roman" panose="02020603050405020304" pitchFamily="18" charset="0"/>
                <a:cs typeface="+mn-ea"/>
              </a:rPr>
              <a:t> </a:t>
            </a:r>
            <a:r>
              <a:rPr lang="en-US" altLang="zh-CN" b="1" dirty="0">
                <a:solidFill>
                  <a:schemeClr val="bg1"/>
                </a:solidFill>
                <a:latin typeface="Times New Roman" panose="02020603050405020304" pitchFamily="18" charset="0"/>
                <a:cs typeface="+mn-ea"/>
              </a:rPr>
              <a:t>= 10</a:t>
            </a:r>
            <a:r>
              <a:rPr lang="en-US" altLang="zh-CN" b="1" baseline="30000" dirty="0">
                <a:solidFill>
                  <a:schemeClr val="bg1"/>
                </a:solidFill>
                <a:latin typeface="Times New Roman" panose="02020603050405020304" pitchFamily="18" charset="0"/>
                <a:cs typeface="+mn-ea"/>
              </a:rPr>
              <a:t>24</a:t>
            </a:r>
            <a:r>
              <a:rPr lang="zh-CN" altLang="en-US" b="1" dirty="0">
                <a:solidFill>
                  <a:schemeClr val="bg1"/>
                </a:solidFill>
                <a:latin typeface="Times New Roman" panose="02020603050405020304" pitchFamily="18" charset="0"/>
                <a:cs typeface="+mn-ea"/>
              </a:rPr>
              <a:t>)</a:t>
            </a:r>
          </a:p>
        </p:txBody>
      </p:sp>
      <p:sp>
        <p:nvSpPr>
          <p:cNvPr id="5" name="Line 3">
            <a:extLst>
              <a:ext uri="{FF2B5EF4-FFF2-40B4-BE49-F238E27FC236}">
                <a16:creationId xmlns:a16="http://schemas.microsoft.com/office/drawing/2014/main" id="{F73CCEEC-B5BB-46F3-BDAB-43DDA1BCDDBF}"/>
              </a:ext>
            </a:extLst>
          </p:cNvPr>
          <p:cNvSpPr>
            <a:spLocks noChangeShapeType="1"/>
          </p:cNvSpPr>
          <p:nvPr/>
        </p:nvSpPr>
        <p:spPr bwMode="auto">
          <a:xfrm>
            <a:off x="3851275" y="528246"/>
            <a:ext cx="71913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ea typeface="+mn-ea"/>
              <a:cs typeface="+mn-ea"/>
            </a:endParaRPr>
          </a:p>
        </p:txBody>
      </p:sp>
      <p:sp>
        <p:nvSpPr>
          <p:cNvPr id="6" name="Line 4">
            <a:extLst>
              <a:ext uri="{FF2B5EF4-FFF2-40B4-BE49-F238E27FC236}">
                <a16:creationId xmlns:a16="http://schemas.microsoft.com/office/drawing/2014/main" id="{93C66414-7A97-4ECB-BD34-C67F88652229}"/>
              </a:ext>
            </a:extLst>
          </p:cNvPr>
          <p:cNvSpPr>
            <a:spLocks noChangeShapeType="1"/>
          </p:cNvSpPr>
          <p:nvPr/>
        </p:nvSpPr>
        <p:spPr bwMode="auto">
          <a:xfrm>
            <a:off x="3059113" y="1228708"/>
            <a:ext cx="574675"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ea typeface="+mn-ea"/>
              <a:cs typeface="+mn-ea"/>
            </a:endParaRPr>
          </a:p>
        </p:txBody>
      </p:sp>
    </p:spTree>
    <p:extLst>
      <p:ext uri="{BB962C8B-B14F-4D97-AF65-F5344CB8AC3E}">
        <p14:creationId xmlns:p14="http://schemas.microsoft.com/office/powerpoint/2010/main" val="6121259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4874DE9-2780-42B8-894D-CB0C20D36376}"/>
              </a:ext>
            </a:extLst>
          </p:cNvPr>
          <p:cNvGrpSpPr/>
          <p:nvPr/>
        </p:nvGrpSpPr>
        <p:grpSpPr>
          <a:xfrm>
            <a:off x="371475" y="168988"/>
            <a:ext cx="8934450" cy="6261975"/>
            <a:chOff x="251429" y="333375"/>
            <a:chExt cx="8497284" cy="6261975"/>
          </a:xfrm>
        </p:grpSpPr>
        <p:graphicFrame>
          <p:nvGraphicFramePr>
            <p:cNvPr id="4" name="Object 2">
              <a:extLst>
                <a:ext uri="{FF2B5EF4-FFF2-40B4-BE49-F238E27FC236}">
                  <a16:creationId xmlns:a16="http://schemas.microsoft.com/office/drawing/2014/main" id="{8F962AE6-54DB-4E7A-93F1-3BA64E534508}"/>
                </a:ext>
              </a:extLst>
            </p:cNvPr>
            <p:cNvGraphicFramePr>
              <a:graphicFrameLocks noChangeAspect="1"/>
            </p:cNvGraphicFramePr>
            <p:nvPr>
              <p:extLst/>
            </p:nvPr>
          </p:nvGraphicFramePr>
          <p:xfrm>
            <a:off x="251429" y="424737"/>
            <a:ext cx="8497284" cy="6170613"/>
          </p:xfrm>
          <a:graphic>
            <a:graphicData uri="http://schemas.openxmlformats.org/presentationml/2006/ole">
              <mc:AlternateContent xmlns:mc="http://schemas.openxmlformats.org/markup-compatibility/2006">
                <mc:Choice xmlns:v="urn:schemas-microsoft-com:vml" Requires="v">
                  <p:oleObj spid="_x0000_s30877" r:id="rId3" imgW="3670300" imgH="3238500" progId="Equation.3">
                    <p:embed/>
                  </p:oleObj>
                </mc:Choice>
                <mc:Fallback>
                  <p:oleObj r:id="rId3" imgW="3670300" imgH="3238500" progId="Equation.3">
                    <p:embed/>
                    <p:pic>
                      <p:nvPicPr>
                        <p:cNvPr id="4" name="Object 2">
                          <a:extLst>
                            <a:ext uri="{FF2B5EF4-FFF2-40B4-BE49-F238E27FC236}">
                              <a16:creationId xmlns:a16="http://schemas.microsoft.com/office/drawing/2014/main" id="{8F962AE6-54DB-4E7A-93F1-3BA64E534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29" y="424737"/>
                          <a:ext cx="8497284" cy="61706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 name="Group 3">
              <a:extLst>
                <a:ext uri="{FF2B5EF4-FFF2-40B4-BE49-F238E27FC236}">
                  <a16:creationId xmlns:a16="http://schemas.microsoft.com/office/drawing/2014/main" id="{0FE47493-989C-4BFD-9BAF-FF1B11DDA363}"/>
                </a:ext>
              </a:extLst>
            </p:cNvPr>
            <p:cNvGrpSpPr>
              <a:grpSpLocks/>
            </p:cNvGrpSpPr>
            <p:nvPr/>
          </p:nvGrpSpPr>
          <p:grpSpPr bwMode="auto">
            <a:xfrm>
              <a:off x="1908175" y="333375"/>
              <a:ext cx="3200400" cy="579438"/>
              <a:chOff x="0" y="0"/>
              <a:chExt cx="2016" cy="365"/>
            </a:xfrm>
          </p:grpSpPr>
          <p:sp>
            <p:nvSpPr>
              <p:cNvPr id="15" name="Text Box 4">
                <a:extLst>
                  <a:ext uri="{FF2B5EF4-FFF2-40B4-BE49-F238E27FC236}">
                    <a16:creationId xmlns:a16="http://schemas.microsoft.com/office/drawing/2014/main" id="{54CD6900-16B8-474D-B282-039DCDFD9685}"/>
                  </a:ext>
                </a:extLst>
              </p:cNvPr>
              <p:cNvSpPr txBox="1">
                <a:spLocks noChangeArrowheads="1"/>
              </p:cNvSpPr>
              <p:nvPr/>
            </p:nvSpPr>
            <p:spPr bwMode="auto">
              <a:xfrm>
                <a:off x="0" y="0"/>
                <a:ext cx="20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a:solidFill>
                    <a:srgbClr val="FF0000"/>
                  </a:solidFill>
                  <a:latin typeface="Times New Roman" panose="02020603050405020304" pitchFamily="18" charset="0"/>
                  <a:ea typeface="+mn-ea"/>
                  <a:cs typeface="+mn-ea"/>
                </a:endParaRPr>
              </a:p>
            </p:txBody>
          </p:sp>
          <p:graphicFrame>
            <p:nvGraphicFramePr>
              <p:cNvPr id="16" name="Object 5">
                <a:extLst>
                  <a:ext uri="{FF2B5EF4-FFF2-40B4-BE49-F238E27FC236}">
                    <a16:creationId xmlns:a16="http://schemas.microsoft.com/office/drawing/2014/main" id="{DD608EC8-0553-4259-A2F2-DEC251A03F85}"/>
                  </a:ext>
                </a:extLst>
              </p:cNvPr>
              <p:cNvGraphicFramePr>
                <a:graphicFrameLocks noChangeAspect="1"/>
              </p:cNvGraphicFramePr>
              <p:nvPr/>
            </p:nvGraphicFramePr>
            <p:xfrm>
              <a:off x="424" y="135"/>
              <a:ext cx="410" cy="129"/>
            </p:xfrm>
            <a:graphic>
              <a:graphicData uri="http://schemas.openxmlformats.org/presentationml/2006/ole">
                <mc:AlternateContent xmlns:mc="http://schemas.openxmlformats.org/markup-compatibility/2006">
                  <mc:Choice xmlns:v="urn:schemas-microsoft-com:vml" Requires="v">
                    <p:oleObj spid="_x0000_s30878" r:id="rId5" imgW="650240" imgH="205740" progId="ChemDraw.Document.5.0">
                      <p:embed/>
                    </p:oleObj>
                  </mc:Choice>
                  <mc:Fallback>
                    <p:oleObj r:id="rId5" imgW="650240" imgH="205740" progId="ChemDraw.Document.5.0">
                      <p:embed/>
                      <p:pic>
                        <p:nvPicPr>
                          <p:cNvPr id="16" name="Object 5">
                            <a:extLst>
                              <a:ext uri="{FF2B5EF4-FFF2-40B4-BE49-F238E27FC236}">
                                <a16:creationId xmlns:a16="http://schemas.microsoft.com/office/drawing/2014/main" id="{DD608EC8-0553-4259-A2F2-DEC251A03F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 y="135"/>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6" name="Group 6">
              <a:extLst>
                <a:ext uri="{FF2B5EF4-FFF2-40B4-BE49-F238E27FC236}">
                  <a16:creationId xmlns:a16="http://schemas.microsoft.com/office/drawing/2014/main" id="{90355711-30F0-4483-9F24-1EF5025F6382}"/>
                </a:ext>
              </a:extLst>
            </p:cNvPr>
            <p:cNvGrpSpPr>
              <a:grpSpLocks/>
            </p:cNvGrpSpPr>
            <p:nvPr/>
          </p:nvGrpSpPr>
          <p:grpSpPr bwMode="auto">
            <a:xfrm>
              <a:off x="1403350" y="1916113"/>
              <a:ext cx="3200400" cy="579437"/>
              <a:chOff x="0" y="0"/>
              <a:chExt cx="2016" cy="365"/>
            </a:xfrm>
          </p:grpSpPr>
          <p:sp>
            <p:nvSpPr>
              <p:cNvPr id="13" name="Text Box 7">
                <a:extLst>
                  <a:ext uri="{FF2B5EF4-FFF2-40B4-BE49-F238E27FC236}">
                    <a16:creationId xmlns:a16="http://schemas.microsoft.com/office/drawing/2014/main" id="{29E7BC33-5B67-49D6-A20F-2AD415105D98}"/>
                  </a:ext>
                </a:extLst>
              </p:cNvPr>
              <p:cNvSpPr txBox="1">
                <a:spLocks noChangeArrowheads="1"/>
              </p:cNvSpPr>
              <p:nvPr/>
            </p:nvSpPr>
            <p:spPr bwMode="auto">
              <a:xfrm>
                <a:off x="0" y="0"/>
                <a:ext cx="20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a:solidFill>
                    <a:srgbClr val="FF0000"/>
                  </a:solidFill>
                  <a:latin typeface="Times New Roman" panose="02020603050405020304" pitchFamily="18" charset="0"/>
                  <a:ea typeface="+mn-ea"/>
                  <a:cs typeface="+mn-ea"/>
                </a:endParaRPr>
              </a:p>
            </p:txBody>
          </p:sp>
          <p:graphicFrame>
            <p:nvGraphicFramePr>
              <p:cNvPr id="14" name="Object 8">
                <a:extLst>
                  <a:ext uri="{FF2B5EF4-FFF2-40B4-BE49-F238E27FC236}">
                    <a16:creationId xmlns:a16="http://schemas.microsoft.com/office/drawing/2014/main" id="{8DFB6CA6-528C-4D85-BA91-350CACDCB080}"/>
                  </a:ext>
                </a:extLst>
              </p:cNvPr>
              <p:cNvGraphicFramePr>
                <a:graphicFrameLocks noChangeAspect="1"/>
              </p:cNvGraphicFramePr>
              <p:nvPr/>
            </p:nvGraphicFramePr>
            <p:xfrm>
              <a:off x="424" y="135"/>
              <a:ext cx="410" cy="129"/>
            </p:xfrm>
            <a:graphic>
              <a:graphicData uri="http://schemas.openxmlformats.org/presentationml/2006/ole">
                <mc:AlternateContent xmlns:mc="http://schemas.openxmlformats.org/markup-compatibility/2006">
                  <mc:Choice xmlns:v="urn:schemas-microsoft-com:vml" Requires="v">
                    <p:oleObj spid="_x0000_s30879" r:id="rId7" imgW="650240" imgH="205740" progId="ChemDraw.Document.5.0">
                      <p:embed/>
                    </p:oleObj>
                  </mc:Choice>
                  <mc:Fallback>
                    <p:oleObj r:id="rId7" imgW="650240" imgH="205740" progId="ChemDraw.Document.5.0">
                      <p:embed/>
                      <p:pic>
                        <p:nvPicPr>
                          <p:cNvPr id="14" name="Object 8">
                            <a:extLst>
                              <a:ext uri="{FF2B5EF4-FFF2-40B4-BE49-F238E27FC236}">
                                <a16:creationId xmlns:a16="http://schemas.microsoft.com/office/drawing/2014/main" id="{8DFB6CA6-528C-4D85-BA91-350CACDCB0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 y="135"/>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 name="Group 9">
              <a:extLst>
                <a:ext uri="{FF2B5EF4-FFF2-40B4-BE49-F238E27FC236}">
                  <a16:creationId xmlns:a16="http://schemas.microsoft.com/office/drawing/2014/main" id="{EA1F2268-56FC-4A9B-8A71-A854F37C2702}"/>
                </a:ext>
              </a:extLst>
            </p:cNvPr>
            <p:cNvGrpSpPr>
              <a:grpSpLocks/>
            </p:cNvGrpSpPr>
            <p:nvPr/>
          </p:nvGrpSpPr>
          <p:grpSpPr bwMode="auto">
            <a:xfrm>
              <a:off x="1331913" y="2781300"/>
              <a:ext cx="3200400" cy="579438"/>
              <a:chOff x="0" y="0"/>
              <a:chExt cx="2016" cy="365"/>
            </a:xfrm>
          </p:grpSpPr>
          <p:sp>
            <p:nvSpPr>
              <p:cNvPr id="11" name="Text Box 10">
                <a:extLst>
                  <a:ext uri="{FF2B5EF4-FFF2-40B4-BE49-F238E27FC236}">
                    <a16:creationId xmlns:a16="http://schemas.microsoft.com/office/drawing/2014/main" id="{5FF6CEAA-10F7-4898-8F6E-F5B7802FBE28}"/>
                  </a:ext>
                </a:extLst>
              </p:cNvPr>
              <p:cNvSpPr txBox="1">
                <a:spLocks noChangeArrowheads="1"/>
              </p:cNvSpPr>
              <p:nvPr/>
            </p:nvSpPr>
            <p:spPr bwMode="auto">
              <a:xfrm>
                <a:off x="0" y="0"/>
                <a:ext cx="20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a:solidFill>
                    <a:srgbClr val="FF0000"/>
                  </a:solidFill>
                  <a:latin typeface="Times New Roman" panose="02020603050405020304" pitchFamily="18" charset="0"/>
                  <a:ea typeface="+mn-ea"/>
                  <a:cs typeface="+mn-ea"/>
                </a:endParaRPr>
              </a:p>
            </p:txBody>
          </p:sp>
          <p:graphicFrame>
            <p:nvGraphicFramePr>
              <p:cNvPr id="12" name="Object 11">
                <a:extLst>
                  <a:ext uri="{FF2B5EF4-FFF2-40B4-BE49-F238E27FC236}">
                    <a16:creationId xmlns:a16="http://schemas.microsoft.com/office/drawing/2014/main" id="{16999CE5-FC1F-4DBF-88CF-74D54A73C304}"/>
                  </a:ext>
                </a:extLst>
              </p:cNvPr>
              <p:cNvGraphicFramePr>
                <a:graphicFrameLocks noChangeAspect="1"/>
              </p:cNvGraphicFramePr>
              <p:nvPr/>
            </p:nvGraphicFramePr>
            <p:xfrm>
              <a:off x="424" y="135"/>
              <a:ext cx="410" cy="129"/>
            </p:xfrm>
            <a:graphic>
              <a:graphicData uri="http://schemas.openxmlformats.org/presentationml/2006/ole">
                <mc:AlternateContent xmlns:mc="http://schemas.openxmlformats.org/markup-compatibility/2006">
                  <mc:Choice xmlns:v="urn:schemas-microsoft-com:vml" Requires="v">
                    <p:oleObj spid="_x0000_s30880" r:id="rId8" imgW="650240" imgH="205740" progId="ChemDraw.Document.5.0">
                      <p:embed/>
                    </p:oleObj>
                  </mc:Choice>
                  <mc:Fallback>
                    <p:oleObj r:id="rId8" imgW="650240" imgH="205740" progId="ChemDraw.Document.5.0">
                      <p:embed/>
                      <p:pic>
                        <p:nvPicPr>
                          <p:cNvPr id="12" name="Object 11">
                            <a:extLst>
                              <a:ext uri="{FF2B5EF4-FFF2-40B4-BE49-F238E27FC236}">
                                <a16:creationId xmlns:a16="http://schemas.microsoft.com/office/drawing/2014/main" id="{16999CE5-FC1F-4DBF-88CF-74D54A73C3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 y="135"/>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 name="Group 12">
              <a:extLst>
                <a:ext uri="{FF2B5EF4-FFF2-40B4-BE49-F238E27FC236}">
                  <a16:creationId xmlns:a16="http://schemas.microsoft.com/office/drawing/2014/main" id="{273D7913-70B0-4AAC-AE02-40497DDD27F5}"/>
                </a:ext>
              </a:extLst>
            </p:cNvPr>
            <p:cNvGrpSpPr>
              <a:grpSpLocks/>
            </p:cNvGrpSpPr>
            <p:nvPr/>
          </p:nvGrpSpPr>
          <p:grpSpPr bwMode="auto">
            <a:xfrm>
              <a:off x="3348038" y="5661025"/>
              <a:ext cx="3200400" cy="579438"/>
              <a:chOff x="0" y="0"/>
              <a:chExt cx="2016" cy="365"/>
            </a:xfrm>
          </p:grpSpPr>
          <p:sp>
            <p:nvSpPr>
              <p:cNvPr id="9" name="Text Box 13">
                <a:extLst>
                  <a:ext uri="{FF2B5EF4-FFF2-40B4-BE49-F238E27FC236}">
                    <a16:creationId xmlns:a16="http://schemas.microsoft.com/office/drawing/2014/main" id="{B5B2D63B-14EF-4B10-B06B-A31052F859CF}"/>
                  </a:ext>
                </a:extLst>
              </p:cNvPr>
              <p:cNvSpPr txBox="1">
                <a:spLocks noChangeArrowheads="1"/>
              </p:cNvSpPr>
              <p:nvPr/>
            </p:nvSpPr>
            <p:spPr bwMode="auto">
              <a:xfrm>
                <a:off x="0" y="0"/>
                <a:ext cx="20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50000"/>
                  </a:spcBef>
                  <a:buClrTx/>
                  <a:buSzTx/>
                  <a:buFontTx/>
                  <a:buNone/>
                </a:pPr>
                <a:endParaRPr lang="zh-CN" altLang="en-US">
                  <a:solidFill>
                    <a:srgbClr val="FF0000"/>
                  </a:solidFill>
                  <a:latin typeface="Times New Roman" panose="02020603050405020304" pitchFamily="18" charset="0"/>
                  <a:ea typeface="+mn-ea"/>
                  <a:cs typeface="+mn-ea"/>
                </a:endParaRPr>
              </a:p>
            </p:txBody>
          </p:sp>
          <p:graphicFrame>
            <p:nvGraphicFramePr>
              <p:cNvPr id="10" name="Object 14">
                <a:extLst>
                  <a:ext uri="{FF2B5EF4-FFF2-40B4-BE49-F238E27FC236}">
                    <a16:creationId xmlns:a16="http://schemas.microsoft.com/office/drawing/2014/main" id="{CDFDA643-01FA-41C5-8FD5-A4151A8B41B9}"/>
                  </a:ext>
                </a:extLst>
              </p:cNvPr>
              <p:cNvGraphicFramePr>
                <a:graphicFrameLocks noChangeAspect="1"/>
              </p:cNvGraphicFramePr>
              <p:nvPr/>
            </p:nvGraphicFramePr>
            <p:xfrm>
              <a:off x="424" y="135"/>
              <a:ext cx="410" cy="129"/>
            </p:xfrm>
            <a:graphic>
              <a:graphicData uri="http://schemas.openxmlformats.org/presentationml/2006/ole">
                <mc:AlternateContent xmlns:mc="http://schemas.openxmlformats.org/markup-compatibility/2006">
                  <mc:Choice xmlns:v="urn:schemas-microsoft-com:vml" Requires="v">
                    <p:oleObj spid="_x0000_s30881" r:id="rId9" imgW="650240" imgH="205740" progId="ChemDraw.Document.5.0">
                      <p:embed/>
                    </p:oleObj>
                  </mc:Choice>
                  <mc:Fallback>
                    <p:oleObj r:id="rId9" imgW="650240" imgH="205740" progId="ChemDraw.Document.5.0">
                      <p:embed/>
                      <p:pic>
                        <p:nvPicPr>
                          <p:cNvPr id="10" name="Object 14">
                            <a:extLst>
                              <a:ext uri="{FF2B5EF4-FFF2-40B4-BE49-F238E27FC236}">
                                <a16:creationId xmlns:a16="http://schemas.microsoft.com/office/drawing/2014/main" id="{CDFDA643-01FA-41C5-8FD5-A4151A8B4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 y="135"/>
                            <a:ext cx="41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Tree>
    <p:extLst>
      <p:ext uri="{BB962C8B-B14F-4D97-AF65-F5344CB8AC3E}">
        <p14:creationId xmlns:p14="http://schemas.microsoft.com/office/powerpoint/2010/main" val="26566243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BA210F-2F0E-4744-BC2C-D55903DED175}"/>
              </a:ext>
            </a:extLst>
          </p:cNvPr>
          <p:cNvSpPr>
            <a:spLocks noGrp="1"/>
          </p:cNvSpPr>
          <p:nvPr>
            <p:ph type="title"/>
          </p:nvPr>
        </p:nvSpPr>
        <p:spPr/>
        <p:txBody>
          <a:bodyPr/>
          <a:lstStyle/>
          <a:p>
            <a:endParaRPr lang="zh-CN" altLang="en-US"/>
          </a:p>
        </p:txBody>
      </p:sp>
      <p:sp>
        <p:nvSpPr>
          <p:cNvPr id="3" name="Rectangle 2">
            <a:extLst>
              <a:ext uri="{FF2B5EF4-FFF2-40B4-BE49-F238E27FC236}">
                <a16:creationId xmlns:a16="http://schemas.microsoft.com/office/drawing/2014/main" id="{9AD66366-E03E-44DC-B405-C0781D08B797}"/>
              </a:ext>
            </a:extLst>
          </p:cNvPr>
          <p:cNvSpPr txBox="1">
            <a:spLocks noChangeArrowheads="1"/>
          </p:cNvSpPr>
          <p:nvPr/>
        </p:nvSpPr>
        <p:spPr>
          <a:xfrm>
            <a:off x="370840" y="94615"/>
            <a:ext cx="11450320" cy="1286509"/>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zh-CN" altLang="en-US" dirty="0">
                <a:solidFill>
                  <a:schemeClr val="bg1"/>
                </a:solidFill>
                <a:latin typeface="Times New Roman" panose="02020603050405020304" pitchFamily="18" charset="0"/>
                <a:ea typeface="+mn-ea"/>
                <a:cs typeface="+mn-ea"/>
              </a:rPr>
              <a:t>例 </a:t>
            </a:r>
            <a:r>
              <a:rPr lang="en-US" altLang="zh-CN" dirty="0">
                <a:solidFill>
                  <a:schemeClr val="bg1"/>
                </a:solidFill>
                <a:latin typeface="Times New Roman" panose="02020603050405020304" pitchFamily="18" charset="0"/>
                <a:ea typeface="+mn-ea"/>
                <a:cs typeface="+mn-ea"/>
              </a:rPr>
              <a:t>4   </a:t>
            </a:r>
            <a:r>
              <a:rPr lang="en-US" altLang="zh-CN" i="1" dirty="0">
                <a:solidFill>
                  <a:schemeClr val="bg1"/>
                </a:solidFill>
                <a:latin typeface="Times New Roman" panose="02020603050405020304" pitchFamily="18" charset="0"/>
                <a:ea typeface="+mn-ea"/>
                <a:cs typeface="+mn-ea"/>
                <a:sym typeface="Symbol" panose="05050102010706020507" pitchFamily="18" charset="2"/>
              </a:rPr>
              <a:t></a:t>
            </a:r>
            <a:r>
              <a:rPr lang="en-US" altLang="zh-CN" dirty="0">
                <a:solidFill>
                  <a:schemeClr val="bg1"/>
                </a:solidFill>
                <a:latin typeface="Times New Roman" panose="02020603050405020304" pitchFamily="18" charset="0"/>
                <a:ea typeface="+mn-ea"/>
                <a:cs typeface="+mn-ea"/>
                <a:sym typeface="Symbol" panose="05050102010706020507" pitchFamily="18" charset="2"/>
              </a:rPr>
              <a:t></a:t>
            </a:r>
            <a:r>
              <a:rPr lang="en-US" altLang="zh-CN" baseline="-25000" dirty="0">
                <a:solidFill>
                  <a:schemeClr val="bg1"/>
                </a:solidFill>
                <a:latin typeface="Times New Roman" panose="02020603050405020304" pitchFamily="18" charset="0"/>
                <a:ea typeface="+mn-ea"/>
                <a:cs typeface="+mn-ea"/>
              </a:rPr>
              <a:t>Ag+/Ag</a:t>
            </a:r>
            <a:r>
              <a:rPr lang="en-US" altLang="zh-CN" dirty="0">
                <a:solidFill>
                  <a:schemeClr val="bg1"/>
                </a:solidFill>
                <a:latin typeface="Times New Roman" panose="02020603050405020304" pitchFamily="18" charset="0"/>
                <a:ea typeface="+mn-ea"/>
                <a:cs typeface="+mn-ea"/>
              </a:rPr>
              <a:t> = 0.7996 V, </a:t>
            </a:r>
            <a:r>
              <a:rPr lang="en-US" altLang="zh-CN" i="1" dirty="0">
                <a:solidFill>
                  <a:schemeClr val="bg1"/>
                </a:solidFill>
                <a:latin typeface="Times New Roman" panose="02020603050405020304" pitchFamily="18" charset="0"/>
                <a:ea typeface="+mn-ea"/>
                <a:cs typeface="+mn-ea"/>
              </a:rPr>
              <a:t>β </a:t>
            </a:r>
            <a:r>
              <a:rPr lang="en-US" altLang="zh-CN" baseline="-25000" dirty="0">
                <a:solidFill>
                  <a:schemeClr val="bg1"/>
                </a:solidFill>
                <a:latin typeface="Times New Roman" panose="02020603050405020304" pitchFamily="18" charset="0"/>
                <a:ea typeface="+mn-ea"/>
                <a:cs typeface="+mn-ea"/>
              </a:rPr>
              <a:t>2 [Ag(CN)2</a:t>
            </a:r>
            <a:r>
              <a:rPr lang="en-US" altLang="zh-CN" baseline="30000" dirty="0">
                <a:solidFill>
                  <a:schemeClr val="bg1"/>
                </a:solidFill>
                <a:latin typeface="Times New Roman" panose="02020603050405020304" pitchFamily="18" charset="0"/>
                <a:ea typeface="+mn-ea"/>
                <a:cs typeface="+mn-ea"/>
              </a:rPr>
              <a:t>-</a:t>
            </a:r>
            <a:r>
              <a:rPr lang="en-US" altLang="zh-CN" baseline="-25000" dirty="0">
                <a:solidFill>
                  <a:schemeClr val="bg1"/>
                </a:solidFill>
                <a:latin typeface="Times New Roman" panose="02020603050405020304" pitchFamily="18" charset="0"/>
                <a:ea typeface="+mn-ea"/>
                <a:cs typeface="+mn-ea"/>
              </a:rPr>
              <a:t>]</a:t>
            </a:r>
            <a:r>
              <a:rPr lang="en-US" altLang="zh-CN" dirty="0">
                <a:solidFill>
                  <a:schemeClr val="bg1"/>
                </a:solidFill>
                <a:latin typeface="Times New Roman" panose="02020603050405020304" pitchFamily="18" charset="0"/>
                <a:ea typeface="+mn-ea"/>
                <a:cs typeface="+mn-ea"/>
              </a:rPr>
              <a:t> = 10</a:t>
            </a:r>
            <a:r>
              <a:rPr lang="en-US" altLang="zh-CN" baseline="30000" dirty="0">
                <a:solidFill>
                  <a:schemeClr val="bg1"/>
                </a:solidFill>
                <a:latin typeface="Times New Roman" panose="02020603050405020304" pitchFamily="18" charset="0"/>
                <a:ea typeface="+mn-ea"/>
                <a:cs typeface="+mn-ea"/>
              </a:rPr>
              <a:t>21.1</a:t>
            </a:r>
            <a:r>
              <a:rPr lang="en-US" altLang="zh-CN" dirty="0">
                <a:solidFill>
                  <a:schemeClr val="bg1"/>
                </a:solidFill>
                <a:latin typeface="Times New Roman" panose="02020603050405020304" pitchFamily="18" charset="0"/>
                <a:ea typeface="+mn-ea"/>
                <a:cs typeface="+mn-ea"/>
              </a:rPr>
              <a:t>, </a:t>
            </a:r>
            <a:r>
              <a:rPr lang="zh-CN" altLang="en-US" dirty="0">
                <a:solidFill>
                  <a:schemeClr val="bg1"/>
                </a:solidFill>
                <a:latin typeface="Times New Roman" panose="02020603050405020304" pitchFamily="18" charset="0"/>
                <a:ea typeface="+mn-ea"/>
                <a:cs typeface="+mn-ea"/>
              </a:rPr>
              <a:t>计算 </a:t>
            </a:r>
            <a:r>
              <a:rPr lang="zh-CN" altLang="en-US" i="1" dirty="0">
                <a:solidFill>
                  <a:schemeClr val="bg1"/>
                </a:solidFill>
                <a:latin typeface="Times New Roman" panose="02020603050405020304" pitchFamily="18" charset="0"/>
                <a:ea typeface="+mn-ea"/>
                <a:cs typeface="+mn-ea"/>
                <a:sym typeface="Symbol" panose="05050102010706020507" pitchFamily="18" charset="2"/>
              </a:rPr>
              <a:t></a:t>
            </a:r>
            <a:r>
              <a:rPr lang="zh-CN" altLang="en-US" dirty="0">
                <a:solidFill>
                  <a:schemeClr val="bg1"/>
                </a:solidFill>
                <a:latin typeface="Times New Roman" panose="02020603050405020304" pitchFamily="18" charset="0"/>
                <a:ea typeface="+mn-ea"/>
                <a:cs typeface="+mn-ea"/>
                <a:sym typeface="Symbol" panose="05050102010706020507" pitchFamily="18" charset="2"/>
              </a:rPr>
              <a:t></a:t>
            </a:r>
            <a:r>
              <a:rPr lang="zh-CN" altLang="en-US" dirty="0">
                <a:solidFill>
                  <a:schemeClr val="bg1"/>
                </a:solidFill>
                <a:latin typeface="Times New Roman" panose="02020603050405020304" pitchFamily="18" charset="0"/>
                <a:ea typeface="+mn-ea"/>
                <a:cs typeface="+mn-ea"/>
              </a:rPr>
              <a:t> </a:t>
            </a:r>
            <a:r>
              <a:rPr lang="en-US" altLang="zh-CN" baseline="-25000" dirty="0">
                <a:solidFill>
                  <a:schemeClr val="bg1"/>
                </a:solidFill>
                <a:latin typeface="Times New Roman" panose="02020603050405020304" pitchFamily="18" charset="0"/>
                <a:ea typeface="+mn-ea"/>
                <a:cs typeface="+mn-ea"/>
              </a:rPr>
              <a:t>Ag(CN)2</a:t>
            </a:r>
            <a:r>
              <a:rPr lang="en-US" altLang="zh-CN" baseline="30000" dirty="0">
                <a:solidFill>
                  <a:schemeClr val="bg1"/>
                </a:solidFill>
                <a:latin typeface="Times New Roman" panose="02020603050405020304" pitchFamily="18" charset="0"/>
                <a:ea typeface="+mn-ea"/>
                <a:cs typeface="+mn-ea"/>
              </a:rPr>
              <a:t>-</a:t>
            </a:r>
            <a:r>
              <a:rPr lang="en-US" altLang="zh-CN" baseline="-25000" dirty="0">
                <a:solidFill>
                  <a:schemeClr val="bg1"/>
                </a:solidFill>
                <a:latin typeface="Times New Roman" panose="02020603050405020304" pitchFamily="18" charset="0"/>
                <a:ea typeface="+mn-ea"/>
                <a:cs typeface="+mn-ea"/>
              </a:rPr>
              <a:t>/Ag</a:t>
            </a:r>
            <a:endParaRPr lang="en-US" altLang="zh-CN" dirty="0">
              <a:solidFill>
                <a:schemeClr val="bg1"/>
              </a:solidFill>
              <a:latin typeface="Times New Roman" panose="02020603050405020304" pitchFamily="18" charset="0"/>
              <a:ea typeface="+mn-ea"/>
              <a:cs typeface="+mn-ea"/>
            </a:endParaRPr>
          </a:p>
        </p:txBody>
      </p:sp>
      <p:sp>
        <p:nvSpPr>
          <p:cNvPr id="4" name="Rectangle 3">
            <a:extLst>
              <a:ext uri="{FF2B5EF4-FFF2-40B4-BE49-F238E27FC236}">
                <a16:creationId xmlns:a16="http://schemas.microsoft.com/office/drawing/2014/main" id="{94BB66DE-472C-4A73-8C8D-AB4380E80A12}"/>
              </a:ext>
            </a:extLst>
          </p:cNvPr>
          <p:cNvSpPr txBox="1">
            <a:spLocks noChangeArrowheads="1"/>
          </p:cNvSpPr>
          <p:nvPr/>
        </p:nvSpPr>
        <p:spPr>
          <a:xfrm>
            <a:off x="1018539" y="1381124"/>
            <a:ext cx="8801736" cy="3856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pPr>
            <a:r>
              <a:rPr lang="zh-CN" altLang="en-US" sz="2400" b="1" dirty="0">
                <a:cs typeface="+mn-ea"/>
              </a:rPr>
              <a:t>解： </a:t>
            </a:r>
            <a:r>
              <a:rPr lang="zh-CN" altLang="en-US" sz="2400" dirty="0">
                <a:cs typeface="+mn-ea"/>
              </a:rPr>
              <a:t>将两个电对组成原电池：</a:t>
            </a:r>
            <a:r>
              <a:rPr lang="zh-CN" altLang="en-US" sz="2400" b="1" dirty="0">
                <a:solidFill>
                  <a:srgbClr val="FF0000"/>
                </a:solidFill>
                <a:cs typeface="+mn-ea"/>
              </a:rPr>
              <a:t>(-)Ag </a:t>
            </a:r>
            <a:r>
              <a:rPr lang="zh-CN" altLang="en-US" sz="2400" b="1" dirty="0">
                <a:solidFill>
                  <a:srgbClr val="FF0000"/>
                </a:solidFill>
                <a:cs typeface="+mn-ea"/>
                <a:sym typeface="Symbol" panose="05050102010706020507" pitchFamily="18" charset="2"/>
              </a:rPr>
              <a:t></a:t>
            </a:r>
            <a:r>
              <a:rPr lang="zh-CN" altLang="en-US" sz="2400" b="1" dirty="0">
                <a:solidFill>
                  <a:srgbClr val="FF0000"/>
                </a:solidFill>
                <a:cs typeface="+mn-ea"/>
              </a:rPr>
              <a:t> </a:t>
            </a:r>
            <a:r>
              <a:rPr lang="en-US" altLang="zh-CN" sz="2400" b="1" dirty="0">
                <a:solidFill>
                  <a:srgbClr val="FF0000"/>
                </a:solidFill>
                <a:cs typeface="+mn-ea"/>
              </a:rPr>
              <a:t>[</a:t>
            </a:r>
            <a:r>
              <a:rPr lang="zh-CN" altLang="en-US" sz="2400" b="1" dirty="0">
                <a:solidFill>
                  <a:srgbClr val="FF0000"/>
                </a:solidFill>
                <a:cs typeface="+mn-ea"/>
              </a:rPr>
              <a:t>Ag(CN)</a:t>
            </a:r>
            <a:r>
              <a:rPr lang="zh-CN" altLang="en-US" sz="2400" b="1" baseline="-25000" dirty="0">
                <a:solidFill>
                  <a:srgbClr val="FF0000"/>
                </a:solidFill>
                <a:cs typeface="+mn-ea"/>
              </a:rPr>
              <a:t>2</a:t>
            </a:r>
            <a:r>
              <a:rPr lang="en-US" altLang="zh-CN" sz="2400" b="1" dirty="0">
                <a:solidFill>
                  <a:srgbClr val="FF0000"/>
                </a:solidFill>
                <a:cs typeface="+mn-ea"/>
              </a:rPr>
              <a:t>]</a:t>
            </a:r>
            <a:r>
              <a:rPr lang="zh-CN" altLang="en-US" sz="2400" b="1" baseline="30000" dirty="0">
                <a:solidFill>
                  <a:srgbClr val="FF0000"/>
                </a:solidFill>
                <a:cs typeface="+mn-ea"/>
              </a:rPr>
              <a:t>-</a:t>
            </a:r>
            <a:r>
              <a:rPr lang="zh-CN" altLang="en-US" sz="2400" b="1" dirty="0">
                <a:solidFill>
                  <a:srgbClr val="FF0000"/>
                </a:solidFill>
                <a:cs typeface="+mn-ea"/>
              </a:rPr>
              <a:t> </a:t>
            </a:r>
            <a:r>
              <a:rPr lang="zh-CN" altLang="en-US" sz="2400" b="1" dirty="0">
                <a:solidFill>
                  <a:srgbClr val="FF0000"/>
                </a:solidFill>
                <a:cs typeface="+mn-ea"/>
                <a:sym typeface="Symbol" panose="05050102010706020507" pitchFamily="18" charset="2"/>
              </a:rPr>
              <a:t></a:t>
            </a:r>
            <a:r>
              <a:rPr lang="zh-CN" altLang="en-US" sz="2400" b="1" dirty="0">
                <a:solidFill>
                  <a:srgbClr val="FF0000"/>
                </a:solidFill>
                <a:cs typeface="+mn-ea"/>
              </a:rPr>
              <a:t> Ag</a:t>
            </a:r>
            <a:r>
              <a:rPr lang="zh-CN" altLang="en-US" sz="2400" b="1" baseline="30000" dirty="0">
                <a:solidFill>
                  <a:srgbClr val="FF0000"/>
                </a:solidFill>
                <a:cs typeface="+mn-ea"/>
              </a:rPr>
              <a:t>+</a:t>
            </a:r>
            <a:r>
              <a:rPr lang="zh-CN" altLang="en-US" sz="2400" b="1" dirty="0">
                <a:solidFill>
                  <a:srgbClr val="FF0000"/>
                </a:solidFill>
                <a:cs typeface="+mn-ea"/>
              </a:rPr>
              <a:t> </a:t>
            </a:r>
            <a:r>
              <a:rPr lang="zh-CN" altLang="en-US" sz="2400" b="1" dirty="0">
                <a:solidFill>
                  <a:srgbClr val="FF0000"/>
                </a:solidFill>
                <a:cs typeface="+mn-ea"/>
                <a:sym typeface="Symbol" panose="05050102010706020507" pitchFamily="18" charset="2"/>
              </a:rPr>
              <a:t></a:t>
            </a:r>
            <a:r>
              <a:rPr lang="zh-CN" altLang="en-US" sz="2400" b="1" dirty="0">
                <a:solidFill>
                  <a:srgbClr val="FF0000"/>
                </a:solidFill>
                <a:cs typeface="+mn-ea"/>
              </a:rPr>
              <a:t> Ag (+)</a:t>
            </a:r>
            <a:endParaRPr lang="de-DE" altLang="en-US" sz="2400" b="1" dirty="0">
              <a:solidFill>
                <a:srgbClr val="FF0000"/>
              </a:solidFill>
              <a:cs typeface="+mn-ea"/>
            </a:endParaRPr>
          </a:p>
          <a:p>
            <a:pPr>
              <a:lnSpc>
                <a:spcPct val="150000"/>
              </a:lnSpc>
              <a:buFont typeface="Wingdings" panose="05000000000000000000" pitchFamily="2" charset="2"/>
              <a:buNone/>
            </a:pPr>
            <a:r>
              <a:rPr lang="de-DE" altLang="en-US" sz="2400" dirty="0">
                <a:cs typeface="+mn-ea"/>
              </a:rPr>
              <a:t>(-) Ag +2CN</a:t>
            </a:r>
            <a:r>
              <a:rPr lang="de-DE" altLang="en-US" sz="2400" baseline="30000" dirty="0">
                <a:cs typeface="+mn-ea"/>
              </a:rPr>
              <a:t>-</a:t>
            </a:r>
            <a:r>
              <a:rPr lang="de-DE" altLang="en-US" sz="2400" dirty="0">
                <a:cs typeface="+mn-ea"/>
              </a:rPr>
              <a:t> - e</a:t>
            </a:r>
            <a:r>
              <a:rPr lang="de-DE" altLang="en-US" sz="2400" baseline="30000" dirty="0">
                <a:cs typeface="+mn-ea"/>
              </a:rPr>
              <a:t>-</a:t>
            </a:r>
            <a:r>
              <a:rPr lang="de-DE" altLang="en-US" sz="2400" dirty="0">
                <a:cs typeface="+mn-ea"/>
              </a:rPr>
              <a:t> ⇌ [Ag(CN)</a:t>
            </a:r>
            <a:r>
              <a:rPr lang="de-DE" altLang="en-US" sz="2400" baseline="-25000" dirty="0">
                <a:cs typeface="+mn-ea"/>
              </a:rPr>
              <a:t>2</a:t>
            </a:r>
            <a:r>
              <a:rPr lang="de-DE" altLang="en-US" sz="2400" dirty="0">
                <a:cs typeface="+mn-ea"/>
              </a:rPr>
              <a:t>]</a:t>
            </a:r>
            <a:r>
              <a:rPr lang="de-DE" altLang="en-US" sz="2400" baseline="30000" dirty="0">
                <a:cs typeface="+mn-ea"/>
              </a:rPr>
              <a:t>-</a:t>
            </a:r>
          </a:p>
          <a:p>
            <a:pPr>
              <a:lnSpc>
                <a:spcPct val="150000"/>
              </a:lnSpc>
              <a:buFont typeface="Wingdings" panose="05000000000000000000" pitchFamily="2" charset="2"/>
              <a:buNone/>
            </a:pPr>
            <a:r>
              <a:rPr lang="de-DE" altLang="en-US" sz="2400" dirty="0">
                <a:cs typeface="+mn-ea"/>
              </a:rPr>
              <a:t>(+) Ag</a:t>
            </a:r>
            <a:r>
              <a:rPr lang="de-DE" altLang="en-US" sz="2400" baseline="30000" dirty="0">
                <a:cs typeface="+mn-ea"/>
              </a:rPr>
              <a:t>+</a:t>
            </a:r>
            <a:r>
              <a:rPr lang="de-DE" altLang="en-US" sz="2400" dirty="0">
                <a:cs typeface="+mn-ea"/>
              </a:rPr>
              <a:t> + e</a:t>
            </a:r>
            <a:r>
              <a:rPr lang="de-DE" altLang="en-US" sz="2400" baseline="30000" dirty="0">
                <a:cs typeface="+mn-ea"/>
              </a:rPr>
              <a:t>-</a:t>
            </a:r>
            <a:r>
              <a:rPr lang="de-DE" altLang="en-US" sz="2400" dirty="0">
                <a:cs typeface="+mn-ea"/>
              </a:rPr>
              <a:t> ⇌ Ag</a:t>
            </a:r>
          </a:p>
          <a:p>
            <a:pPr>
              <a:lnSpc>
                <a:spcPct val="150000"/>
              </a:lnSpc>
              <a:buFont typeface="Wingdings" panose="05000000000000000000" pitchFamily="2" charset="2"/>
              <a:buNone/>
            </a:pPr>
            <a:r>
              <a:rPr lang="de-DE" altLang="en-US" sz="2400" dirty="0">
                <a:solidFill>
                  <a:schemeClr val="folHlink"/>
                </a:solidFill>
                <a:cs typeface="+mn-ea"/>
              </a:rPr>
              <a:t>Ag </a:t>
            </a:r>
            <a:r>
              <a:rPr lang="de-DE" altLang="en-US" sz="2400" baseline="30000" dirty="0">
                <a:solidFill>
                  <a:schemeClr val="folHlink"/>
                </a:solidFill>
                <a:cs typeface="+mn-ea"/>
              </a:rPr>
              <a:t>+</a:t>
            </a:r>
            <a:r>
              <a:rPr lang="de-DE" altLang="en-US" sz="2400" dirty="0">
                <a:solidFill>
                  <a:schemeClr val="folHlink"/>
                </a:solidFill>
                <a:cs typeface="+mn-ea"/>
              </a:rPr>
              <a:t> + 2CN</a:t>
            </a:r>
            <a:r>
              <a:rPr lang="de-DE" altLang="en-US" sz="2400" baseline="30000" dirty="0">
                <a:solidFill>
                  <a:schemeClr val="folHlink"/>
                </a:solidFill>
                <a:cs typeface="+mn-ea"/>
              </a:rPr>
              <a:t>-</a:t>
            </a:r>
            <a:r>
              <a:rPr lang="de-DE" altLang="en-US" sz="2400" dirty="0">
                <a:solidFill>
                  <a:schemeClr val="folHlink"/>
                </a:solidFill>
                <a:cs typeface="+mn-ea"/>
              </a:rPr>
              <a:t> ⇌ [Ag(CN)</a:t>
            </a:r>
            <a:r>
              <a:rPr lang="de-DE" altLang="en-US" sz="2400" baseline="-25000" dirty="0">
                <a:solidFill>
                  <a:schemeClr val="folHlink"/>
                </a:solidFill>
                <a:cs typeface="+mn-ea"/>
              </a:rPr>
              <a:t>2</a:t>
            </a:r>
            <a:r>
              <a:rPr lang="de-DE" altLang="en-US" sz="2400" dirty="0">
                <a:solidFill>
                  <a:schemeClr val="folHlink"/>
                </a:solidFill>
                <a:cs typeface="+mn-ea"/>
              </a:rPr>
              <a:t>]</a:t>
            </a:r>
            <a:r>
              <a:rPr lang="de-DE" altLang="en-US" sz="2400" baseline="30000" dirty="0">
                <a:solidFill>
                  <a:schemeClr val="folHlink"/>
                </a:solidFill>
                <a:cs typeface="+mn-ea"/>
              </a:rPr>
              <a:t>-</a:t>
            </a:r>
          </a:p>
          <a:p>
            <a:pPr>
              <a:lnSpc>
                <a:spcPct val="150000"/>
              </a:lnSpc>
              <a:buFont typeface="Wingdings" panose="05000000000000000000" pitchFamily="2" charset="2"/>
              <a:buNone/>
            </a:pPr>
            <a:r>
              <a:rPr lang="de-DE" altLang="en-US" sz="2400" dirty="0">
                <a:cs typeface="+mn-ea"/>
              </a:rPr>
              <a:t>lg</a:t>
            </a:r>
            <a:r>
              <a:rPr lang="zh-CN" altLang="en-US" sz="2400" i="1" dirty="0">
                <a:cs typeface="+mn-ea"/>
              </a:rPr>
              <a:t>β</a:t>
            </a:r>
            <a:r>
              <a:rPr lang="de-DE" altLang="en-US" sz="2400" baseline="-25000" dirty="0">
                <a:cs typeface="+mn-ea"/>
              </a:rPr>
              <a:t>2</a:t>
            </a:r>
            <a:r>
              <a:rPr lang="de-DE" altLang="en-US" sz="2400" dirty="0">
                <a:cs typeface="+mn-ea"/>
              </a:rPr>
              <a:t> = (</a:t>
            </a:r>
            <a:r>
              <a:rPr lang="zh-CN" altLang="en-US" sz="2400" i="1" dirty="0">
                <a:cs typeface="+mn-ea"/>
                <a:sym typeface="Symbol" panose="05050102010706020507" pitchFamily="18" charset="2"/>
              </a:rPr>
              <a:t></a:t>
            </a:r>
            <a:r>
              <a:rPr lang="zh-CN" altLang="en-US" sz="2400" dirty="0">
                <a:cs typeface="+mn-ea"/>
                <a:sym typeface="Symbol" panose="05050102010706020507" pitchFamily="18" charset="2"/>
              </a:rPr>
              <a:t></a:t>
            </a:r>
            <a:r>
              <a:rPr lang="de-DE" altLang="en-US" sz="2400" baseline="-25000" dirty="0">
                <a:cs typeface="+mn-ea"/>
              </a:rPr>
              <a:t>Ag+/Ag</a:t>
            </a:r>
            <a:r>
              <a:rPr lang="de-DE" altLang="en-US" sz="2400" dirty="0">
                <a:cs typeface="+mn-ea"/>
              </a:rPr>
              <a:t> -</a:t>
            </a:r>
            <a:r>
              <a:rPr lang="zh-CN" altLang="en-US" sz="2400" i="1" dirty="0">
                <a:cs typeface="+mn-ea"/>
                <a:sym typeface="Symbol" panose="05050102010706020507" pitchFamily="18" charset="2"/>
              </a:rPr>
              <a:t></a:t>
            </a:r>
            <a:r>
              <a:rPr lang="zh-CN" altLang="en-US" sz="2400" dirty="0">
                <a:cs typeface="+mn-ea"/>
                <a:sym typeface="Symbol" panose="05050102010706020507" pitchFamily="18" charset="2"/>
              </a:rPr>
              <a:t></a:t>
            </a:r>
            <a:r>
              <a:rPr lang="de-DE" altLang="en-US" sz="2400" baseline="-25000" dirty="0">
                <a:cs typeface="+mn-ea"/>
              </a:rPr>
              <a:t>[Ag (CN)2]-/Ag</a:t>
            </a:r>
            <a:r>
              <a:rPr lang="de-DE" altLang="en-US" sz="2400" dirty="0">
                <a:cs typeface="+mn-ea"/>
              </a:rPr>
              <a:t>)/0.059</a:t>
            </a:r>
            <a:r>
              <a:rPr lang="en-US" altLang="zh-CN" sz="2400" dirty="0">
                <a:cs typeface="+mn-ea"/>
              </a:rPr>
              <a:t>1</a:t>
            </a:r>
            <a:endParaRPr lang="zh-CN" altLang="en-US" sz="2400" i="1" dirty="0">
              <a:cs typeface="+mn-ea"/>
              <a:sym typeface="Symbol" panose="05050102010706020507" pitchFamily="18" charset="2"/>
            </a:endParaRPr>
          </a:p>
          <a:p>
            <a:pPr>
              <a:lnSpc>
                <a:spcPct val="150000"/>
              </a:lnSpc>
              <a:buFont typeface="Wingdings" panose="05000000000000000000" pitchFamily="2" charset="2"/>
              <a:buNone/>
            </a:pPr>
            <a:r>
              <a:rPr lang="zh-CN" altLang="en-US" sz="2400" i="1" dirty="0">
                <a:cs typeface="+mn-ea"/>
                <a:sym typeface="Symbol" panose="05050102010706020507" pitchFamily="18" charset="2"/>
              </a:rPr>
              <a:t></a:t>
            </a:r>
            <a:r>
              <a:rPr lang="zh-CN" altLang="en-US" sz="2400" dirty="0">
                <a:cs typeface="+mn-ea"/>
                <a:sym typeface="Symbol" panose="05050102010706020507" pitchFamily="18" charset="2"/>
              </a:rPr>
              <a:t></a:t>
            </a:r>
            <a:r>
              <a:rPr lang="en-US" altLang="zh-CN" sz="2400" baseline="-25000" dirty="0">
                <a:cs typeface="+mn-ea"/>
                <a:sym typeface="Symbol" panose="05050102010706020507" pitchFamily="18" charset="2"/>
              </a:rPr>
              <a:t>[</a:t>
            </a:r>
            <a:r>
              <a:rPr lang="de-DE" altLang="en-US" sz="2400" baseline="-25000" dirty="0">
                <a:cs typeface="+mn-ea"/>
              </a:rPr>
              <a:t>Ag(CN)2</a:t>
            </a:r>
            <a:r>
              <a:rPr lang="en-US" altLang="zh-CN" sz="2400" baseline="-25000" dirty="0">
                <a:cs typeface="+mn-ea"/>
                <a:sym typeface="Symbol" panose="05050102010706020507" pitchFamily="18" charset="2"/>
              </a:rPr>
              <a:t>]</a:t>
            </a:r>
            <a:r>
              <a:rPr lang="de-DE" altLang="en-US" sz="2400" baseline="-25000" dirty="0">
                <a:cs typeface="+mn-ea"/>
              </a:rPr>
              <a:t>-/Ag</a:t>
            </a:r>
            <a:r>
              <a:rPr lang="de-DE" altLang="en-US" sz="2400" dirty="0">
                <a:cs typeface="+mn-ea"/>
              </a:rPr>
              <a:t> =</a:t>
            </a:r>
            <a:r>
              <a:rPr lang="zh-CN" altLang="en-US" sz="2400" i="1" dirty="0">
                <a:cs typeface="+mn-ea"/>
                <a:sym typeface="Symbol" panose="05050102010706020507" pitchFamily="18" charset="2"/>
              </a:rPr>
              <a:t></a:t>
            </a:r>
            <a:r>
              <a:rPr lang="zh-CN" altLang="en-US" sz="2400" dirty="0">
                <a:cs typeface="+mn-ea"/>
                <a:sym typeface="Symbol" panose="05050102010706020507" pitchFamily="18" charset="2"/>
              </a:rPr>
              <a:t></a:t>
            </a:r>
            <a:r>
              <a:rPr lang="de-DE" altLang="en-US" sz="2400" baseline="-25000" dirty="0">
                <a:cs typeface="+mn-ea"/>
              </a:rPr>
              <a:t>Ag+/Ag</a:t>
            </a:r>
            <a:r>
              <a:rPr lang="de-DE" altLang="en-US" sz="2400" dirty="0">
                <a:cs typeface="+mn-ea"/>
              </a:rPr>
              <a:t> + 0.059lg</a:t>
            </a:r>
            <a:r>
              <a:rPr lang="zh-CN" altLang="en-US" sz="2400" i="1" dirty="0">
                <a:cs typeface="+mn-ea"/>
              </a:rPr>
              <a:t>β</a:t>
            </a:r>
            <a:r>
              <a:rPr lang="de-DE" altLang="en-US" sz="2400" baseline="-25000" dirty="0">
                <a:cs typeface="+mn-ea"/>
              </a:rPr>
              <a:t>2</a:t>
            </a:r>
            <a:r>
              <a:rPr lang="de-DE" altLang="en-US" sz="2400" dirty="0">
                <a:cs typeface="+mn-ea"/>
              </a:rPr>
              <a:t> </a:t>
            </a:r>
          </a:p>
          <a:p>
            <a:pPr>
              <a:lnSpc>
                <a:spcPct val="150000"/>
              </a:lnSpc>
              <a:buFont typeface="Wingdings" panose="05000000000000000000" pitchFamily="2" charset="2"/>
              <a:buNone/>
            </a:pPr>
            <a:r>
              <a:rPr lang="de-DE" altLang="en-US" sz="2400" dirty="0">
                <a:cs typeface="+mn-ea"/>
              </a:rPr>
              <a:t>= 0.799</a:t>
            </a:r>
            <a:r>
              <a:rPr lang="en-US" altLang="zh-CN" sz="2400" dirty="0">
                <a:cs typeface="+mn-ea"/>
              </a:rPr>
              <a:t>6</a:t>
            </a:r>
            <a:r>
              <a:rPr lang="de-DE" altLang="en-US" sz="2400" dirty="0">
                <a:cs typeface="+mn-ea"/>
              </a:rPr>
              <a:t> + 0.059lg10</a:t>
            </a:r>
            <a:r>
              <a:rPr lang="en-US" altLang="zh-CN" sz="2400" baseline="30000" dirty="0">
                <a:cs typeface="+mn-ea"/>
              </a:rPr>
              <a:t>21</a:t>
            </a:r>
            <a:r>
              <a:rPr lang="de-DE" altLang="en-US" sz="2400" baseline="30000" dirty="0">
                <a:cs typeface="+mn-ea"/>
              </a:rPr>
              <a:t>.</a:t>
            </a:r>
            <a:r>
              <a:rPr lang="en-US" altLang="zh-CN" sz="2400" baseline="30000" dirty="0">
                <a:cs typeface="+mn-ea"/>
              </a:rPr>
              <a:t>1</a:t>
            </a:r>
            <a:r>
              <a:rPr lang="de-DE" altLang="en-US" sz="2400" dirty="0">
                <a:cs typeface="+mn-ea"/>
              </a:rPr>
              <a:t> = -0.</a:t>
            </a:r>
            <a:r>
              <a:rPr lang="en-US" altLang="zh-CN" sz="2400" dirty="0">
                <a:cs typeface="+mn-ea"/>
              </a:rPr>
              <a:t>4474</a:t>
            </a:r>
            <a:r>
              <a:rPr lang="de-DE" altLang="en-US" sz="2400" dirty="0">
                <a:cs typeface="+mn-ea"/>
              </a:rPr>
              <a:t> (V)</a:t>
            </a:r>
            <a:endParaRPr lang="zh-CN" altLang="en-US" sz="2400" dirty="0">
              <a:cs typeface="+mn-ea"/>
            </a:endParaRPr>
          </a:p>
        </p:txBody>
      </p:sp>
    </p:spTree>
    <p:extLst>
      <p:ext uri="{BB962C8B-B14F-4D97-AF65-F5344CB8AC3E}">
        <p14:creationId xmlns:p14="http://schemas.microsoft.com/office/powerpoint/2010/main" val="20548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E9D9E4-D328-4E16-AFAA-4D4F92A7000D}"/>
              </a:ext>
            </a:extLst>
          </p:cNvPr>
          <p:cNvSpPr txBox="1">
            <a:spLocks noChangeArrowheads="1"/>
          </p:cNvSpPr>
          <p:nvPr/>
        </p:nvSpPr>
        <p:spPr>
          <a:xfrm>
            <a:off x="346390" y="227964"/>
            <a:ext cx="11649709" cy="2448561"/>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ct val="150000"/>
              </a:lnSpc>
            </a:pPr>
            <a:r>
              <a:rPr lang="zh-CN" altLang="en-US" sz="2800" dirty="0">
                <a:solidFill>
                  <a:schemeClr val="bg1"/>
                </a:solidFill>
                <a:latin typeface="Times New Roman" panose="02020603050405020304" pitchFamily="18" charset="0"/>
                <a:ea typeface="+mn-ea"/>
                <a:cs typeface="+mn-ea"/>
              </a:rPr>
              <a:t>例 </a:t>
            </a:r>
            <a:r>
              <a:rPr lang="en-US" altLang="zh-CN" sz="2800" dirty="0">
                <a:solidFill>
                  <a:schemeClr val="bg1"/>
                </a:solidFill>
                <a:latin typeface="Times New Roman" panose="02020603050405020304" pitchFamily="18" charset="0"/>
                <a:ea typeface="+mn-ea"/>
                <a:cs typeface="+mn-ea"/>
              </a:rPr>
              <a:t>5  </a:t>
            </a:r>
            <a:r>
              <a:rPr lang="en-US" altLang="zh-CN" sz="2800" i="1" dirty="0">
                <a:solidFill>
                  <a:schemeClr val="bg1"/>
                </a:solidFill>
                <a:latin typeface="Times New Roman" panose="02020603050405020304" pitchFamily="18" charset="0"/>
                <a:ea typeface="+mn-ea"/>
                <a:cs typeface="+mn-ea"/>
                <a:sym typeface="Symbol" panose="05050102010706020507" pitchFamily="18" charset="2"/>
              </a:rPr>
              <a:t></a:t>
            </a:r>
            <a:r>
              <a:rPr lang="en-US" altLang="zh-CN" sz="2800" dirty="0">
                <a:solidFill>
                  <a:schemeClr val="bg1"/>
                </a:solidFill>
                <a:latin typeface="Times New Roman" panose="02020603050405020304" pitchFamily="18" charset="0"/>
                <a:ea typeface="+mn-ea"/>
                <a:cs typeface="+mn-ea"/>
                <a:sym typeface="Symbol" panose="05050102010706020507" pitchFamily="18" charset="2"/>
              </a:rPr>
              <a:t></a:t>
            </a:r>
            <a:r>
              <a:rPr lang="en-US" altLang="zh-CN" sz="2800" dirty="0">
                <a:solidFill>
                  <a:schemeClr val="bg1"/>
                </a:solidFill>
                <a:latin typeface="Times New Roman" panose="02020603050405020304" pitchFamily="18" charset="0"/>
                <a:ea typeface="+mn-ea"/>
                <a:cs typeface="+mn-ea"/>
              </a:rPr>
              <a:t>Co</a:t>
            </a:r>
            <a:r>
              <a:rPr lang="en-US" altLang="zh-CN" sz="2800" baseline="30000" dirty="0">
                <a:solidFill>
                  <a:schemeClr val="bg1"/>
                </a:solidFill>
                <a:latin typeface="Times New Roman" panose="02020603050405020304" pitchFamily="18" charset="0"/>
                <a:ea typeface="+mn-ea"/>
                <a:cs typeface="+mn-ea"/>
              </a:rPr>
              <a:t>3+</a:t>
            </a:r>
            <a:r>
              <a:rPr lang="en-US" altLang="zh-CN" sz="2800" dirty="0">
                <a:solidFill>
                  <a:schemeClr val="bg1"/>
                </a:solidFill>
                <a:latin typeface="Times New Roman" panose="02020603050405020304" pitchFamily="18" charset="0"/>
                <a:ea typeface="+mn-ea"/>
                <a:cs typeface="+mn-ea"/>
              </a:rPr>
              <a:t> /Co</a:t>
            </a:r>
            <a:r>
              <a:rPr lang="en-US" altLang="zh-CN" sz="2800" baseline="30000" dirty="0">
                <a:solidFill>
                  <a:schemeClr val="bg1"/>
                </a:solidFill>
                <a:latin typeface="Times New Roman" panose="02020603050405020304" pitchFamily="18" charset="0"/>
                <a:ea typeface="+mn-ea"/>
                <a:cs typeface="+mn-ea"/>
              </a:rPr>
              <a:t>2+</a:t>
            </a:r>
            <a:r>
              <a:rPr lang="en-US" altLang="zh-CN" sz="2800" dirty="0">
                <a:solidFill>
                  <a:schemeClr val="bg1"/>
                </a:solidFill>
                <a:latin typeface="Times New Roman" panose="02020603050405020304" pitchFamily="18" charset="0"/>
                <a:ea typeface="+mn-ea"/>
                <a:cs typeface="+mn-ea"/>
              </a:rPr>
              <a:t> = 1.92V</a:t>
            </a:r>
            <a:r>
              <a:rPr lang="zh-CN" altLang="en-US" sz="2800" dirty="0">
                <a:solidFill>
                  <a:schemeClr val="bg1"/>
                </a:solidFill>
                <a:latin typeface="Times New Roman" panose="02020603050405020304" pitchFamily="18" charset="0"/>
                <a:ea typeface="+mn-ea"/>
                <a:cs typeface="+mn-ea"/>
              </a:rPr>
              <a:t>，</a:t>
            </a:r>
            <a:r>
              <a:rPr lang="zh-CN" altLang="en-US" sz="2800" i="1" dirty="0">
                <a:solidFill>
                  <a:schemeClr val="bg1"/>
                </a:solidFill>
                <a:latin typeface="Times New Roman" panose="02020603050405020304" pitchFamily="18" charset="0"/>
                <a:ea typeface="+mn-ea"/>
                <a:cs typeface="+mn-ea"/>
                <a:sym typeface="Symbol" panose="05050102010706020507" pitchFamily="18" charset="2"/>
              </a:rPr>
              <a:t></a:t>
            </a:r>
            <a:r>
              <a:rPr lang="zh-CN" altLang="en-US" sz="2800" dirty="0">
                <a:solidFill>
                  <a:schemeClr val="bg1"/>
                </a:solidFill>
                <a:latin typeface="Times New Roman" panose="02020603050405020304" pitchFamily="18" charset="0"/>
                <a:ea typeface="+mn-ea"/>
                <a:cs typeface="+mn-ea"/>
                <a:sym typeface="Symbol" panose="05050102010706020507" pitchFamily="18" charset="2"/>
              </a:rPr>
              <a:t></a:t>
            </a:r>
            <a:r>
              <a:rPr lang="en-US" altLang="zh-CN" sz="2800" dirty="0">
                <a:solidFill>
                  <a:schemeClr val="bg1"/>
                </a:solidFill>
                <a:latin typeface="Times New Roman" panose="02020603050405020304" pitchFamily="18" charset="0"/>
                <a:ea typeface="+mn-ea"/>
                <a:cs typeface="+mn-ea"/>
              </a:rPr>
              <a:t>O</a:t>
            </a:r>
            <a:r>
              <a:rPr lang="en-US" altLang="zh-CN" sz="2800" baseline="-25000" dirty="0">
                <a:solidFill>
                  <a:schemeClr val="bg1"/>
                </a:solidFill>
                <a:latin typeface="Times New Roman" panose="02020603050405020304" pitchFamily="18" charset="0"/>
                <a:ea typeface="+mn-ea"/>
                <a:cs typeface="+mn-ea"/>
              </a:rPr>
              <a:t>2</a:t>
            </a:r>
            <a:r>
              <a:rPr lang="en-US" altLang="zh-CN" sz="2800" dirty="0">
                <a:solidFill>
                  <a:schemeClr val="bg1"/>
                </a:solidFill>
                <a:latin typeface="Times New Roman" panose="02020603050405020304" pitchFamily="18" charset="0"/>
                <a:ea typeface="+mn-ea"/>
                <a:cs typeface="+mn-ea"/>
              </a:rPr>
              <a:t>/H</a:t>
            </a:r>
            <a:r>
              <a:rPr lang="en-US" altLang="zh-CN" sz="2800" baseline="-25000" dirty="0">
                <a:solidFill>
                  <a:schemeClr val="bg1"/>
                </a:solidFill>
                <a:latin typeface="Times New Roman" panose="02020603050405020304" pitchFamily="18" charset="0"/>
                <a:ea typeface="+mn-ea"/>
                <a:cs typeface="+mn-ea"/>
              </a:rPr>
              <a:t>2</a:t>
            </a:r>
            <a:r>
              <a:rPr lang="en-US" altLang="zh-CN" sz="2800" dirty="0">
                <a:solidFill>
                  <a:schemeClr val="bg1"/>
                </a:solidFill>
                <a:latin typeface="Times New Roman" panose="02020603050405020304" pitchFamily="18" charset="0"/>
                <a:ea typeface="+mn-ea"/>
                <a:cs typeface="+mn-ea"/>
              </a:rPr>
              <a:t>O = 1.229V</a:t>
            </a:r>
            <a:r>
              <a:rPr lang="zh-CN" altLang="en-US" sz="2800" dirty="0">
                <a:solidFill>
                  <a:schemeClr val="bg1"/>
                </a:solidFill>
                <a:latin typeface="Times New Roman" panose="02020603050405020304" pitchFamily="18" charset="0"/>
                <a:ea typeface="+mn-ea"/>
                <a:cs typeface="+mn-ea"/>
              </a:rPr>
              <a:t>，</a:t>
            </a:r>
            <a:r>
              <a:rPr lang="zh-CN" altLang="en-US" sz="2800" i="1" dirty="0">
                <a:solidFill>
                  <a:schemeClr val="bg1"/>
                </a:solidFill>
                <a:latin typeface="Times New Roman" panose="02020603050405020304" pitchFamily="18" charset="0"/>
                <a:ea typeface="+mn-ea"/>
                <a:cs typeface="+mn-ea"/>
                <a:sym typeface="Symbol" panose="05050102010706020507" pitchFamily="18" charset="2"/>
              </a:rPr>
              <a:t></a:t>
            </a:r>
            <a:r>
              <a:rPr lang="zh-CN" altLang="en-US" sz="2800" dirty="0">
                <a:solidFill>
                  <a:schemeClr val="bg1"/>
                </a:solidFill>
                <a:latin typeface="Times New Roman" panose="02020603050405020304" pitchFamily="18" charset="0"/>
                <a:ea typeface="+mn-ea"/>
                <a:cs typeface="+mn-ea"/>
                <a:sym typeface="Symbol" panose="05050102010706020507" pitchFamily="18" charset="2"/>
              </a:rPr>
              <a:t></a:t>
            </a:r>
            <a:r>
              <a:rPr lang="en-US" altLang="zh-CN" sz="2800" dirty="0">
                <a:solidFill>
                  <a:schemeClr val="bg1"/>
                </a:solidFill>
                <a:latin typeface="Times New Roman" panose="02020603050405020304" pitchFamily="18" charset="0"/>
                <a:ea typeface="+mn-ea"/>
                <a:cs typeface="+mn-ea"/>
              </a:rPr>
              <a:t>O</a:t>
            </a:r>
            <a:r>
              <a:rPr lang="en-US" altLang="zh-CN" sz="2800" baseline="-25000" dirty="0">
                <a:solidFill>
                  <a:schemeClr val="bg1"/>
                </a:solidFill>
                <a:latin typeface="Times New Roman" panose="02020603050405020304" pitchFamily="18" charset="0"/>
                <a:ea typeface="+mn-ea"/>
                <a:cs typeface="+mn-ea"/>
              </a:rPr>
              <a:t>2</a:t>
            </a:r>
            <a:r>
              <a:rPr lang="en-US" altLang="zh-CN" sz="2800" dirty="0">
                <a:solidFill>
                  <a:schemeClr val="bg1"/>
                </a:solidFill>
                <a:latin typeface="Times New Roman" panose="02020603050405020304" pitchFamily="18" charset="0"/>
                <a:ea typeface="+mn-ea"/>
                <a:cs typeface="+mn-ea"/>
              </a:rPr>
              <a:t>/OH</a:t>
            </a:r>
            <a:r>
              <a:rPr lang="en-US" altLang="zh-CN" sz="2800" baseline="30000" dirty="0">
                <a:solidFill>
                  <a:schemeClr val="bg1"/>
                </a:solidFill>
                <a:latin typeface="Times New Roman" panose="02020603050405020304" pitchFamily="18" charset="0"/>
                <a:ea typeface="+mn-ea"/>
                <a:cs typeface="+mn-ea"/>
              </a:rPr>
              <a:t>-</a:t>
            </a:r>
            <a:r>
              <a:rPr lang="en-US" altLang="zh-CN" sz="2800" dirty="0">
                <a:solidFill>
                  <a:schemeClr val="bg1"/>
                </a:solidFill>
                <a:latin typeface="Times New Roman" panose="02020603050405020304" pitchFamily="18" charset="0"/>
                <a:ea typeface="+mn-ea"/>
                <a:cs typeface="+mn-ea"/>
              </a:rPr>
              <a:t> = 0.401V</a:t>
            </a:r>
            <a:r>
              <a:rPr lang="zh-CN" altLang="en-US" sz="2800" dirty="0">
                <a:solidFill>
                  <a:schemeClr val="bg1"/>
                </a:solidFill>
                <a:latin typeface="Times New Roman" panose="02020603050405020304" pitchFamily="18" charset="0"/>
                <a:ea typeface="+mn-ea"/>
                <a:cs typeface="+mn-ea"/>
              </a:rPr>
              <a:t>，</a:t>
            </a:r>
            <a:r>
              <a:rPr lang="en-US" altLang="zh-CN" sz="2800" i="1" dirty="0">
                <a:solidFill>
                  <a:schemeClr val="bg1"/>
                </a:solidFill>
                <a:latin typeface="Times New Roman" panose="02020603050405020304" pitchFamily="18" charset="0"/>
                <a:ea typeface="+mn-ea"/>
                <a:cs typeface="+mn-ea"/>
              </a:rPr>
              <a:t>β</a:t>
            </a:r>
            <a:r>
              <a:rPr lang="en-US" altLang="zh-CN" sz="2800" dirty="0">
                <a:solidFill>
                  <a:schemeClr val="bg1"/>
                </a:solidFill>
                <a:latin typeface="Times New Roman" panose="02020603050405020304" pitchFamily="18" charset="0"/>
                <a:ea typeface="+mn-ea"/>
                <a:cs typeface="+mn-ea"/>
              </a:rPr>
              <a:t>[Co(NH</a:t>
            </a:r>
            <a:r>
              <a:rPr lang="en-US" altLang="zh-CN" sz="2800" baseline="-25000" dirty="0">
                <a:solidFill>
                  <a:schemeClr val="bg1"/>
                </a:solidFill>
                <a:latin typeface="Times New Roman" panose="02020603050405020304" pitchFamily="18" charset="0"/>
                <a:ea typeface="+mn-ea"/>
                <a:cs typeface="+mn-ea"/>
              </a:rPr>
              <a:t>3</a:t>
            </a:r>
            <a:r>
              <a:rPr lang="en-US" altLang="zh-CN" sz="2800" dirty="0">
                <a:solidFill>
                  <a:schemeClr val="bg1"/>
                </a:solidFill>
                <a:latin typeface="Times New Roman" panose="02020603050405020304" pitchFamily="18" charset="0"/>
                <a:ea typeface="+mn-ea"/>
                <a:cs typeface="+mn-ea"/>
              </a:rPr>
              <a:t>)</a:t>
            </a:r>
            <a:r>
              <a:rPr lang="en-US" altLang="zh-CN" sz="2800" baseline="-25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3+</a:t>
            </a:r>
            <a:r>
              <a:rPr lang="en-US" altLang="zh-CN" sz="2800" dirty="0">
                <a:solidFill>
                  <a:schemeClr val="bg1"/>
                </a:solidFill>
                <a:latin typeface="Times New Roman" panose="02020603050405020304" pitchFamily="18" charset="0"/>
                <a:ea typeface="+mn-ea"/>
                <a:cs typeface="+mn-ea"/>
              </a:rPr>
              <a:t> = 1.58×10</a:t>
            </a:r>
            <a:r>
              <a:rPr lang="en-US" altLang="zh-CN" sz="2800" baseline="30000" dirty="0">
                <a:solidFill>
                  <a:schemeClr val="bg1"/>
                </a:solidFill>
                <a:latin typeface="Times New Roman" panose="02020603050405020304" pitchFamily="18" charset="0"/>
                <a:ea typeface="+mn-ea"/>
                <a:cs typeface="+mn-ea"/>
              </a:rPr>
              <a:t> 35</a:t>
            </a:r>
            <a:r>
              <a:rPr lang="en-US" altLang="zh-CN" sz="2800" dirty="0">
                <a:solidFill>
                  <a:schemeClr val="bg1"/>
                </a:solidFill>
                <a:latin typeface="Times New Roman" panose="02020603050405020304" pitchFamily="18" charset="0"/>
                <a:ea typeface="+mn-ea"/>
                <a:cs typeface="+mn-ea"/>
              </a:rPr>
              <a:t>, </a:t>
            </a:r>
            <a:r>
              <a:rPr lang="en-US" altLang="zh-CN" sz="2800" i="1" dirty="0">
                <a:solidFill>
                  <a:schemeClr val="bg1"/>
                </a:solidFill>
                <a:latin typeface="Times New Roman" panose="02020603050405020304" pitchFamily="18" charset="0"/>
                <a:ea typeface="+mn-ea"/>
                <a:cs typeface="+mn-ea"/>
              </a:rPr>
              <a:t>β</a:t>
            </a:r>
            <a:r>
              <a:rPr lang="en-US" altLang="zh-CN" sz="2800" dirty="0">
                <a:solidFill>
                  <a:schemeClr val="bg1"/>
                </a:solidFill>
                <a:latin typeface="Times New Roman" panose="02020603050405020304" pitchFamily="18" charset="0"/>
                <a:ea typeface="+mn-ea"/>
                <a:cs typeface="+mn-ea"/>
              </a:rPr>
              <a:t>[Co(NH</a:t>
            </a:r>
            <a:r>
              <a:rPr lang="en-US" altLang="zh-CN" sz="2800" baseline="-25000" dirty="0">
                <a:solidFill>
                  <a:schemeClr val="bg1"/>
                </a:solidFill>
                <a:latin typeface="Times New Roman" panose="02020603050405020304" pitchFamily="18" charset="0"/>
                <a:ea typeface="+mn-ea"/>
                <a:cs typeface="+mn-ea"/>
              </a:rPr>
              <a:t>3</a:t>
            </a:r>
            <a:r>
              <a:rPr lang="en-US" altLang="zh-CN" sz="2800" dirty="0">
                <a:solidFill>
                  <a:schemeClr val="bg1"/>
                </a:solidFill>
                <a:latin typeface="Times New Roman" panose="02020603050405020304" pitchFamily="18" charset="0"/>
                <a:ea typeface="+mn-ea"/>
                <a:cs typeface="+mn-ea"/>
              </a:rPr>
              <a:t>)</a:t>
            </a:r>
            <a:r>
              <a:rPr lang="en-US" altLang="zh-CN" sz="2800" baseline="-25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2+</a:t>
            </a:r>
            <a:r>
              <a:rPr lang="en-US" altLang="zh-CN" sz="2800" dirty="0">
                <a:solidFill>
                  <a:schemeClr val="bg1"/>
                </a:solidFill>
                <a:latin typeface="Times New Roman" panose="02020603050405020304" pitchFamily="18" charset="0"/>
                <a:ea typeface="+mn-ea"/>
                <a:cs typeface="+mn-ea"/>
              </a:rPr>
              <a:t> = 1.3×10 </a:t>
            </a:r>
            <a:r>
              <a:rPr lang="en-US" altLang="zh-CN" sz="2800" baseline="30000" dirty="0">
                <a:solidFill>
                  <a:schemeClr val="bg1"/>
                </a:solidFill>
                <a:latin typeface="Times New Roman" panose="02020603050405020304" pitchFamily="18" charset="0"/>
                <a:ea typeface="+mn-ea"/>
                <a:cs typeface="+mn-ea"/>
              </a:rPr>
              <a:t>5</a:t>
            </a:r>
            <a:r>
              <a:rPr lang="en-US" altLang="zh-CN" sz="2800" dirty="0">
                <a:solidFill>
                  <a:schemeClr val="bg1"/>
                </a:solidFill>
                <a:latin typeface="Times New Roman" panose="02020603050405020304" pitchFamily="18" charset="0"/>
                <a:ea typeface="+mn-ea"/>
                <a:cs typeface="+mn-ea"/>
              </a:rPr>
              <a:t>. </a:t>
            </a:r>
            <a:r>
              <a:rPr lang="zh-CN" altLang="en-US" sz="2800" dirty="0">
                <a:solidFill>
                  <a:schemeClr val="bg1"/>
                </a:solidFill>
                <a:latin typeface="Times New Roman" panose="02020603050405020304" pitchFamily="18" charset="0"/>
                <a:ea typeface="+mn-ea"/>
                <a:cs typeface="+mn-ea"/>
              </a:rPr>
              <a:t>请通过计算说明 </a:t>
            </a:r>
            <a:endParaRPr lang="en-US" altLang="zh-CN" sz="2800" dirty="0">
              <a:solidFill>
                <a:schemeClr val="bg1"/>
              </a:solidFill>
              <a:latin typeface="Times New Roman" panose="02020603050405020304" pitchFamily="18" charset="0"/>
              <a:ea typeface="+mn-ea"/>
              <a:cs typeface="+mn-ea"/>
            </a:endParaRPr>
          </a:p>
          <a:p>
            <a:pPr>
              <a:lnSpc>
                <a:spcPct val="150000"/>
              </a:lnSpc>
            </a:pPr>
            <a:r>
              <a:rPr lang="en-US" altLang="zh-CN" sz="2800" dirty="0">
                <a:solidFill>
                  <a:schemeClr val="bg1"/>
                </a:solidFill>
                <a:latin typeface="Times New Roman" panose="02020603050405020304" pitchFamily="18" charset="0"/>
                <a:ea typeface="+mn-ea"/>
                <a:cs typeface="+mn-ea"/>
              </a:rPr>
              <a:t>Co</a:t>
            </a:r>
            <a:r>
              <a:rPr lang="en-US" altLang="zh-CN" sz="2800" baseline="30000" dirty="0">
                <a:solidFill>
                  <a:schemeClr val="bg1"/>
                </a:solidFill>
                <a:latin typeface="Times New Roman" panose="02020603050405020304" pitchFamily="18" charset="0"/>
                <a:ea typeface="+mn-ea"/>
                <a:cs typeface="+mn-ea"/>
              </a:rPr>
              <a:t>3+</a:t>
            </a:r>
            <a:r>
              <a:rPr lang="en-US" altLang="zh-CN" sz="2800" dirty="0">
                <a:solidFill>
                  <a:schemeClr val="bg1"/>
                </a:solidFill>
                <a:latin typeface="Times New Roman" panose="02020603050405020304" pitchFamily="18" charset="0"/>
                <a:ea typeface="+mn-ea"/>
                <a:cs typeface="+mn-ea"/>
              </a:rPr>
              <a:t>  </a:t>
            </a:r>
            <a:r>
              <a:rPr lang="zh-CN" altLang="en-US" sz="2800" dirty="0">
                <a:solidFill>
                  <a:schemeClr val="bg1"/>
                </a:solidFill>
                <a:latin typeface="Times New Roman" panose="02020603050405020304" pitchFamily="18" charset="0"/>
                <a:ea typeface="+mn-ea"/>
                <a:cs typeface="+mn-ea"/>
              </a:rPr>
              <a:t>能氧化 </a:t>
            </a:r>
            <a:r>
              <a:rPr lang="en-US" altLang="zh-CN" sz="2800" dirty="0">
                <a:solidFill>
                  <a:schemeClr val="bg1"/>
                </a:solidFill>
                <a:latin typeface="Times New Roman" panose="02020603050405020304" pitchFamily="18" charset="0"/>
                <a:ea typeface="+mn-ea"/>
                <a:cs typeface="+mn-ea"/>
              </a:rPr>
              <a:t>H</a:t>
            </a:r>
            <a:r>
              <a:rPr lang="en-US" altLang="zh-CN" sz="2800" baseline="-25000" dirty="0">
                <a:solidFill>
                  <a:schemeClr val="bg1"/>
                </a:solidFill>
                <a:latin typeface="Times New Roman" panose="02020603050405020304" pitchFamily="18" charset="0"/>
                <a:ea typeface="+mn-ea"/>
                <a:cs typeface="+mn-ea"/>
              </a:rPr>
              <a:t>2</a:t>
            </a:r>
            <a:r>
              <a:rPr lang="en-US" altLang="zh-CN" sz="2800" dirty="0">
                <a:solidFill>
                  <a:schemeClr val="bg1"/>
                </a:solidFill>
                <a:latin typeface="Times New Roman" panose="02020603050405020304" pitchFamily="18" charset="0"/>
                <a:ea typeface="+mn-ea"/>
                <a:cs typeface="+mn-ea"/>
              </a:rPr>
              <a:t>O, </a:t>
            </a:r>
            <a:r>
              <a:rPr lang="zh-CN" altLang="en-US" sz="2800" dirty="0">
                <a:solidFill>
                  <a:schemeClr val="bg1"/>
                </a:solidFill>
                <a:latin typeface="Times New Roman" panose="02020603050405020304" pitchFamily="18" charset="0"/>
                <a:ea typeface="+mn-ea"/>
                <a:cs typeface="+mn-ea"/>
              </a:rPr>
              <a:t>而 </a:t>
            </a:r>
            <a:r>
              <a:rPr lang="en-US" altLang="zh-CN" sz="2800" dirty="0">
                <a:solidFill>
                  <a:schemeClr val="bg1"/>
                </a:solidFill>
                <a:latin typeface="Times New Roman" panose="02020603050405020304" pitchFamily="18" charset="0"/>
                <a:ea typeface="+mn-ea"/>
                <a:cs typeface="+mn-ea"/>
              </a:rPr>
              <a:t>[Co(NH</a:t>
            </a:r>
            <a:r>
              <a:rPr lang="en-US" altLang="zh-CN" sz="2800" baseline="-25000" dirty="0">
                <a:solidFill>
                  <a:schemeClr val="bg1"/>
                </a:solidFill>
                <a:latin typeface="Times New Roman" panose="02020603050405020304" pitchFamily="18" charset="0"/>
                <a:ea typeface="+mn-ea"/>
                <a:cs typeface="+mn-ea"/>
              </a:rPr>
              <a:t>3</a:t>
            </a:r>
            <a:r>
              <a:rPr lang="en-US" altLang="zh-CN" sz="2800" dirty="0">
                <a:solidFill>
                  <a:schemeClr val="bg1"/>
                </a:solidFill>
                <a:latin typeface="Times New Roman" panose="02020603050405020304" pitchFamily="18" charset="0"/>
                <a:ea typeface="+mn-ea"/>
                <a:cs typeface="+mn-ea"/>
              </a:rPr>
              <a:t>)</a:t>
            </a:r>
            <a:r>
              <a:rPr lang="en-US" altLang="zh-CN" sz="2800" baseline="-25000" dirty="0">
                <a:solidFill>
                  <a:schemeClr val="bg1"/>
                </a:solidFill>
                <a:latin typeface="Times New Roman" panose="02020603050405020304" pitchFamily="18" charset="0"/>
                <a:ea typeface="+mn-ea"/>
                <a:cs typeface="+mn-ea"/>
              </a:rPr>
              <a:t>6</a:t>
            </a:r>
            <a:r>
              <a:rPr lang="en-US" altLang="zh-CN" sz="2800" dirty="0">
                <a:solidFill>
                  <a:schemeClr val="bg1"/>
                </a:solidFill>
                <a:latin typeface="Times New Roman" panose="02020603050405020304" pitchFamily="18" charset="0"/>
                <a:ea typeface="+mn-ea"/>
                <a:cs typeface="+mn-ea"/>
              </a:rPr>
              <a:t>]</a:t>
            </a:r>
            <a:r>
              <a:rPr lang="en-US" altLang="zh-CN" sz="2800" baseline="30000" dirty="0">
                <a:solidFill>
                  <a:schemeClr val="bg1"/>
                </a:solidFill>
                <a:latin typeface="Times New Roman" panose="02020603050405020304" pitchFamily="18" charset="0"/>
                <a:ea typeface="+mn-ea"/>
                <a:cs typeface="+mn-ea"/>
              </a:rPr>
              <a:t>3+</a:t>
            </a:r>
            <a:r>
              <a:rPr lang="en-US" altLang="zh-CN" sz="2800" dirty="0">
                <a:solidFill>
                  <a:schemeClr val="bg1"/>
                </a:solidFill>
                <a:latin typeface="Times New Roman" panose="02020603050405020304" pitchFamily="18" charset="0"/>
                <a:ea typeface="+mn-ea"/>
                <a:cs typeface="+mn-ea"/>
              </a:rPr>
              <a:t> </a:t>
            </a:r>
            <a:r>
              <a:rPr lang="zh-CN" altLang="en-US" sz="2800" dirty="0">
                <a:solidFill>
                  <a:schemeClr val="bg1"/>
                </a:solidFill>
                <a:latin typeface="Times New Roman" panose="02020603050405020304" pitchFamily="18" charset="0"/>
                <a:ea typeface="+mn-ea"/>
                <a:cs typeface="+mn-ea"/>
              </a:rPr>
              <a:t>不能</a:t>
            </a:r>
            <a:r>
              <a:rPr lang="en-US" altLang="zh-CN" sz="2800" dirty="0">
                <a:solidFill>
                  <a:schemeClr val="bg1"/>
                </a:solidFill>
                <a:latin typeface="Times New Roman" panose="02020603050405020304" pitchFamily="18" charset="0"/>
                <a:ea typeface="+mn-ea"/>
                <a:cs typeface="+mn-ea"/>
              </a:rPr>
              <a:t>.</a:t>
            </a:r>
          </a:p>
        </p:txBody>
      </p:sp>
      <p:sp>
        <p:nvSpPr>
          <p:cNvPr id="4" name="Rectangle 3">
            <a:extLst>
              <a:ext uri="{FF2B5EF4-FFF2-40B4-BE49-F238E27FC236}">
                <a16:creationId xmlns:a16="http://schemas.microsoft.com/office/drawing/2014/main" id="{759972E4-FD4C-48E0-A785-0209DDC03062}"/>
              </a:ext>
            </a:extLst>
          </p:cNvPr>
          <p:cNvSpPr txBox="1">
            <a:spLocks noChangeArrowheads="1"/>
          </p:cNvSpPr>
          <p:nvPr/>
        </p:nvSpPr>
        <p:spPr>
          <a:xfrm>
            <a:off x="346390" y="2931131"/>
            <a:ext cx="8353425" cy="429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zh-CN" altLang="en-US" b="1" dirty="0">
                <a:cs typeface="+mn-ea"/>
              </a:rPr>
              <a:t>解</a:t>
            </a:r>
            <a:r>
              <a:rPr lang="zh-CN" altLang="en-US" dirty="0">
                <a:cs typeface="+mn-ea"/>
              </a:rPr>
              <a:t>：</a:t>
            </a:r>
          </a:p>
          <a:p>
            <a:pPr>
              <a:lnSpc>
                <a:spcPct val="150000"/>
              </a:lnSpc>
              <a:buFont typeface="Wingdings" panose="05000000000000000000" pitchFamily="2" charset="2"/>
              <a:buNone/>
            </a:pPr>
            <a:r>
              <a:rPr lang="zh-CN" altLang="en-US" dirty="0">
                <a:cs typeface="+mn-ea"/>
              </a:rPr>
              <a:t>∵</a:t>
            </a:r>
            <a:r>
              <a:rPr lang="zh-CN" altLang="en-US" i="1" dirty="0">
                <a:cs typeface="+mn-ea"/>
                <a:sym typeface="Symbol" panose="05050102010706020507" pitchFamily="18" charset="2"/>
              </a:rPr>
              <a:t></a:t>
            </a:r>
            <a:r>
              <a:rPr lang="zh-CN" altLang="en-US" dirty="0">
                <a:cs typeface="+mn-ea"/>
                <a:sym typeface="Symbol" panose="05050102010706020507" pitchFamily="18" charset="2"/>
              </a:rPr>
              <a:t></a:t>
            </a:r>
            <a:r>
              <a:rPr lang="en-US" altLang="zh-CN" dirty="0">
                <a:cs typeface="+mn-ea"/>
              </a:rPr>
              <a:t>Co</a:t>
            </a:r>
            <a:r>
              <a:rPr lang="en-US" altLang="zh-CN" baseline="30000" dirty="0">
                <a:cs typeface="+mn-ea"/>
              </a:rPr>
              <a:t>3+</a:t>
            </a:r>
            <a:r>
              <a:rPr lang="en-US" altLang="zh-CN" dirty="0">
                <a:cs typeface="+mn-ea"/>
              </a:rPr>
              <a:t>/Co</a:t>
            </a:r>
            <a:r>
              <a:rPr lang="en-US" altLang="zh-CN" baseline="30000" dirty="0">
                <a:cs typeface="+mn-ea"/>
              </a:rPr>
              <a:t>2+</a:t>
            </a:r>
            <a:r>
              <a:rPr lang="en-US" altLang="zh-CN" dirty="0">
                <a:cs typeface="+mn-ea"/>
              </a:rPr>
              <a:t> = 1.92 V &gt; </a:t>
            </a:r>
            <a:r>
              <a:rPr lang="en-US" altLang="zh-CN" i="1" dirty="0">
                <a:cs typeface="+mn-ea"/>
                <a:sym typeface="Symbol" panose="05050102010706020507" pitchFamily="18" charset="2"/>
              </a:rPr>
              <a:t></a:t>
            </a:r>
            <a:r>
              <a:rPr lang="en-US" altLang="zh-CN" dirty="0">
                <a:cs typeface="+mn-ea"/>
                <a:sym typeface="Symbol" panose="05050102010706020507" pitchFamily="18" charset="2"/>
              </a:rPr>
              <a:t> </a:t>
            </a:r>
            <a:r>
              <a:rPr lang="en-US" altLang="zh-CN" dirty="0">
                <a:cs typeface="+mn-ea"/>
              </a:rPr>
              <a:t>O</a:t>
            </a:r>
            <a:r>
              <a:rPr lang="en-US" altLang="zh-CN" baseline="-25000" dirty="0">
                <a:cs typeface="+mn-ea"/>
              </a:rPr>
              <a:t>2</a:t>
            </a:r>
            <a:r>
              <a:rPr lang="en-US" altLang="zh-CN" dirty="0">
                <a:cs typeface="+mn-ea"/>
              </a:rPr>
              <a:t>/H</a:t>
            </a:r>
            <a:r>
              <a:rPr lang="en-US" altLang="zh-CN" baseline="-25000" dirty="0">
                <a:cs typeface="+mn-ea"/>
              </a:rPr>
              <a:t>2</a:t>
            </a:r>
            <a:r>
              <a:rPr lang="en-US" altLang="zh-CN" dirty="0">
                <a:cs typeface="+mn-ea"/>
              </a:rPr>
              <a:t>O = 1.229 V</a:t>
            </a:r>
            <a:r>
              <a:rPr lang="zh-CN" altLang="en-US" dirty="0">
                <a:cs typeface="+mn-ea"/>
              </a:rPr>
              <a:t>，</a:t>
            </a:r>
          </a:p>
          <a:p>
            <a:pPr>
              <a:lnSpc>
                <a:spcPct val="150000"/>
              </a:lnSpc>
              <a:buFont typeface="Wingdings" panose="05000000000000000000" pitchFamily="2" charset="2"/>
              <a:buNone/>
            </a:pPr>
            <a:r>
              <a:rPr lang="zh-CN" altLang="en-US" dirty="0">
                <a:cs typeface="+mn-ea"/>
              </a:rPr>
              <a:t>∴ </a:t>
            </a:r>
            <a:r>
              <a:rPr lang="en-US" altLang="zh-CN" dirty="0">
                <a:cs typeface="+mn-ea"/>
              </a:rPr>
              <a:t>Co</a:t>
            </a:r>
            <a:r>
              <a:rPr lang="en-US" altLang="zh-CN" baseline="30000" dirty="0">
                <a:cs typeface="+mn-ea"/>
              </a:rPr>
              <a:t>3+</a:t>
            </a:r>
            <a:r>
              <a:rPr lang="en-US" altLang="zh-CN" dirty="0">
                <a:cs typeface="+mn-ea"/>
              </a:rPr>
              <a:t> </a:t>
            </a:r>
            <a:r>
              <a:rPr lang="zh-CN" altLang="en-US" dirty="0">
                <a:cs typeface="+mn-ea"/>
              </a:rPr>
              <a:t>能氧化</a:t>
            </a:r>
            <a:r>
              <a:rPr lang="en-US" altLang="zh-CN" dirty="0">
                <a:cs typeface="+mn-ea"/>
              </a:rPr>
              <a:t>H</a:t>
            </a:r>
            <a:r>
              <a:rPr lang="en-US" altLang="zh-CN" baseline="-25000" dirty="0">
                <a:cs typeface="+mn-ea"/>
              </a:rPr>
              <a:t>2</a:t>
            </a:r>
            <a:r>
              <a:rPr lang="en-US" altLang="zh-CN" dirty="0">
                <a:cs typeface="+mn-ea"/>
              </a:rPr>
              <a:t>O </a:t>
            </a:r>
            <a:r>
              <a:rPr lang="zh-CN" altLang="en-US" dirty="0">
                <a:cs typeface="+mn-ea"/>
              </a:rPr>
              <a:t>得 </a:t>
            </a:r>
            <a:r>
              <a:rPr lang="en-US" altLang="zh-CN" dirty="0">
                <a:cs typeface="+mn-ea"/>
              </a:rPr>
              <a:t>O</a:t>
            </a:r>
            <a:r>
              <a:rPr lang="en-US" altLang="zh-CN" baseline="-25000" dirty="0">
                <a:cs typeface="+mn-ea"/>
              </a:rPr>
              <a:t>2</a:t>
            </a:r>
            <a:endParaRPr lang="en-US" altLang="zh-CN" dirty="0">
              <a:cs typeface="+mn-ea"/>
            </a:endParaRPr>
          </a:p>
        </p:txBody>
      </p:sp>
    </p:spTree>
    <p:extLst>
      <p:ext uri="{BB962C8B-B14F-4D97-AF65-F5344CB8AC3E}">
        <p14:creationId xmlns:p14="http://schemas.microsoft.com/office/powerpoint/2010/main" val="35505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3A579E-64F2-4317-92AE-1AEFC5C7881F}"/>
              </a:ext>
            </a:extLst>
          </p:cNvPr>
          <p:cNvSpPr>
            <a:spLocks noGrp="1"/>
          </p:cNvSpPr>
          <p:nvPr>
            <p:ph type="title"/>
          </p:nvPr>
        </p:nvSpPr>
        <p:spPr/>
        <p:txBody>
          <a:bodyPr/>
          <a:lstStyle/>
          <a:p>
            <a:endParaRPr lang="zh-CN" altLang="en-US"/>
          </a:p>
        </p:txBody>
      </p:sp>
      <p:sp>
        <p:nvSpPr>
          <p:cNvPr id="3" name="Rectangle 3">
            <a:extLst>
              <a:ext uri="{FF2B5EF4-FFF2-40B4-BE49-F238E27FC236}">
                <a16:creationId xmlns:a16="http://schemas.microsoft.com/office/drawing/2014/main" id="{BAEFB987-7899-4FCC-9C84-625B41BC0587}"/>
              </a:ext>
            </a:extLst>
          </p:cNvPr>
          <p:cNvSpPr txBox="1">
            <a:spLocks noChangeArrowheads="1"/>
          </p:cNvSpPr>
          <p:nvPr/>
        </p:nvSpPr>
        <p:spPr>
          <a:xfrm>
            <a:off x="369252" y="163116"/>
            <a:ext cx="10807443" cy="239868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zh-CN" altLang="en-US" b="1" dirty="0">
                <a:solidFill>
                  <a:schemeClr val="bg1"/>
                </a:solidFill>
                <a:cs typeface="+mn-ea"/>
              </a:rPr>
              <a:t>将两个电对组成原电池</a:t>
            </a:r>
            <a:endParaRPr lang="en-US" altLang="zh-CN" b="1" dirty="0">
              <a:solidFill>
                <a:schemeClr val="bg1"/>
              </a:solidFill>
              <a:cs typeface="+mn-ea"/>
            </a:endParaRPr>
          </a:p>
          <a:p>
            <a:pPr>
              <a:buFont typeface="Wingdings" panose="05000000000000000000" pitchFamily="2" charset="2"/>
              <a:buNone/>
            </a:pPr>
            <a:r>
              <a:rPr lang="en-US" altLang="zh-CN" sz="2400" dirty="0">
                <a:solidFill>
                  <a:schemeClr val="bg1"/>
                </a:solidFill>
                <a:cs typeface="+mn-ea"/>
              </a:rPr>
              <a:t>(-) Pt∣[Co(NH</a:t>
            </a:r>
            <a:r>
              <a:rPr lang="en-US" altLang="zh-CN" sz="2400" baseline="-25000" dirty="0">
                <a:solidFill>
                  <a:schemeClr val="bg1"/>
                </a:solidFill>
                <a:cs typeface="+mn-ea"/>
              </a:rPr>
              <a:t>3</a:t>
            </a:r>
            <a:r>
              <a:rPr lang="en-US" altLang="zh-CN" sz="2400" dirty="0">
                <a:solidFill>
                  <a:schemeClr val="bg1"/>
                </a:solidFill>
                <a:cs typeface="+mn-ea"/>
              </a:rPr>
              <a:t>)</a:t>
            </a:r>
            <a:r>
              <a:rPr lang="en-US" altLang="zh-CN" sz="2400" baseline="-25000" dirty="0">
                <a:solidFill>
                  <a:schemeClr val="bg1"/>
                </a:solidFill>
                <a:cs typeface="+mn-ea"/>
              </a:rPr>
              <a:t>6</a:t>
            </a:r>
            <a:r>
              <a:rPr lang="en-US" altLang="zh-CN" sz="2400" dirty="0">
                <a:solidFill>
                  <a:schemeClr val="bg1"/>
                </a:solidFill>
                <a:cs typeface="+mn-ea"/>
              </a:rPr>
              <a:t>]</a:t>
            </a:r>
            <a:r>
              <a:rPr lang="en-US" altLang="zh-CN" sz="2400" baseline="30000" dirty="0">
                <a:solidFill>
                  <a:schemeClr val="bg1"/>
                </a:solidFill>
                <a:cs typeface="+mn-ea"/>
              </a:rPr>
              <a:t>3+</a:t>
            </a:r>
            <a:r>
              <a:rPr lang="zh-CN" altLang="en-US" sz="2400" dirty="0">
                <a:solidFill>
                  <a:schemeClr val="bg1"/>
                </a:solidFill>
                <a:cs typeface="+mn-ea"/>
              </a:rPr>
              <a:t>，</a:t>
            </a:r>
            <a:r>
              <a:rPr lang="en-US" altLang="zh-CN" sz="2400" dirty="0">
                <a:solidFill>
                  <a:schemeClr val="bg1"/>
                </a:solidFill>
                <a:cs typeface="+mn-ea"/>
              </a:rPr>
              <a:t>[Co(NH</a:t>
            </a:r>
            <a:r>
              <a:rPr lang="en-US" altLang="zh-CN" sz="2400" baseline="-25000" dirty="0">
                <a:solidFill>
                  <a:schemeClr val="bg1"/>
                </a:solidFill>
                <a:cs typeface="+mn-ea"/>
              </a:rPr>
              <a:t>3</a:t>
            </a:r>
            <a:r>
              <a:rPr lang="en-US" altLang="zh-CN" sz="2400" dirty="0">
                <a:solidFill>
                  <a:schemeClr val="bg1"/>
                </a:solidFill>
                <a:cs typeface="+mn-ea"/>
              </a:rPr>
              <a:t>)</a:t>
            </a:r>
            <a:r>
              <a:rPr lang="en-US" altLang="zh-CN" sz="2400" baseline="-25000" dirty="0">
                <a:solidFill>
                  <a:schemeClr val="bg1"/>
                </a:solidFill>
                <a:cs typeface="+mn-ea"/>
              </a:rPr>
              <a:t>6</a:t>
            </a:r>
            <a:r>
              <a:rPr lang="en-US" altLang="zh-CN" sz="2400" dirty="0">
                <a:solidFill>
                  <a:schemeClr val="bg1"/>
                </a:solidFill>
                <a:cs typeface="+mn-ea"/>
              </a:rPr>
              <a:t>]</a:t>
            </a:r>
            <a:r>
              <a:rPr lang="en-US" altLang="zh-CN" sz="2400" baseline="30000" dirty="0">
                <a:solidFill>
                  <a:schemeClr val="bg1"/>
                </a:solidFill>
                <a:cs typeface="+mn-ea"/>
              </a:rPr>
              <a:t>2+</a:t>
            </a:r>
            <a:r>
              <a:rPr lang="en-US" altLang="zh-CN" sz="2400" dirty="0">
                <a:solidFill>
                  <a:schemeClr val="bg1"/>
                </a:solidFill>
                <a:cs typeface="+mn-ea"/>
              </a:rPr>
              <a:t> ‖Co</a:t>
            </a:r>
            <a:r>
              <a:rPr lang="en-US" altLang="zh-CN" sz="2400" baseline="30000" dirty="0">
                <a:solidFill>
                  <a:schemeClr val="bg1"/>
                </a:solidFill>
                <a:cs typeface="+mn-ea"/>
              </a:rPr>
              <a:t>3+</a:t>
            </a:r>
            <a:r>
              <a:rPr lang="zh-CN" altLang="en-US" sz="2400" dirty="0">
                <a:solidFill>
                  <a:schemeClr val="bg1"/>
                </a:solidFill>
                <a:cs typeface="+mn-ea"/>
              </a:rPr>
              <a:t>，</a:t>
            </a:r>
            <a:r>
              <a:rPr lang="en-US" altLang="zh-CN" sz="2400" dirty="0">
                <a:solidFill>
                  <a:schemeClr val="bg1"/>
                </a:solidFill>
                <a:cs typeface="+mn-ea"/>
              </a:rPr>
              <a:t>Co</a:t>
            </a:r>
            <a:r>
              <a:rPr lang="en-US" altLang="zh-CN" sz="2400" baseline="30000" dirty="0">
                <a:solidFill>
                  <a:schemeClr val="bg1"/>
                </a:solidFill>
                <a:cs typeface="+mn-ea"/>
              </a:rPr>
              <a:t>2+</a:t>
            </a:r>
            <a:r>
              <a:rPr lang="en-US" altLang="zh-CN" sz="2400" dirty="0">
                <a:solidFill>
                  <a:schemeClr val="bg1"/>
                </a:solidFill>
                <a:cs typeface="+mn-ea"/>
              </a:rPr>
              <a:t>∣Pt (+)</a:t>
            </a:r>
          </a:p>
          <a:p>
            <a:pPr>
              <a:buFont typeface="Wingdings" panose="05000000000000000000" pitchFamily="2" charset="2"/>
              <a:buNone/>
            </a:pPr>
            <a:r>
              <a:rPr lang="en-US" altLang="zh-CN" sz="2400" dirty="0">
                <a:solidFill>
                  <a:schemeClr val="bg1"/>
                </a:solidFill>
                <a:cs typeface="+mn-ea"/>
              </a:rPr>
              <a:t>(-) [Co(NH</a:t>
            </a:r>
            <a:r>
              <a:rPr lang="en-US" altLang="zh-CN" sz="2400" baseline="-25000" dirty="0">
                <a:solidFill>
                  <a:schemeClr val="bg1"/>
                </a:solidFill>
                <a:cs typeface="+mn-ea"/>
              </a:rPr>
              <a:t>3</a:t>
            </a:r>
            <a:r>
              <a:rPr lang="en-US" altLang="zh-CN" sz="2400" dirty="0">
                <a:solidFill>
                  <a:schemeClr val="bg1"/>
                </a:solidFill>
                <a:cs typeface="+mn-ea"/>
              </a:rPr>
              <a:t>)</a:t>
            </a:r>
            <a:r>
              <a:rPr lang="en-US" altLang="zh-CN" sz="2400" baseline="-25000" dirty="0">
                <a:solidFill>
                  <a:schemeClr val="bg1"/>
                </a:solidFill>
                <a:cs typeface="+mn-ea"/>
              </a:rPr>
              <a:t>6</a:t>
            </a:r>
            <a:r>
              <a:rPr lang="en-US" altLang="zh-CN" sz="2400" dirty="0">
                <a:solidFill>
                  <a:schemeClr val="bg1"/>
                </a:solidFill>
                <a:cs typeface="+mn-ea"/>
              </a:rPr>
              <a:t>]</a:t>
            </a:r>
            <a:r>
              <a:rPr lang="en-US" altLang="zh-CN" sz="2400" baseline="30000" dirty="0">
                <a:solidFill>
                  <a:schemeClr val="bg1"/>
                </a:solidFill>
                <a:cs typeface="+mn-ea"/>
              </a:rPr>
              <a:t>2+</a:t>
            </a:r>
            <a:r>
              <a:rPr lang="en-US" altLang="zh-CN" sz="2400" dirty="0">
                <a:solidFill>
                  <a:schemeClr val="bg1"/>
                </a:solidFill>
                <a:cs typeface="+mn-ea"/>
              </a:rPr>
              <a:t> - e</a:t>
            </a:r>
            <a:r>
              <a:rPr lang="en-US" altLang="zh-CN" sz="2400" baseline="30000" dirty="0">
                <a:solidFill>
                  <a:schemeClr val="bg1"/>
                </a:solidFill>
                <a:cs typeface="+mn-ea"/>
              </a:rPr>
              <a:t>-</a:t>
            </a:r>
            <a:r>
              <a:rPr lang="en-US" altLang="zh-CN" sz="2400" dirty="0">
                <a:solidFill>
                  <a:schemeClr val="bg1"/>
                </a:solidFill>
                <a:cs typeface="+mn-ea"/>
              </a:rPr>
              <a:t> = [Co(NH</a:t>
            </a:r>
            <a:r>
              <a:rPr lang="en-US" altLang="zh-CN" sz="2400" baseline="-25000" dirty="0">
                <a:solidFill>
                  <a:schemeClr val="bg1"/>
                </a:solidFill>
                <a:cs typeface="+mn-ea"/>
              </a:rPr>
              <a:t>3</a:t>
            </a:r>
            <a:r>
              <a:rPr lang="en-US" altLang="zh-CN" sz="2400" dirty="0">
                <a:solidFill>
                  <a:schemeClr val="bg1"/>
                </a:solidFill>
                <a:cs typeface="+mn-ea"/>
              </a:rPr>
              <a:t>)</a:t>
            </a:r>
            <a:r>
              <a:rPr lang="en-US" altLang="zh-CN" sz="2400" baseline="-25000" dirty="0">
                <a:solidFill>
                  <a:schemeClr val="bg1"/>
                </a:solidFill>
                <a:cs typeface="+mn-ea"/>
              </a:rPr>
              <a:t>6</a:t>
            </a:r>
            <a:r>
              <a:rPr lang="en-US" altLang="zh-CN" sz="2400" dirty="0">
                <a:solidFill>
                  <a:schemeClr val="bg1"/>
                </a:solidFill>
                <a:cs typeface="+mn-ea"/>
              </a:rPr>
              <a:t>]</a:t>
            </a:r>
            <a:r>
              <a:rPr lang="en-US" altLang="zh-CN" sz="2400" baseline="30000" dirty="0">
                <a:solidFill>
                  <a:schemeClr val="bg1"/>
                </a:solidFill>
                <a:cs typeface="+mn-ea"/>
              </a:rPr>
              <a:t>3+</a:t>
            </a:r>
          </a:p>
          <a:p>
            <a:pPr>
              <a:buFont typeface="Wingdings" panose="05000000000000000000" pitchFamily="2" charset="2"/>
              <a:buNone/>
            </a:pPr>
            <a:r>
              <a:rPr lang="en-US" altLang="zh-CN" sz="2400" dirty="0">
                <a:solidFill>
                  <a:schemeClr val="bg1"/>
                </a:solidFill>
                <a:cs typeface="+mn-ea"/>
              </a:rPr>
              <a:t>(+) Co</a:t>
            </a:r>
            <a:r>
              <a:rPr lang="en-US" altLang="zh-CN" sz="2400" baseline="30000" dirty="0">
                <a:solidFill>
                  <a:schemeClr val="bg1"/>
                </a:solidFill>
                <a:cs typeface="+mn-ea"/>
              </a:rPr>
              <a:t>3+</a:t>
            </a:r>
            <a:r>
              <a:rPr lang="en-US" altLang="zh-CN" sz="2400" dirty="0">
                <a:solidFill>
                  <a:schemeClr val="bg1"/>
                </a:solidFill>
                <a:cs typeface="+mn-ea"/>
              </a:rPr>
              <a:t> + e</a:t>
            </a:r>
            <a:r>
              <a:rPr lang="en-US" altLang="zh-CN" sz="2400" baseline="30000" dirty="0">
                <a:solidFill>
                  <a:schemeClr val="bg1"/>
                </a:solidFill>
                <a:cs typeface="+mn-ea"/>
              </a:rPr>
              <a:t>-</a:t>
            </a:r>
            <a:r>
              <a:rPr lang="en-US" altLang="zh-CN" sz="2400" dirty="0">
                <a:solidFill>
                  <a:schemeClr val="bg1"/>
                </a:solidFill>
                <a:cs typeface="+mn-ea"/>
              </a:rPr>
              <a:t> = Co</a:t>
            </a:r>
            <a:r>
              <a:rPr lang="en-US" altLang="zh-CN" sz="2400" baseline="30000" dirty="0">
                <a:solidFill>
                  <a:schemeClr val="bg1"/>
                </a:solidFill>
                <a:cs typeface="+mn-ea"/>
              </a:rPr>
              <a:t>2+</a:t>
            </a:r>
          </a:p>
          <a:p>
            <a:pPr>
              <a:buFont typeface="Wingdings" panose="05000000000000000000" pitchFamily="2" charset="2"/>
              <a:buNone/>
            </a:pPr>
            <a:r>
              <a:rPr lang="en-US" altLang="zh-CN" sz="2400" dirty="0">
                <a:solidFill>
                  <a:schemeClr val="bg1"/>
                </a:solidFill>
                <a:cs typeface="+mn-ea"/>
              </a:rPr>
              <a:t>[Co(NH</a:t>
            </a:r>
            <a:r>
              <a:rPr lang="en-US" altLang="zh-CN" sz="2400" baseline="-25000" dirty="0">
                <a:solidFill>
                  <a:schemeClr val="bg1"/>
                </a:solidFill>
                <a:cs typeface="+mn-ea"/>
              </a:rPr>
              <a:t>3</a:t>
            </a:r>
            <a:r>
              <a:rPr lang="en-US" altLang="zh-CN" sz="2400" dirty="0">
                <a:solidFill>
                  <a:schemeClr val="bg1"/>
                </a:solidFill>
                <a:cs typeface="+mn-ea"/>
              </a:rPr>
              <a:t>)</a:t>
            </a:r>
            <a:r>
              <a:rPr lang="en-US" altLang="zh-CN" sz="2400" baseline="-25000" dirty="0">
                <a:solidFill>
                  <a:schemeClr val="bg1"/>
                </a:solidFill>
                <a:cs typeface="+mn-ea"/>
              </a:rPr>
              <a:t>6</a:t>
            </a:r>
            <a:r>
              <a:rPr lang="en-US" altLang="zh-CN" sz="2400" dirty="0">
                <a:solidFill>
                  <a:schemeClr val="bg1"/>
                </a:solidFill>
                <a:cs typeface="+mn-ea"/>
              </a:rPr>
              <a:t>]</a:t>
            </a:r>
            <a:r>
              <a:rPr lang="en-US" altLang="zh-CN" sz="2400" baseline="30000" dirty="0">
                <a:solidFill>
                  <a:schemeClr val="bg1"/>
                </a:solidFill>
                <a:cs typeface="+mn-ea"/>
              </a:rPr>
              <a:t>2+</a:t>
            </a:r>
            <a:r>
              <a:rPr lang="en-US" altLang="zh-CN" sz="2400" dirty="0">
                <a:solidFill>
                  <a:schemeClr val="bg1"/>
                </a:solidFill>
                <a:cs typeface="+mn-ea"/>
              </a:rPr>
              <a:t> + Co</a:t>
            </a:r>
            <a:r>
              <a:rPr lang="en-US" altLang="zh-CN" sz="2400" baseline="30000" dirty="0">
                <a:solidFill>
                  <a:schemeClr val="bg1"/>
                </a:solidFill>
                <a:cs typeface="+mn-ea"/>
              </a:rPr>
              <a:t>3+</a:t>
            </a:r>
            <a:r>
              <a:rPr lang="en-US" altLang="zh-CN" sz="2400" dirty="0">
                <a:solidFill>
                  <a:schemeClr val="bg1"/>
                </a:solidFill>
                <a:cs typeface="+mn-ea"/>
              </a:rPr>
              <a:t> = [Co(NH</a:t>
            </a:r>
            <a:r>
              <a:rPr lang="en-US" altLang="zh-CN" sz="2400" baseline="-25000" dirty="0">
                <a:solidFill>
                  <a:schemeClr val="bg1"/>
                </a:solidFill>
                <a:cs typeface="+mn-ea"/>
              </a:rPr>
              <a:t>3</a:t>
            </a:r>
            <a:r>
              <a:rPr lang="en-US" altLang="zh-CN" sz="2400" dirty="0">
                <a:solidFill>
                  <a:schemeClr val="bg1"/>
                </a:solidFill>
                <a:cs typeface="+mn-ea"/>
              </a:rPr>
              <a:t>)</a:t>
            </a:r>
            <a:r>
              <a:rPr lang="en-US" altLang="zh-CN" sz="2400" baseline="-25000" dirty="0">
                <a:solidFill>
                  <a:schemeClr val="bg1"/>
                </a:solidFill>
                <a:cs typeface="+mn-ea"/>
              </a:rPr>
              <a:t>6</a:t>
            </a:r>
            <a:r>
              <a:rPr lang="en-US" altLang="zh-CN" sz="2400" dirty="0">
                <a:solidFill>
                  <a:schemeClr val="bg1"/>
                </a:solidFill>
                <a:cs typeface="+mn-ea"/>
              </a:rPr>
              <a:t>]</a:t>
            </a:r>
            <a:r>
              <a:rPr lang="en-US" altLang="zh-CN" sz="2400" baseline="30000" dirty="0">
                <a:solidFill>
                  <a:schemeClr val="bg1"/>
                </a:solidFill>
                <a:cs typeface="+mn-ea"/>
              </a:rPr>
              <a:t>3+</a:t>
            </a:r>
            <a:r>
              <a:rPr lang="en-US" altLang="zh-CN" sz="2400" dirty="0">
                <a:solidFill>
                  <a:schemeClr val="bg1"/>
                </a:solidFill>
                <a:cs typeface="+mn-ea"/>
              </a:rPr>
              <a:t> + Co</a:t>
            </a:r>
            <a:r>
              <a:rPr lang="en-US" altLang="zh-CN" sz="2400" baseline="30000" dirty="0">
                <a:solidFill>
                  <a:schemeClr val="bg1"/>
                </a:solidFill>
                <a:cs typeface="+mn-ea"/>
              </a:rPr>
              <a:t>2+</a:t>
            </a:r>
            <a:r>
              <a:rPr lang="en-US" altLang="zh-CN" sz="2400" dirty="0">
                <a:cs typeface="+mn-ea"/>
              </a:rPr>
              <a:t> </a:t>
            </a:r>
            <a:endParaRPr lang="en-US" altLang="zh-CN" dirty="0">
              <a:cs typeface="+mn-ea"/>
            </a:endParaRPr>
          </a:p>
        </p:txBody>
      </p:sp>
      <p:sp>
        <p:nvSpPr>
          <p:cNvPr id="4" name="Text Box 4">
            <a:extLst>
              <a:ext uri="{FF2B5EF4-FFF2-40B4-BE49-F238E27FC236}">
                <a16:creationId xmlns:a16="http://schemas.microsoft.com/office/drawing/2014/main" id="{F985D9BB-5160-452A-9275-AA547010767A}"/>
              </a:ext>
            </a:extLst>
          </p:cNvPr>
          <p:cNvSpPr txBox="1">
            <a:spLocks noChangeArrowheads="1"/>
          </p:cNvSpPr>
          <p:nvPr/>
        </p:nvSpPr>
        <p:spPr bwMode="auto">
          <a:xfrm>
            <a:off x="513715" y="3216429"/>
            <a:ext cx="8496300" cy="224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ClrTx/>
              <a:buSzTx/>
              <a:buFontTx/>
              <a:buNone/>
            </a:pPr>
            <a:r>
              <a:rPr lang="en-US" altLang="zh-CN" sz="2400" b="1" dirty="0">
                <a:latin typeface="Times New Roman" panose="02020603050405020304" pitchFamily="18" charset="0"/>
                <a:ea typeface="+mn-ea"/>
                <a:cs typeface="+mn-ea"/>
              </a:rPr>
              <a:t>lg </a:t>
            </a:r>
            <a:r>
              <a:rPr lang="en-US" altLang="zh-CN" sz="2400" b="1" i="1" dirty="0">
                <a:latin typeface="Times New Roman" panose="02020603050405020304" pitchFamily="18" charset="0"/>
                <a:ea typeface="+mn-ea"/>
                <a:cs typeface="+mn-ea"/>
              </a:rPr>
              <a:t>K</a:t>
            </a:r>
            <a:r>
              <a:rPr lang="en-US" altLang="zh-CN" sz="2400" b="1" dirty="0">
                <a:latin typeface="Times New Roman" panose="02020603050405020304" pitchFamily="18" charset="0"/>
                <a:ea typeface="+mn-ea"/>
                <a:cs typeface="+mn-ea"/>
                <a:sym typeface="Symbol" panose="05050102010706020507" pitchFamily="18" charset="2"/>
              </a:rPr>
              <a:t></a:t>
            </a:r>
            <a:r>
              <a:rPr lang="en-US" altLang="zh-CN" sz="2400" b="1" dirty="0">
                <a:latin typeface="Times New Roman" panose="02020603050405020304" pitchFamily="18" charset="0"/>
                <a:ea typeface="+mn-ea"/>
                <a:cs typeface="+mn-ea"/>
              </a:rPr>
              <a:t> = (</a:t>
            </a:r>
            <a:r>
              <a:rPr lang="en-US" altLang="zh-CN" sz="2400" b="1" i="1" dirty="0">
                <a:latin typeface="Times New Roman" panose="02020603050405020304" pitchFamily="18" charset="0"/>
                <a:ea typeface="+mn-ea"/>
                <a:cs typeface="+mn-ea"/>
                <a:sym typeface="Symbol" panose="05050102010706020507" pitchFamily="18" charset="2"/>
              </a:rPr>
              <a:t></a:t>
            </a:r>
            <a:r>
              <a:rPr lang="en-US" altLang="zh-CN" sz="2400" b="1" dirty="0">
                <a:latin typeface="Times New Roman" panose="02020603050405020304" pitchFamily="18" charset="0"/>
                <a:ea typeface="+mn-ea"/>
                <a:cs typeface="+mn-ea"/>
                <a:sym typeface="Symbol" panose="05050102010706020507" pitchFamily="18" charset="2"/>
              </a:rPr>
              <a:t> </a:t>
            </a:r>
            <a:r>
              <a:rPr lang="en-US" altLang="zh-CN" sz="2400" b="1" baseline="-25000" dirty="0">
                <a:latin typeface="Times New Roman" panose="02020603050405020304" pitchFamily="18" charset="0"/>
                <a:ea typeface="+mn-ea"/>
                <a:cs typeface="+mn-ea"/>
              </a:rPr>
              <a:t>Co3+ /Co2+</a:t>
            </a:r>
            <a:r>
              <a:rPr lang="en-US" altLang="zh-CN" sz="2400" b="1" dirty="0">
                <a:latin typeface="Times New Roman" panose="02020603050405020304" pitchFamily="18" charset="0"/>
                <a:ea typeface="+mn-ea"/>
                <a:cs typeface="+mn-ea"/>
              </a:rPr>
              <a:t> -</a:t>
            </a:r>
            <a:r>
              <a:rPr lang="en-US" altLang="zh-CN" sz="2400" b="1" i="1" dirty="0">
                <a:latin typeface="Times New Roman" panose="02020603050405020304" pitchFamily="18" charset="0"/>
                <a:ea typeface="+mn-ea"/>
                <a:cs typeface="+mn-ea"/>
                <a:sym typeface="Symbol" panose="05050102010706020507" pitchFamily="18" charset="2"/>
              </a:rPr>
              <a:t></a:t>
            </a:r>
            <a:r>
              <a:rPr lang="en-US" altLang="zh-CN" sz="2400" b="1" dirty="0">
                <a:latin typeface="Times New Roman" panose="02020603050405020304" pitchFamily="18" charset="0"/>
                <a:ea typeface="+mn-ea"/>
                <a:cs typeface="+mn-ea"/>
                <a:sym typeface="Symbol" panose="05050102010706020507" pitchFamily="18" charset="2"/>
              </a:rPr>
              <a:t></a:t>
            </a:r>
            <a:r>
              <a:rPr lang="en-US" altLang="zh-CN" sz="2400" b="1" baseline="-25000" dirty="0">
                <a:latin typeface="Times New Roman" panose="02020603050405020304" pitchFamily="18" charset="0"/>
                <a:ea typeface="+mn-ea"/>
                <a:cs typeface="+mn-ea"/>
              </a:rPr>
              <a:t>[Co(NH3)6]3+/[Co(NH3)6]2+ )</a:t>
            </a:r>
            <a:r>
              <a:rPr lang="en-US" altLang="zh-CN" sz="2400" b="1" dirty="0">
                <a:latin typeface="Times New Roman" panose="02020603050405020304" pitchFamily="18" charset="0"/>
                <a:ea typeface="+mn-ea"/>
                <a:cs typeface="+mn-ea"/>
              </a:rPr>
              <a:t> / 0.0591</a:t>
            </a:r>
            <a:endParaRPr lang="en-US" altLang="zh-CN" sz="2400" b="1" i="1" dirty="0">
              <a:latin typeface="Times New Roman" panose="02020603050405020304" pitchFamily="18" charset="0"/>
              <a:ea typeface="+mn-ea"/>
              <a:cs typeface="+mn-ea"/>
              <a:sym typeface="Symbol" panose="05050102010706020507" pitchFamily="18" charset="2"/>
            </a:endParaRPr>
          </a:p>
          <a:p>
            <a:pPr eaLnBrk="1" hangingPunct="1">
              <a:lnSpc>
                <a:spcPct val="150000"/>
              </a:lnSpc>
              <a:spcBef>
                <a:spcPct val="0"/>
              </a:spcBef>
              <a:buClrTx/>
              <a:buSzTx/>
              <a:buFontTx/>
              <a:buNone/>
            </a:pPr>
            <a:r>
              <a:rPr lang="en-US" altLang="zh-CN" sz="2400" b="1" i="1" dirty="0">
                <a:latin typeface="Times New Roman" panose="02020603050405020304" pitchFamily="18" charset="0"/>
                <a:ea typeface="+mn-ea"/>
                <a:cs typeface="+mn-ea"/>
                <a:sym typeface="Symbol" panose="05050102010706020507" pitchFamily="18" charset="2"/>
              </a:rPr>
              <a:t></a:t>
            </a:r>
            <a:r>
              <a:rPr lang="en-US" altLang="zh-CN" sz="2400" b="1" dirty="0">
                <a:latin typeface="Times New Roman" panose="02020603050405020304" pitchFamily="18" charset="0"/>
                <a:ea typeface="+mn-ea"/>
                <a:cs typeface="+mn-ea"/>
                <a:sym typeface="Symbol" panose="05050102010706020507" pitchFamily="18" charset="2"/>
              </a:rPr>
              <a:t></a:t>
            </a:r>
            <a:r>
              <a:rPr lang="en-US" altLang="zh-CN" sz="2400" b="1" dirty="0">
                <a:latin typeface="Times New Roman" panose="02020603050405020304" pitchFamily="18" charset="0"/>
                <a:ea typeface="+mn-ea"/>
                <a:cs typeface="+mn-ea"/>
              </a:rPr>
              <a:t> </a:t>
            </a:r>
            <a:r>
              <a:rPr lang="en-US" altLang="zh-CN" sz="2400" b="1" baseline="-25000" dirty="0">
                <a:latin typeface="Times New Roman" panose="02020603050405020304" pitchFamily="18" charset="0"/>
                <a:ea typeface="+mn-ea"/>
                <a:cs typeface="+mn-ea"/>
              </a:rPr>
              <a:t>[Co(NH3)6]3+ /[Co(NH3)6]2+</a:t>
            </a:r>
            <a:r>
              <a:rPr lang="en-US" altLang="zh-CN" sz="2400" b="1" dirty="0">
                <a:latin typeface="Times New Roman" panose="02020603050405020304" pitchFamily="18" charset="0"/>
                <a:ea typeface="+mn-ea"/>
                <a:cs typeface="+mn-ea"/>
              </a:rPr>
              <a:t> </a:t>
            </a:r>
          </a:p>
          <a:p>
            <a:pPr eaLnBrk="1" hangingPunct="1">
              <a:lnSpc>
                <a:spcPct val="150000"/>
              </a:lnSpc>
              <a:spcBef>
                <a:spcPct val="0"/>
              </a:spcBef>
              <a:buClrTx/>
              <a:buSzTx/>
              <a:buFontTx/>
              <a:buNone/>
            </a:pPr>
            <a:r>
              <a:rPr lang="en-US" altLang="zh-CN" sz="2400" b="1" dirty="0">
                <a:latin typeface="Times New Roman" panose="02020603050405020304" pitchFamily="18" charset="0"/>
                <a:ea typeface="+mn-ea"/>
                <a:cs typeface="+mn-ea"/>
              </a:rPr>
              <a:t>= </a:t>
            </a:r>
            <a:r>
              <a:rPr lang="en-US" altLang="zh-CN" sz="2400" b="1" i="1" dirty="0">
                <a:latin typeface="Times New Roman" panose="02020603050405020304" pitchFamily="18" charset="0"/>
                <a:ea typeface="+mn-ea"/>
                <a:cs typeface="+mn-ea"/>
                <a:sym typeface="Symbol" panose="05050102010706020507" pitchFamily="18" charset="2"/>
              </a:rPr>
              <a:t></a:t>
            </a:r>
            <a:r>
              <a:rPr lang="en-US" altLang="zh-CN" sz="2400" b="1" dirty="0">
                <a:latin typeface="Times New Roman" panose="02020603050405020304" pitchFamily="18" charset="0"/>
                <a:ea typeface="+mn-ea"/>
                <a:cs typeface="+mn-ea"/>
                <a:sym typeface="Symbol" panose="05050102010706020507" pitchFamily="18" charset="2"/>
              </a:rPr>
              <a:t></a:t>
            </a:r>
            <a:r>
              <a:rPr lang="en-US" altLang="zh-CN" sz="2400" b="1" dirty="0">
                <a:latin typeface="Times New Roman" panose="02020603050405020304" pitchFamily="18" charset="0"/>
                <a:ea typeface="+mn-ea"/>
                <a:cs typeface="+mn-ea"/>
              </a:rPr>
              <a:t> </a:t>
            </a:r>
            <a:r>
              <a:rPr lang="en-US" altLang="zh-CN" sz="2400" b="1" baseline="-25000" dirty="0">
                <a:latin typeface="Times New Roman" panose="02020603050405020304" pitchFamily="18" charset="0"/>
                <a:ea typeface="+mn-ea"/>
                <a:cs typeface="+mn-ea"/>
              </a:rPr>
              <a:t>Co3+/Co2+</a:t>
            </a:r>
            <a:r>
              <a:rPr lang="en-US" altLang="zh-CN" sz="2400" b="1" dirty="0">
                <a:latin typeface="Times New Roman" panose="02020603050405020304" pitchFamily="18" charset="0"/>
                <a:ea typeface="+mn-ea"/>
                <a:cs typeface="+mn-ea"/>
              </a:rPr>
              <a:t> - 0.0591lg(β </a:t>
            </a:r>
            <a:r>
              <a:rPr lang="en-US" altLang="zh-CN" sz="2400" b="1" baseline="-25000" dirty="0">
                <a:latin typeface="Times New Roman" panose="02020603050405020304" pitchFamily="18" charset="0"/>
                <a:ea typeface="+mn-ea"/>
                <a:cs typeface="+mn-ea"/>
              </a:rPr>
              <a:t>[Co(NH3)6]3+</a:t>
            </a:r>
            <a:r>
              <a:rPr lang="en-US" altLang="zh-CN" sz="2400" b="1" dirty="0">
                <a:latin typeface="Times New Roman" panose="02020603050405020304" pitchFamily="18" charset="0"/>
                <a:ea typeface="+mn-ea"/>
                <a:cs typeface="+mn-ea"/>
              </a:rPr>
              <a:t> /β </a:t>
            </a:r>
            <a:r>
              <a:rPr lang="en-US" altLang="zh-CN" sz="2400" b="1" baseline="-25000" dirty="0">
                <a:latin typeface="Times New Roman" panose="02020603050405020304" pitchFamily="18" charset="0"/>
                <a:ea typeface="+mn-ea"/>
                <a:cs typeface="+mn-ea"/>
              </a:rPr>
              <a:t>[Co(NH3)6]2+</a:t>
            </a:r>
            <a:r>
              <a:rPr lang="en-US" altLang="zh-CN" sz="2400" b="1" dirty="0">
                <a:latin typeface="Times New Roman" panose="02020603050405020304" pitchFamily="18" charset="0"/>
                <a:ea typeface="+mn-ea"/>
                <a:cs typeface="+mn-ea"/>
              </a:rPr>
              <a:t> )  </a:t>
            </a:r>
          </a:p>
          <a:p>
            <a:pPr eaLnBrk="1" hangingPunct="1">
              <a:lnSpc>
                <a:spcPct val="150000"/>
              </a:lnSpc>
              <a:spcBef>
                <a:spcPct val="0"/>
              </a:spcBef>
              <a:buClrTx/>
              <a:buSzTx/>
              <a:buFontTx/>
              <a:buNone/>
            </a:pPr>
            <a:r>
              <a:rPr lang="en-US" altLang="zh-CN" sz="2400" b="1" dirty="0">
                <a:latin typeface="Times New Roman" panose="02020603050405020304" pitchFamily="18" charset="0"/>
                <a:ea typeface="+mn-ea"/>
                <a:cs typeface="+mn-ea"/>
              </a:rPr>
              <a:t>=1.92 – 0.0591lg(1.58×10 </a:t>
            </a:r>
            <a:r>
              <a:rPr lang="en-US" altLang="zh-CN" sz="2400" b="1" baseline="30000" dirty="0">
                <a:latin typeface="Times New Roman" panose="02020603050405020304" pitchFamily="18" charset="0"/>
                <a:ea typeface="+mn-ea"/>
                <a:cs typeface="+mn-ea"/>
              </a:rPr>
              <a:t>35</a:t>
            </a:r>
            <a:r>
              <a:rPr lang="en-US" altLang="zh-CN" sz="2400" b="1" dirty="0">
                <a:latin typeface="Times New Roman" panose="02020603050405020304" pitchFamily="18" charset="0"/>
                <a:ea typeface="+mn-ea"/>
                <a:cs typeface="+mn-ea"/>
              </a:rPr>
              <a:t>/1.3×10 </a:t>
            </a:r>
            <a:r>
              <a:rPr lang="en-US" altLang="zh-CN" sz="2400" b="1" baseline="30000" dirty="0">
                <a:latin typeface="Times New Roman" panose="02020603050405020304" pitchFamily="18" charset="0"/>
                <a:ea typeface="+mn-ea"/>
                <a:cs typeface="+mn-ea"/>
              </a:rPr>
              <a:t>5</a:t>
            </a:r>
            <a:r>
              <a:rPr lang="en-US" altLang="zh-CN" sz="2400" b="1" dirty="0">
                <a:latin typeface="Times New Roman" panose="02020603050405020304" pitchFamily="18" charset="0"/>
                <a:ea typeface="+mn-ea"/>
                <a:cs typeface="+mn-ea"/>
              </a:rPr>
              <a:t>) = 0.14V</a:t>
            </a:r>
          </a:p>
        </p:txBody>
      </p:sp>
      <p:sp>
        <p:nvSpPr>
          <p:cNvPr id="5" name="Text Box 5">
            <a:extLst>
              <a:ext uri="{FF2B5EF4-FFF2-40B4-BE49-F238E27FC236}">
                <a16:creationId xmlns:a16="http://schemas.microsoft.com/office/drawing/2014/main" id="{EEB414F4-846C-47F0-8BFB-521C82656939}"/>
              </a:ext>
            </a:extLst>
          </p:cNvPr>
          <p:cNvSpPr txBox="1">
            <a:spLocks noChangeArrowheads="1"/>
          </p:cNvSpPr>
          <p:nvPr/>
        </p:nvSpPr>
        <p:spPr bwMode="auto">
          <a:xfrm>
            <a:off x="599440" y="5510739"/>
            <a:ext cx="8640763" cy="1200329"/>
          </a:xfrm>
          <a:prstGeom prst="rect">
            <a:avLst/>
          </a:prstGeom>
          <a:solidFill>
            <a:schemeClr val="accent2"/>
          </a:solidFill>
          <a:ln>
            <a:noFill/>
          </a:ln>
          <a:effec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zh-CN" altLang="en-US" sz="2400" dirty="0">
                <a:solidFill>
                  <a:schemeClr val="bg1"/>
                </a:solidFill>
                <a:ea typeface="+mn-ea"/>
                <a:cs typeface="+mn-ea"/>
              </a:rPr>
              <a:t>∵</a:t>
            </a:r>
            <a:r>
              <a:rPr lang="zh-CN" altLang="en-US" sz="2400" i="1" dirty="0">
                <a:solidFill>
                  <a:schemeClr val="bg1"/>
                </a:solidFill>
                <a:ea typeface="+mn-ea"/>
                <a:cs typeface="+mn-ea"/>
                <a:sym typeface="Symbol" panose="05050102010706020507" pitchFamily="18" charset="2"/>
              </a:rPr>
              <a:t></a:t>
            </a:r>
            <a:r>
              <a:rPr lang="zh-CN" altLang="en-US" sz="2400" dirty="0">
                <a:solidFill>
                  <a:schemeClr val="bg1"/>
                </a:solidFill>
                <a:ea typeface="+mn-ea"/>
                <a:cs typeface="+mn-ea"/>
                <a:sym typeface="Symbol" panose="05050102010706020507" pitchFamily="18" charset="2"/>
              </a:rPr>
              <a:t></a:t>
            </a:r>
            <a:r>
              <a:rPr lang="zh-CN" altLang="en-US" sz="2400" dirty="0">
                <a:solidFill>
                  <a:schemeClr val="bg1"/>
                </a:solidFill>
                <a:ea typeface="+mn-ea"/>
                <a:cs typeface="+mn-ea"/>
              </a:rPr>
              <a:t> </a:t>
            </a:r>
            <a:r>
              <a:rPr lang="en-US" altLang="zh-CN" sz="2400" baseline="-25000" dirty="0">
                <a:solidFill>
                  <a:schemeClr val="bg1"/>
                </a:solidFill>
                <a:ea typeface="+mn-ea"/>
                <a:cs typeface="+mn-ea"/>
              </a:rPr>
              <a:t>[Co(NH3)6]3+/[Co(NH3)6]2+</a:t>
            </a:r>
            <a:r>
              <a:rPr lang="en-US" altLang="zh-CN" sz="2400" dirty="0">
                <a:solidFill>
                  <a:schemeClr val="bg1"/>
                </a:solidFill>
                <a:ea typeface="+mn-ea"/>
                <a:cs typeface="+mn-ea"/>
              </a:rPr>
              <a:t> = 0.14V&lt; </a:t>
            </a:r>
            <a:r>
              <a:rPr lang="en-US" altLang="zh-CN" sz="2400" i="1" dirty="0">
                <a:solidFill>
                  <a:schemeClr val="bg1"/>
                </a:solidFill>
                <a:ea typeface="+mn-ea"/>
                <a:cs typeface="+mn-ea"/>
                <a:sym typeface="Symbol" panose="05050102010706020507" pitchFamily="18" charset="2"/>
              </a:rPr>
              <a:t></a:t>
            </a:r>
            <a:r>
              <a:rPr lang="en-US" altLang="zh-CN" sz="2400" dirty="0">
                <a:solidFill>
                  <a:schemeClr val="bg1"/>
                </a:solidFill>
                <a:ea typeface="+mn-ea"/>
                <a:cs typeface="+mn-ea"/>
                <a:sym typeface="Symbol" panose="05050102010706020507" pitchFamily="18" charset="2"/>
              </a:rPr>
              <a:t></a:t>
            </a:r>
            <a:r>
              <a:rPr lang="en-US" altLang="zh-CN" sz="2400" baseline="-25000" dirty="0">
                <a:solidFill>
                  <a:schemeClr val="bg1"/>
                </a:solidFill>
                <a:ea typeface="+mn-ea"/>
                <a:cs typeface="+mn-ea"/>
              </a:rPr>
              <a:t>O2/OH-</a:t>
            </a:r>
            <a:r>
              <a:rPr lang="en-US" altLang="zh-CN" sz="2400" dirty="0">
                <a:solidFill>
                  <a:schemeClr val="bg1"/>
                </a:solidFill>
                <a:ea typeface="+mn-ea"/>
                <a:cs typeface="+mn-ea"/>
              </a:rPr>
              <a:t> = 0.401V</a:t>
            </a:r>
          </a:p>
          <a:p>
            <a:pPr eaLnBrk="1" hangingPunct="1">
              <a:spcBef>
                <a:spcPct val="0"/>
              </a:spcBef>
              <a:buClrTx/>
              <a:buSzTx/>
              <a:buFontTx/>
              <a:buNone/>
            </a:pPr>
            <a:endParaRPr lang="en-US" altLang="zh-CN" sz="2400" dirty="0">
              <a:solidFill>
                <a:schemeClr val="bg1"/>
              </a:solidFill>
              <a:ea typeface="+mn-ea"/>
              <a:cs typeface="+mn-ea"/>
            </a:endParaRPr>
          </a:p>
          <a:p>
            <a:pPr eaLnBrk="1" hangingPunct="1">
              <a:spcBef>
                <a:spcPct val="0"/>
              </a:spcBef>
              <a:buClrTx/>
              <a:buSzTx/>
              <a:buFontTx/>
              <a:buNone/>
            </a:pPr>
            <a:r>
              <a:rPr lang="en-US" altLang="zh-CN" sz="2400" dirty="0">
                <a:solidFill>
                  <a:schemeClr val="bg1"/>
                </a:solidFill>
                <a:ea typeface="+mn-ea"/>
                <a:cs typeface="+mn-ea"/>
              </a:rPr>
              <a:t>∴ [Co(NH</a:t>
            </a:r>
            <a:r>
              <a:rPr lang="en-US" altLang="zh-CN" sz="2400" baseline="-25000" dirty="0">
                <a:solidFill>
                  <a:schemeClr val="bg1"/>
                </a:solidFill>
                <a:ea typeface="+mn-ea"/>
                <a:cs typeface="+mn-ea"/>
              </a:rPr>
              <a:t>3</a:t>
            </a:r>
            <a:r>
              <a:rPr lang="en-US" altLang="zh-CN" sz="2400" dirty="0">
                <a:solidFill>
                  <a:schemeClr val="bg1"/>
                </a:solidFill>
                <a:ea typeface="+mn-ea"/>
                <a:cs typeface="+mn-ea"/>
              </a:rPr>
              <a:t>)</a:t>
            </a:r>
            <a:r>
              <a:rPr lang="en-US" altLang="zh-CN" sz="2400" baseline="-25000" dirty="0">
                <a:solidFill>
                  <a:schemeClr val="bg1"/>
                </a:solidFill>
                <a:ea typeface="+mn-ea"/>
                <a:cs typeface="+mn-ea"/>
              </a:rPr>
              <a:t>6</a:t>
            </a:r>
            <a:r>
              <a:rPr lang="en-US" altLang="zh-CN" sz="2400" dirty="0">
                <a:solidFill>
                  <a:schemeClr val="bg1"/>
                </a:solidFill>
                <a:ea typeface="+mn-ea"/>
                <a:cs typeface="+mn-ea"/>
              </a:rPr>
              <a:t>]</a:t>
            </a:r>
            <a:r>
              <a:rPr lang="en-US" altLang="zh-CN" sz="2400" baseline="30000" dirty="0">
                <a:solidFill>
                  <a:schemeClr val="bg1"/>
                </a:solidFill>
                <a:ea typeface="+mn-ea"/>
                <a:cs typeface="+mn-ea"/>
              </a:rPr>
              <a:t>3+</a:t>
            </a:r>
            <a:r>
              <a:rPr lang="en-US" altLang="zh-CN" sz="2400" dirty="0">
                <a:solidFill>
                  <a:schemeClr val="bg1"/>
                </a:solidFill>
                <a:ea typeface="+mn-ea"/>
                <a:cs typeface="+mn-ea"/>
              </a:rPr>
              <a:t> </a:t>
            </a:r>
            <a:r>
              <a:rPr lang="zh-CN" altLang="en-US" sz="2400" dirty="0">
                <a:solidFill>
                  <a:schemeClr val="bg1"/>
                </a:solidFill>
                <a:ea typeface="+mn-ea"/>
                <a:cs typeface="+mn-ea"/>
              </a:rPr>
              <a:t>不能氧化 </a:t>
            </a:r>
            <a:r>
              <a:rPr lang="en-US" altLang="zh-CN" sz="2400" dirty="0">
                <a:solidFill>
                  <a:schemeClr val="bg1"/>
                </a:solidFill>
                <a:ea typeface="+mn-ea"/>
                <a:cs typeface="+mn-ea"/>
              </a:rPr>
              <a:t>H</a:t>
            </a:r>
            <a:r>
              <a:rPr lang="en-US" altLang="zh-CN" sz="2400" baseline="-25000" dirty="0">
                <a:solidFill>
                  <a:schemeClr val="bg1"/>
                </a:solidFill>
                <a:ea typeface="+mn-ea"/>
                <a:cs typeface="+mn-ea"/>
              </a:rPr>
              <a:t>2</a:t>
            </a:r>
            <a:r>
              <a:rPr lang="en-US" altLang="zh-CN" sz="2400" dirty="0">
                <a:solidFill>
                  <a:schemeClr val="bg1"/>
                </a:solidFill>
                <a:ea typeface="+mn-ea"/>
                <a:cs typeface="+mn-ea"/>
              </a:rPr>
              <a:t>O </a:t>
            </a:r>
          </a:p>
        </p:txBody>
      </p:sp>
      <p:sp>
        <p:nvSpPr>
          <p:cNvPr id="6" name="Text Box 6">
            <a:extLst>
              <a:ext uri="{FF2B5EF4-FFF2-40B4-BE49-F238E27FC236}">
                <a16:creationId xmlns:a16="http://schemas.microsoft.com/office/drawing/2014/main" id="{CD72CA4B-F4E5-4557-B4B1-97CB4B24998A}"/>
              </a:ext>
            </a:extLst>
          </p:cNvPr>
          <p:cNvSpPr txBox="1">
            <a:spLocks noChangeArrowheads="1"/>
          </p:cNvSpPr>
          <p:nvPr/>
        </p:nvSpPr>
        <p:spPr bwMode="auto">
          <a:xfrm>
            <a:off x="369252" y="2645864"/>
            <a:ext cx="8424862" cy="51911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en-US" altLang="zh-CN" sz="2800" b="1" i="1" dirty="0">
                <a:solidFill>
                  <a:schemeClr val="hlink"/>
                </a:solidFill>
                <a:latin typeface="Times New Roman" panose="02020603050405020304" pitchFamily="18" charset="0"/>
                <a:ea typeface="+mn-ea"/>
                <a:cs typeface="+mn-ea"/>
              </a:rPr>
              <a:t>K</a:t>
            </a:r>
            <a:r>
              <a:rPr lang="en-US" altLang="zh-CN" sz="2800" b="1" dirty="0">
                <a:solidFill>
                  <a:schemeClr val="hlink"/>
                </a:solidFill>
                <a:latin typeface="Times New Roman" panose="02020603050405020304" pitchFamily="18" charset="0"/>
                <a:ea typeface="+mn-ea"/>
                <a:cs typeface="+mn-ea"/>
              </a:rPr>
              <a:t> = </a:t>
            </a:r>
            <a:r>
              <a:rPr lang="en-US" altLang="zh-CN" sz="2800" b="1" i="1" dirty="0">
                <a:solidFill>
                  <a:schemeClr val="hlink"/>
                </a:solidFill>
                <a:latin typeface="Times New Roman" panose="02020603050405020304" pitchFamily="18" charset="0"/>
                <a:ea typeface="+mn-ea"/>
                <a:cs typeface="+mn-ea"/>
              </a:rPr>
              <a:t>β </a:t>
            </a:r>
            <a:r>
              <a:rPr lang="en-US" altLang="zh-CN" sz="2800" b="1" baseline="-25000" dirty="0">
                <a:solidFill>
                  <a:schemeClr val="hlink"/>
                </a:solidFill>
                <a:latin typeface="Times New Roman" panose="02020603050405020304" pitchFamily="18" charset="0"/>
                <a:ea typeface="+mn-ea"/>
                <a:cs typeface="+mn-ea"/>
              </a:rPr>
              <a:t>[Co(NH3)6]3+</a:t>
            </a:r>
            <a:r>
              <a:rPr lang="en-US" altLang="zh-CN" sz="2800" b="1" dirty="0">
                <a:solidFill>
                  <a:schemeClr val="hlink"/>
                </a:solidFill>
                <a:latin typeface="Times New Roman" panose="02020603050405020304" pitchFamily="18" charset="0"/>
                <a:ea typeface="+mn-ea"/>
                <a:cs typeface="+mn-ea"/>
              </a:rPr>
              <a:t> /</a:t>
            </a:r>
            <a:r>
              <a:rPr lang="en-US" altLang="zh-CN" sz="2800" b="1" i="1" dirty="0">
                <a:solidFill>
                  <a:schemeClr val="hlink"/>
                </a:solidFill>
                <a:latin typeface="Times New Roman" panose="02020603050405020304" pitchFamily="18" charset="0"/>
                <a:ea typeface="+mn-ea"/>
                <a:cs typeface="+mn-ea"/>
              </a:rPr>
              <a:t>β </a:t>
            </a:r>
            <a:r>
              <a:rPr lang="en-US" altLang="zh-CN" sz="2800" b="1" baseline="-25000" dirty="0">
                <a:solidFill>
                  <a:schemeClr val="hlink"/>
                </a:solidFill>
                <a:latin typeface="Times New Roman" panose="02020603050405020304" pitchFamily="18" charset="0"/>
                <a:ea typeface="+mn-ea"/>
                <a:cs typeface="+mn-ea"/>
              </a:rPr>
              <a:t>[Co(NH3)6]2+</a:t>
            </a:r>
            <a:r>
              <a:rPr lang="en-US" altLang="zh-CN" sz="2800" b="1" dirty="0">
                <a:solidFill>
                  <a:schemeClr val="hlink"/>
                </a:solidFill>
                <a:latin typeface="Times New Roman" panose="02020603050405020304" pitchFamily="18" charset="0"/>
                <a:ea typeface="+mn-ea"/>
                <a:cs typeface="+mn-ea"/>
              </a:rPr>
              <a:t> </a:t>
            </a:r>
            <a:endParaRPr lang="en-US" altLang="zh-CN" sz="2400" dirty="0">
              <a:solidFill>
                <a:schemeClr val="hlink"/>
              </a:solidFill>
              <a:latin typeface="Times New Roman" panose="02020603050405020304" pitchFamily="18" charset="0"/>
              <a:ea typeface="+mn-ea"/>
              <a:cs typeface="+mn-ea"/>
            </a:endParaRPr>
          </a:p>
        </p:txBody>
      </p:sp>
    </p:spTree>
    <p:extLst>
      <p:ext uri="{BB962C8B-B14F-4D97-AF65-F5344CB8AC3E}">
        <p14:creationId xmlns:p14="http://schemas.microsoft.com/office/powerpoint/2010/main" val="36046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utoUpdateAnimBg="0"/>
      <p:bldP spid="4" grpId="0" autoUpdateAnimBg="0"/>
      <p:bldP spid="5" grpId="0" animBg="1" autoUpdateAnimBg="0"/>
      <p:bldP spid="6" grpId="0" animBg="1" autoUpdateAnimBg="0"/>
    </p:bldLst>
  </p:timing>
</p:sld>
</file>

<file path=ppt/theme/theme1.xml><?xml version="1.0" encoding="utf-8"?>
<a:theme xmlns:a="http://schemas.openxmlformats.org/drawingml/2006/main" name="Office 主题​​">
  <a:themeElements>
    <a:clrScheme name="自定义 9">
      <a:dk1>
        <a:srgbClr val="0070C0"/>
      </a:dk1>
      <a:lt1>
        <a:sysClr val="window" lastClr="FFFFFF"/>
      </a:lt1>
      <a:dk2>
        <a:srgbClr val="44546A"/>
      </a:dk2>
      <a:lt2>
        <a:srgbClr val="E7E6E6"/>
      </a:lt2>
      <a:accent1>
        <a:srgbClr val="0070C0"/>
      </a:accent1>
      <a:accent2>
        <a:srgbClr val="0070C0"/>
      </a:accent2>
      <a:accent3>
        <a:srgbClr val="A5A5A5"/>
      </a:accent3>
      <a:accent4>
        <a:srgbClr val="FFC000"/>
      </a:accent4>
      <a:accent5>
        <a:srgbClr val="5B9BD5"/>
      </a:accent5>
      <a:accent6>
        <a:srgbClr val="70AD47"/>
      </a:accent6>
      <a:hlink>
        <a:srgbClr val="0563C1"/>
      </a:hlink>
      <a:folHlink>
        <a:srgbClr val="954F72"/>
      </a:folHlink>
    </a:clrScheme>
    <a:fontScheme name="自定义 13">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1759</TotalTime>
  <Words>6680</Words>
  <Application>Microsoft Office PowerPoint</Application>
  <PresentationFormat>宽屏</PresentationFormat>
  <Paragraphs>857</Paragraphs>
  <Slides>104</Slides>
  <Notes>1</Notes>
  <HiddenSlides>4</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5</vt:i4>
      </vt:variant>
      <vt:variant>
        <vt:lpstr>幻灯片标题</vt:lpstr>
      </vt:variant>
      <vt:variant>
        <vt:i4>104</vt:i4>
      </vt:variant>
    </vt:vector>
  </HeadingPairs>
  <TitlesOfParts>
    <vt:vector size="119" baseType="lpstr">
      <vt:lpstr>等线</vt:lpstr>
      <vt:lpstr>宋体</vt:lpstr>
      <vt:lpstr>微软雅黑</vt:lpstr>
      <vt:lpstr>Arial</vt:lpstr>
      <vt:lpstr>Symbol</vt:lpstr>
      <vt:lpstr>Tahoma</vt:lpstr>
      <vt:lpstr>Times New Roman</vt:lpstr>
      <vt:lpstr>Trebuchet MS</vt:lpstr>
      <vt:lpstr>Wingdings</vt:lpstr>
      <vt:lpstr>Office 主题​​</vt:lpstr>
      <vt:lpstr>Equation.3</vt:lpstr>
      <vt:lpstr>公式</vt:lpstr>
      <vt:lpstr>ACD.ChemSketch.20</vt:lpstr>
      <vt:lpstr>CS ChemDraw Drawing</vt:lpstr>
      <vt:lpstr>ChemDraw.Document.5.0</vt:lpstr>
      <vt:lpstr>实验</vt:lpstr>
      <vt:lpstr>PowerPoint 演示文稿</vt:lpstr>
      <vt:lpstr>PowerPoint 演示文稿</vt:lpstr>
      <vt:lpstr>第 10 章  配位化合物</vt:lpstr>
      <vt:lpstr>      1 配合物的基础知识的概念</vt:lpstr>
      <vt:lpstr>      1-1 定义和组成</vt:lpstr>
      <vt:lpstr>    1-1  定义和组成</vt:lpstr>
      <vt:lpstr>PowerPoint 演示文稿</vt:lpstr>
      <vt:lpstr>（3）配位体 (简称配体) —— 能提供孤电子对的分子或离子  </vt:lpstr>
      <vt:lpstr>（4） 配位原子 —— 配体中提供孤电子对与中心原子形成配位键的原子 </vt:lpstr>
      <vt:lpstr>PowerPoint 演示文稿</vt:lpstr>
      <vt:lpstr>常见单齿配体</vt:lpstr>
      <vt:lpstr>PowerPoint 演示文稿</vt:lpstr>
      <vt:lpstr>（5） 配位数—— 与中心离子（或原子）成键的配位原子的总数 </vt:lpstr>
      <vt:lpstr>常见的配位数 2，4，6，8 等  </vt:lpstr>
      <vt:lpstr>影响配位数大小的因素 </vt:lpstr>
      <vt:lpstr>(b) 配体</vt:lpstr>
      <vt:lpstr>(c)外界条件</vt:lpstr>
      <vt:lpstr>   1-2 分类</vt:lpstr>
      <vt:lpstr>PowerPoint 演示文稿</vt:lpstr>
      <vt:lpstr>螯合物的稳定性高</vt:lpstr>
      <vt:lpstr>影响螯合物稳定性的因素</vt:lpstr>
      <vt:lpstr>PowerPoint 演示文稿</vt:lpstr>
      <vt:lpstr>PowerPoint 演示文稿</vt:lpstr>
      <vt:lpstr>多核配合物  </vt:lpstr>
      <vt:lpstr>不饱和烃的配合物 </vt:lpstr>
      <vt:lpstr>配位单元的命名顺序</vt:lpstr>
      <vt:lpstr>PowerPoint 演示文稿</vt:lpstr>
      <vt:lpstr>PowerPoint 演示文稿</vt:lpstr>
      <vt:lpstr> 例1 给下列配合物命名:    [Co(NH3)5H2O]Cl3                [Fe(en)3]Cl3                       [Fe(CO)5]               Na3[Fe(CN)5CO]    Na[Co(CO)4]                  K[Pt (C2H4)Cl3]          [Pt(NH3)2Cl2)][Pt(NH3)2Cl2 </vt:lpstr>
      <vt:lpstr>PowerPoint 演示文稿</vt:lpstr>
      <vt:lpstr>桥基配体前可加词头 µ</vt:lpstr>
      <vt:lpstr>   1-4 配合物的同分异构现象  </vt:lpstr>
      <vt:lpstr>PowerPoint 演示文稿</vt:lpstr>
      <vt:lpstr>(5) 几何异构</vt:lpstr>
      <vt:lpstr>   1-5 重要性</vt:lpstr>
      <vt:lpstr>PowerPoint 演示文稿</vt:lpstr>
      <vt:lpstr>PowerPoint 演示文稿</vt:lpstr>
      <vt:lpstr>问题</vt:lpstr>
      <vt:lpstr>   2 配合物的化学键理论理论</vt:lpstr>
      <vt:lpstr>    2-1 价键理论</vt:lpstr>
      <vt:lpstr>PowerPoint 演示文稿</vt:lpstr>
      <vt:lpstr>PowerPoint 演示文稿</vt:lpstr>
      <vt:lpstr>PowerPoint 演示文稿</vt:lpstr>
      <vt:lpstr>练习</vt:lpstr>
      <vt:lpstr>事实</vt:lpstr>
      <vt:lpstr>第四周期过渡元素[M(H2O)6]2+稳定性与其3dx之间有如下关系</vt:lpstr>
      <vt:lpstr>问题</vt:lpstr>
      <vt:lpstr>PowerPoint 演示文稿</vt:lpstr>
      <vt:lpstr>PowerPoint 演示文稿</vt:lpstr>
      <vt:lpstr>PowerPoint 演示文稿</vt:lpstr>
      <vt:lpstr>PowerPoint 演示文稿</vt:lpstr>
      <vt:lpstr>    2-2 晶体场理论</vt:lpstr>
      <vt:lpstr>（1）配体对中心体的影响</vt:lpstr>
      <vt:lpstr>PowerPoint 演示文稿</vt:lpstr>
      <vt:lpstr>PowerPoint 演示文稿</vt:lpstr>
      <vt:lpstr>PowerPoint 演示文稿</vt:lpstr>
      <vt:lpstr>PowerPoint 演示文稿</vt:lpstr>
      <vt:lpstr>分裂能Δ的影响因素 </vt:lpstr>
      <vt:lpstr>PowerPoint 演示文稿</vt:lpstr>
      <vt:lpstr>影响分裂能 Δ 的因素：</vt:lpstr>
      <vt:lpstr>PowerPoint 演示文稿</vt:lpstr>
      <vt:lpstr>PowerPoint 演示文稿</vt:lpstr>
      <vt:lpstr>PowerPoint 演示文稿</vt:lpstr>
      <vt:lpstr>PowerPoint 演示文稿</vt:lpstr>
      <vt:lpstr>影响分裂能Δ的大小的因素：</vt:lpstr>
      <vt:lpstr>(3)  晶体场稳定化能  Crystal Field Stabilization Energy : CFSE</vt:lpstr>
      <vt:lpstr>PowerPoint 演示文稿</vt:lpstr>
      <vt:lpstr>PowerPoint 演示文稿</vt:lpstr>
      <vt:lpstr>PowerPoint 演示文稿</vt:lpstr>
      <vt:lpstr>2-2-2晶体场理论的应用</vt:lpstr>
      <vt:lpstr>PowerPoint 演示文稿</vt:lpstr>
      <vt:lpstr>姜-泰勒原理：配合物中心离子在基态时有简并能级，非直线型配合物的空间构型可能发生变形而能级分裂，从而使体系能量降低达到稳定化. 姜-泰勒效应:  中心离子 d轨道电子云不对称，导致八面体结构发生畸变。</vt:lpstr>
      <vt:lpstr>2-2-2 晶体场理论的应用</vt:lpstr>
      <vt:lpstr>2-2-2 晶体场理论的应用</vt:lpstr>
      <vt:lpstr>2-2-2 晶体场理论的应用</vt:lpstr>
      <vt:lpstr>晶体场理论的局限</vt:lpstr>
      <vt:lpstr>  2-3  软硬酸碱 Hard Soft Acid Base</vt:lpstr>
      <vt:lpstr>PowerPoint 演示文稿</vt:lpstr>
      <vt:lpstr>PowerPoint 演示文稿</vt:lpstr>
      <vt:lpstr>软硬酸碱规则 —— 硬亲硬，软亲软，软硬交界就不管</vt:lpstr>
      <vt:lpstr>价键理论与晶体场理论的比较</vt:lpstr>
      <vt:lpstr>配合物三个理论的应用范畴比较</vt:lpstr>
      <vt:lpstr>事实</vt:lpstr>
      <vt:lpstr>  3 配位-离解平衡</vt:lpstr>
      <vt:lpstr>同类型的配合物，K稳°越大，稳定性越大</vt:lpstr>
      <vt:lpstr>PowerPoint 演示文稿</vt:lpstr>
      <vt:lpstr>PowerPoint 演示文稿</vt:lpstr>
      <vt:lpstr>    3-2  配位-离解平衡的移动</vt:lpstr>
      <vt:lpstr>3-2-1 与酸碱平衡的关系</vt:lpstr>
      <vt:lpstr>3-2-2 与沉淀-溶解平衡的关系</vt:lpstr>
      <vt:lpstr>PowerPoint 演示文稿</vt:lpstr>
      <vt:lpstr>PowerPoint 演示文稿</vt:lpstr>
      <vt:lpstr>3-2-3 与氧化还原平衡的关系</vt:lpstr>
      <vt:lpstr>PowerPoint 演示文稿</vt:lpstr>
      <vt:lpstr>PowerPoint 演示文稿</vt:lpstr>
      <vt:lpstr>PowerPoint 演示文稿</vt:lpstr>
      <vt:lpstr>PowerPoint 演示文稿</vt:lpstr>
      <vt:lpstr>PowerPoint 演示文稿</vt:lpstr>
      <vt:lpstr>3-2-4 与其它配位-离解平衡的关系</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实验</dc:title>
  <dc:creator>Huang Shuo</dc:creator>
  <cp:lastModifiedBy>admin</cp:lastModifiedBy>
  <cp:revision>196</cp:revision>
  <dcterms:created xsi:type="dcterms:W3CDTF">2018-12-02T07:50:32Z</dcterms:created>
  <dcterms:modified xsi:type="dcterms:W3CDTF">2018-12-23T09:42:51Z</dcterms:modified>
</cp:coreProperties>
</file>